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691" r:id="rId3"/>
    <p:sldId id="692" r:id="rId4"/>
    <p:sldId id="693" r:id="rId5"/>
    <p:sldId id="694" r:id="rId6"/>
    <p:sldId id="695" r:id="rId7"/>
    <p:sldId id="696" r:id="rId8"/>
    <p:sldId id="697" r:id="rId9"/>
    <p:sldId id="698" r:id="rId10"/>
    <p:sldId id="699" r:id="rId12"/>
    <p:sldId id="700" r:id="rId13"/>
    <p:sldId id="701" r:id="rId14"/>
    <p:sldId id="702" r:id="rId15"/>
    <p:sldId id="703" r:id="rId16"/>
    <p:sldId id="704" r:id="rId17"/>
    <p:sldId id="705" r:id="rId18"/>
    <p:sldId id="706" r:id="rId19"/>
    <p:sldId id="707" r:id="rId20"/>
    <p:sldId id="708" r:id="rId21"/>
    <p:sldId id="709" r:id="rId22"/>
    <p:sldId id="710" r:id="rId23"/>
    <p:sldId id="711" r:id="rId24"/>
    <p:sldId id="712" r:id="rId25"/>
    <p:sldId id="713" r:id="rId26"/>
    <p:sldId id="714" r:id="rId27"/>
    <p:sldId id="715" r:id="rId28"/>
    <p:sldId id="717" r:id="rId29"/>
    <p:sldId id="718" r:id="rId30"/>
    <p:sldId id="719" r:id="rId31"/>
    <p:sldId id="720" r:id="rId32"/>
    <p:sldId id="721" r:id="rId33"/>
    <p:sldId id="722" r:id="rId34"/>
    <p:sldId id="723" r:id="rId35"/>
    <p:sldId id="724" r:id="rId36"/>
    <p:sldId id="725" r:id="rId37"/>
    <p:sldId id="726" r:id="rId38"/>
    <p:sldId id="727" r:id="rId39"/>
    <p:sldId id="728" r:id="rId40"/>
    <p:sldId id="729" r:id="rId41"/>
    <p:sldId id="730" r:id="rId42"/>
    <p:sldId id="731" r:id="rId43"/>
    <p:sldId id="732" r:id="rId44"/>
    <p:sldId id="733" r:id="rId45"/>
    <p:sldId id="734" r:id="rId46"/>
    <p:sldId id="735" r:id="rId47"/>
    <p:sldId id="736" r:id="rId48"/>
    <p:sldId id="737" r:id="rId49"/>
    <p:sldId id="738" r:id="rId50"/>
    <p:sldId id="739" r:id="rId51"/>
    <p:sldId id="741" r:id="rId52"/>
    <p:sldId id="742" r:id="rId53"/>
    <p:sldId id="743" r:id="rId54"/>
    <p:sldId id="757" r:id="rId55"/>
    <p:sldId id="758" r:id="rId56"/>
    <p:sldId id="759" r:id="rId57"/>
    <p:sldId id="760" r:id="rId58"/>
    <p:sldId id="761" r:id="rId59"/>
    <p:sldId id="762" r:id="rId60"/>
    <p:sldId id="763" r:id="rId61"/>
    <p:sldId id="764" r:id="rId62"/>
    <p:sldId id="765" r:id="rId63"/>
    <p:sldId id="768" r:id="rId64"/>
    <p:sldId id="769" r:id="rId65"/>
    <p:sldId id="770" r:id="rId66"/>
    <p:sldId id="771" r:id="rId67"/>
    <p:sldId id="772" r:id="rId68"/>
    <p:sldId id="773" r:id="rId69"/>
    <p:sldId id="774" r:id="rId70"/>
    <p:sldId id="775" r:id="rId71"/>
    <p:sldId id="776" r:id="rId72"/>
    <p:sldId id="777" r:id="rId73"/>
    <p:sldId id="778" r:id="rId74"/>
    <p:sldId id="779" r:id="rId75"/>
    <p:sldId id="780" r:id="rId76"/>
    <p:sldId id="781" r:id="rId77"/>
    <p:sldId id="782" r:id="rId78"/>
    <p:sldId id="783" r:id="rId79"/>
    <p:sldId id="784" r:id="rId80"/>
    <p:sldId id="785" r:id="rId81"/>
    <p:sldId id="786" r:id="rId82"/>
    <p:sldId id="787" r:id="rId83"/>
    <p:sldId id="788" r:id="rId84"/>
    <p:sldId id="789" r:id="rId85"/>
    <p:sldId id="790" r:id="rId86"/>
    <p:sldId id="791" r:id="rId87"/>
    <p:sldId id="842" r:id="rId88"/>
    <p:sldId id="840" r:id="rId89"/>
    <p:sldId id="792" r:id="rId90"/>
    <p:sldId id="793" r:id="rId91"/>
    <p:sldId id="794" r:id="rId92"/>
    <p:sldId id="795" r:id="rId93"/>
    <p:sldId id="796" r:id="rId94"/>
    <p:sldId id="797" r:id="rId95"/>
    <p:sldId id="798" r:id="rId96"/>
    <p:sldId id="799" r:id="rId97"/>
    <p:sldId id="800" r:id="rId98"/>
    <p:sldId id="803" r:id="rId99"/>
    <p:sldId id="843" r:id="rId100"/>
    <p:sldId id="844" r:id="rId101"/>
    <p:sldId id="804" r:id="rId102"/>
    <p:sldId id="805" r:id="rId103"/>
    <p:sldId id="806" r:id="rId104"/>
    <p:sldId id="807" r:id="rId105"/>
    <p:sldId id="808" r:id="rId106"/>
    <p:sldId id="809" r:id="rId107"/>
    <p:sldId id="810" r:id="rId108"/>
    <p:sldId id="811" r:id="rId109"/>
    <p:sldId id="812" r:id="rId110"/>
    <p:sldId id="813" r:id="rId111"/>
    <p:sldId id="814" r:id="rId112"/>
    <p:sldId id="815" r:id="rId113"/>
    <p:sldId id="816" r:id="rId114"/>
    <p:sldId id="817" r:id="rId115"/>
    <p:sldId id="834" r:id="rId116"/>
    <p:sldId id="835" r:id="rId117"/>
    <p:sldId id="836" r:id="rId118"/>
    <p:sldId id="833" r:id="rId119"/>
    <p:sldId id="818" r:id="rId120"/>
    <p:sldId id="819" r:id="rId121"/>
    <p:sldId id="820" r:id="rId122"/>
    <p:sldId id="821" r:id="rId123"/>
    <p:sldId id="822" r:id="rId124"/>
    <p:sldId id="823" r:id="rId125"/>
    <p:sldId id="824" r:id="rId126"/>
    <p:sldId id="837" r:id="rId127"/>
    <p:sldId id="838" r:id="rId128"/>
    <p:sldId id="825" r:id="rId129"/>
    <p:sldId id="839" r:id="rId130"/>
    <p:sldId id="829" r:id="rId131"/>
    <p:sldId id="830" r:id="rId132"/>
  </p:sldIdLst>
  <p:sldSz cx="9144000" cy="6858000" type="screen4x3"/>
  <p:notesSz cx="6858000" cy="9144000"/>
  <p:custDataLst>
    <p:tags r:id="rId1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99"/>
    <a:srgbClr val="CC6600"/>
    <a:srgbClr val="CC0000"/>
    <a:srgbClr val="000066"/>
    <a:srgbClr val="00FFFF"/>
    <a:srgbClr val="D0D8E8"/>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07" autoAdjust="0"/>
    <p:restoredTop sz="92604" autoAdjust="0"/>
  </p:normalViewPr>
  <p:slideViewPr>
    <p:cSldViewPr showGuides="1">
      <p:cViewPr>
        <p:scale>
          <a:sx n="90" d="100"/>
          <a:sy n="90" d="100"/>
        </p:scale>
        <p:origin x="900" y="150"/>
      </p:cViewPr>
      <p:guideLst>
        <p:guide orient="horz" pos="2160"/>
        <p:guide pos="2811"/>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6" Type="http://schemas.openxmlformats.org/officeDocument/2006/relationships/tags" Target="tags/tag1.xml"/><Relationship Id="rId135" Type="http://schemas.openxmlformats.org/officeDocument/2006/relationships/tableStyles" Target="tableStyles.xml"/><Relationship Id="rId134" Type="http://schemas.openxmlformats.org/officeDocument/2006/relationships/viewProps" Target="viewProps.xml"/><Relationship Id="rId133" Type="http://schemas.openxmlformats.org/officeDocument/2006/relationships/presProps" Target="presProps.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notesMaster" Target="notesMasters/notesMaster1.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7.wmf"/><Relationship Id="rId8" Type="http://schemas.openxmlformats.org/officeDocument/2006/relationships/image" Target="../media/image15.wmf"/><Relationship Id="rId7" Type="http://schemas.openxmlformats.org/officeDocument/2006/relationships/image" Target="../media/image14.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emf"/></Relationships>
</file>

<file path=ppt/drawings/_rels/vmlDrawing11.vml.rels><?xml version="1.0" encoding="UTF-8" standalone="yes"?>
<Relationships xmlns="http://schemas.openxmlformats.org/package/2006/relationships"><Relationship Id="rId6" Type="http://schemas.openxmlformats.org/officeDocument/2006/relationships/image" Target="../media/image39.emf"/><Relationship Id="rId5" Type="http://schemas.openxmlformats.org/officeDocument/2006/relationships/image" Target="../media/image40.wmf"/><Relationship Id="rId4" Type="http://schemas.openxmlformats.org/officeDocument/2006/relationships/image" Target="../media/image44.wmf"/><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5" Type="http://schemas.openxmlformats.org/officeDocument/2006/relationships/image" Target="../media/image39.emf"/><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52.wmf"/><Relationship Id="rId4" Type="http://schemas.openxmlformats.org/officeDocument/2006/relationships/image" Target="../media/image51.wmf"/><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49.wmf"/><Relationship Id="rId3" Type="http://schemas.openxmlformats.org/officeDocument/2006/relationships/image" Target="../media/image54.wmf"/><Relationship Id="rId2" Type="http://schemas.openxmlformats.org/officeDocument/2006/relationships/image" Target="../media/image53.emf"/><Relationship Id="rId1" Type="http://schemas.openxmlformats.org/officeDocument/2006/relationships/image" Target="../media/image3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60.wmf"/><Relationship Id="rId3" Type="http://schemas.openxmlformats.org/officeDocument/2006/relationships/image" Target="../media/image59.wmf"/><Relationship Id="rId2" Type="http://schemas.openxmlformats.org/officeDocument/2006/relationships/image" Target="../media/image58.emf"/><Relationship Id="rId1" Type="http://schemas.openxmlformats.org/officeDocument/2006/relationships/image" Target="../media/image57.e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68.wmf"/><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5" Type="http://schemas.openxmlformats.org/officeDocument/2006/relationships/image" Target="../media/image73.emf"/><Relationship Id="rId4" Type="http://schemas.openxmlformats.org/officeDocument/2006/relationships/image" Target="../media/image72.wmf"/><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5.vml.rels><?xml version="1.0" encoding="UTF-8" standalone="yes"?>
<Relationships xmlns="http://schemas.openxmlformats.org/package/2006/relationships"><Relationship Id="rId4" Type="http://schemas.openxmlformats.org/officeDocument/2006/relationships/image" Target="../media/image82.wmf"/><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26.vml.rels><?xml version="1.0" encoding="UTF-8" standalone="yes"?>
<Relationships xmlns="http://schemas.openxmlformats.org/package/2006/relationships"><Relationship Id="rId9" Type="http://schemas.openxmlformats.org/officeDocument/2006/relationships/image" Target="../media/image91.wmf"/><Relationship Id="rId8" Type="http://schemas.openxmlformats.org/officeDocument/2006/relationships/image" Target="../media/image90.wmf"/><Relationship Id="rId7" Type="http://schemas.openxmlformats.org/officeDocument/2006/relationships/image" Target="../media/image89.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49.wmf"/><Relationship Id="rId1" Type="http://schemas.openxmlformats.org/officeDocument/2006/relationships/image" Target="../media/image94.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6.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3.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3.emf"/></Relationships>
</file>

<file path=ppt/drawings/_rels/vmlDrawing34.vml.rels><?xml version="1.0" encoding="UTF-8" standalone="yes"?>
<Relationships xmlns="http://schemas.openxmlformats.org/package/2006/relationships"><Relationship Id="rId6" Type="http://schemas.openxmlformats.org/officeDocument/2006/relationships/image" Target="../media/image102.wmf"/><Relationship Id="rId5" Type="http://schemas.openxmlformats.org/officeDocument/2006/relationships/image" Target="../media/image101.emf"/><Relationship Id="rId4" Type="http://schemas.openxmlformats.org/officeDocument/2006/relationships/image" Target="../media/image100.emf"/><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4.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image" Target="../media/image94.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image" Target="../media/image104.emf"/></Relationships>
</file>

<file path=ppt/drawings/_rels/vmlDrawing37.vml.rels><?xml version="1.0" encoding="UTF-8" standalone="yes"?>
<Relationships xmlns="http://schemas.openxmlformats.org/package/2006/relationships"><Relationship Id="rId9" Type="http://schemas.openxmlformats.org/officeDocument/2006/relationships/image" Target="../media/image114.emf"/><Relationship Id="rId8" Type="http://schemas.openxmlformats.org/officeDocument/2006/relationships/image" Target="../media/image113.emf"/><Relationship Id="rId7" Type="http://schemas.openxmlformats.org/officeDocument/2006/relationships/image" Target="../media/image112.emf"/><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 Id="rId3" Type="http://schemas.openxmlformats.org/officeDocument/2006/relationships/image" Target="../media/image108.emf"/><Relationship Id="rId2" Type="http://schemas.openxmlformats.org/officeDocument/2006/relationships/image" Target="../media/image107.emf"/><Relationship Id="rId11" Type="http://schemas.openxmlformats.org/officeDocument/2006/relationships/image" Target="../media/image105.emf"/><Relationship Id="rId10" Type="http://schemas.openxmlformats.org/officeDocument/2006/relationships/image" Target="../media/image104.emf"/><Relationship Id="rId1" Type="http://schemas.openxmlformats.org/officeDocument/2006/relationships/image" Target="../media/image106.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20.emf"/><Relationship Id="rId7" Type="http://schemas.openxmlformats.org/officeDocument/2006/relationships/image" Target="../media/image119.emf"/><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 Id="rId3" Type="http://schemas.openxmlformats.org/officeDocument/2006/relationships/image" Target="../media/image115.emf"/><Relationship Id="rId2" Type="http://schemas.openxmlformats.org/officeDocument/2006/relationships/image" Target="../media/image105.emf"/><Relationship Id="rId1" Type="http://schemas.openxmlformats.org/officeDocument/2006/relationships/image" Target="../media/image10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wmf"/><Relationship Id="rId1" Type="http://schemas.openxmlformats.org/officeDocument/2006/relationships/image" Target="../media/image22.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132.emf"/><Relationship Id="rId7" Type="http://schemas.openxmlformats.org/officeDocument/2006/relationships/image" Target="../media/image131.emf"/><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image" Target="../media/image125.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image" Target="../media/image12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44.v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42.wmf"/><Relationship Id="rId7" Type="http://schemas.openxmlformats.org/officeDocument/2006/relationships/image" Target="../media/image141.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 Id="rId3" Type="http://schemas.openxmlformats.org/officeDocument/2006/relationships/image" Target="../media/image137.wmf"/><Relationship Id="rId2" Type="http://schemas.openxmlformats.org/officeDocument/2006/relationships/image" Target="../media/image136.wmf"/><Relationship Id="rId13" Type="http://schemas.openxmlformats.org/officeDocument/2006/relationships/image" Target="../media/image146.wmf"/><Relationship Id="rId12" Type="http://schemas.openxmlformats.org/officeDocument/2006/relationships/image" Target="../media/image145.wmf"/><Relationship Id="rId11" Type="http://schemas.openxmlformats.org/officeDocument/2006/relationships/image" Target="../media/image144.wmf"/><Relationship Id="rId10" Type="http://schemas.openxmlformats.org/officeDocument/2006/relationships/image" Target="../media/image143.wmf"/><Relationship Id="rId1" Type="http://schemas.openxmlformats.org/officeDocument/2006/relationships/image" Target="../media/image135.emf"/></Relationships>
</file>

<file path=ppt/drawings/_rels/vmlDrawing45.vml.rels><?xml version="1.0" encoding="UTF-8" standalone="yes"?>
<Relationships xmlns="http://schemas.openxmlformats.org/package/2006/relationships"><Relationship Id="rId6" Type="http://schemas.openxmlformats.org/officeDocument/2006/relationships/image" Target="../media/image135.emf"/><Relationship Id="rId5" Type="http://schemas.openxmlformats.org/officeDocument/2006/relationships/image" Target="../media/image151.emf"/><Relationship Id="rId4" Type="http://schemas.openxmlformats.org/officeDocument/2006/relationships/image" Target="../media/image150.wmf"/><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s>
</file>

<file path=ppt/drawings/_rels/vmlDrawing46.vml.rels><?xml version="1.0" encoding="UTF-8" standalone="yes"?>
<Relationships xmlns="http://schemas.openxmlformats.org/package/2006/relationships"><Relationship Id="rId4" Type="http://schemas.openxmlformats.org/officeDocument/2006/relationships/image" Target="../media/image135.emf"/><Relationship Id="rId3" Type="http://schemas.openxmlformats.org/officeDocument/2006/relationships/image" Target="../media/image154.emf"/><Relationship Id="rId2" Type="http://schemas.openxmlformats.org/officeDocument/2006/relationships/image" Target="../media/image153.wmf"/><Relationship Id="rId1" Type="http://schemas.openxmlformats.org/officeDocument/2006/relationships/image" Target="../media/image152.wmf"/></Relationships>
</file>

<file path=ppt/drawings/_rels/vmlDrawing47.vml.rels><?xml version="1.0" encoding="UTF-8" standalone="yes"?>
<Relationships xmlns="http://schemas.openxmlformats.org/package/2006/relationships"><Relationship Id="rId7" Type="http://schemas.openxmlformats.org/officeDocument/2006/relationships/image" Target="../media/image161.wmf"/><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 Id="rId3" Type="http://schemas.openxmlformats.org/officeDocument/2006/relationships/image" Target="../media/image157.emf"/><Relationship Id="rId2" Type="http://schemas.openxmlformats.org/officeDocument/2006/relationships/image" Target="../media/image156.wmf"/><Relationship Id="rId1" Type="http://schemas.openxmlformats.org/officeDocument/2006/relationships/image" Target="../media/image155.wmf"/></Relationships>
</file>

<file path=ppt/drawings/_rels/vmlDrawing48.vml.rels><?xml version="1.0" encoding="UTF-8" standalone="yes"?>
<Relationships xmlns="http://schemas.openxmlformats.org/package/2006/relationships"><Relationship Id="rId7" Type="http://schemas.openxmlformats.org/officeDocument/2006/relationships/image" Target="../media/image167.emf"/><Relationship Id="rId6" Type="http://schemas.openxmlformats.org/officeDocument/2006/relationships/image" Target="../media/image166.emf"/><Relationship Id="rId5" Type="http://schemas.openxmlformats.org/officeDocument/2006/relationships/image" Target="../media/image165.wmf"/><Relationship Id="rId4" Type="http://schemas.openxmlformats.org/officeDocument/2006/relationships/image" Target="../media/image164.wmf"/><Relationship Id="rId3" Type="http://schemas.openxmlformats.org/officeDocument/2006/relationships/image" Target="../media/image152.wmf"/><Relationship Id="rId2" Type="http://schemas.openxmlformats.org/officeDocument/2006/relationships/image" Target="../media/image163.emf"/><Relationship Id="rId1" Type="http://schemas.openxmlformats.org/officeDocument/2006/relationships/image" Target="../media/image162.emf"/></Relationships>
</file>

<file path=ppt/drawings/_rels/vmlDrawing49.vml.rels><?xml version="1.0" encoding="UTF-8" standalone="yes"?>
<Relationships xmlns="http://schemas.openxmlformats.org/package/2006/relationships"><Relationship Id="rId4" Type="http://schemas.openxmlformats.org/officeDocument/2006/relationships/image" Target="../media/image169.wmf"/><Relationship Id="rId3" Type="http://schemas.openxmlformats.org/officeDocument/2006/relationships/image" Target="../media/image154.emf"/><Relationship Id="rId2" Type="http://schemas.openxmlformats.org/officeDocument/2006/relationships/image" Target="../media/image151.emf"/><Relationship Id="rId1" Type="http://schemas.openxmlformats.org/officeDocument/2006/relationships/image" Target="../media/image168.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4" Type="http://schemas.openxmlformats.org/officeDocument/2006/relationships/image" Target="../media/image172.wmf"/><Relationship Id="rId3" Type="http://schemas.openxmlformats.org/officeDocument/2006/relationships/image" Target="../media/image154.emf"/><Relationship Id="rId2" Type="http://schemas.openxmlformats.org/officeDocument/2006/relationships/image" Target="../media/image171.wmf"/><Relationship Id="rId1" Type="http://schemas.openxmlformats.org/officeDocument/2006/relationships/image" Target="../media/image170.emf"/></Relationships>
</file>

<file path=ppt/drawings/_rels/vmlDrawing51.vml.rels><?xml version="1.0" encoding="UTF-8" standalone="yes"?>
<Relationships xmlns="http://schemas.openxmlformats.org/package/2006/relationships"><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6.emf"/><Relationship Id="rId3" Type="http://schemas.openxmlformats.org/officeDocument/2006/relationships/image" Target="../media/image175.emf"/><Relationship Id="rId2" Type="http://schemas.openxmlformats.org/officeDocument/2006/relationships/image" Target="../media/image174.wmf"/><Relationship Id="rId1" Type="http://schemas.openxmlformats.org/officeDocument/2006/relationships/image" Target="../media/image173.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emf"/></Relationships>
</file>

<file path=ppt/drawings/_rels/vmlDrawing53.vml.rels><?xml version="1.0" encoding="UTF-8" standalone="yes"?>
<Relationships xmlns="http://schemas.openxmlformats.org/package/2006/relationships"><Relationship Id="rId4" Type="http://schemas.openxmlformats.org/officeDocument/2006/relationships/image" Target="../media/image182.emf"/><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emf"/></Relationships>
</file>

<file path=ppt/drawings/_rels/vmlDrawing54.vml.rels><?xml version="1.0" encoding="UTF-8" standalone="yes"?>
<Relationships xmlns="http://schemas.openxmlformats.org/package/2006/relationships"><Relationship Id="rId7" Type="http://schemas.openxmlformats.org/officeDocument/2006/relationships/image" Target="../media/image181.wmf"/><Relationship Id="rId6" Type="http://schemas.openxmlformats.org/officeDocument/2006/relationships/image" Target="../media/image180.wmf"/><Relationship Id="rId5" Type="http://schemas.openxmlformats.org/officeDocument/2006/relationships/image" Target="../media/image186.wmf"/><Relationship Id="rId4" Type="http://schemas.openxmlformats.org/officeDocument/2006/relationships/image" Target="../media/image185.wmf"/><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emf"/></Relationships>
</file>

<file path=ppt/drawings/_rels/vmlDrawing55.vml.rels><?xml version="1.0" encoding="UTF-8" standalone="yes"?>
<Relationships xmlns="http://schemas.openxmlformats.org/package/2006/relationships"><Relationship Id="rId4" Type="http://schemas.openxmlformats.org/officeDocument/2006/relationships/image" Target="../media/image181.wmf"/><Relationship Id="rId3" Type="http://schemas.openxmlformats.org/officeDocument/2006/relationships/image" Target="../media/image180.wmf"/><Relationship Id="rId2" Type="http://schemas.openxmlformats.org/officeDocument/2006/relationships/image" Target="../media/image187.emf"/><Relationship Id="rId1" Type="http://schemas.openxmlformats.org/officeDocument/2006/relationships/image" Target="../media/image179.emf"/></Relationships>
</file>

<file path=ppt/drawings/_rels/vmlDrawing56.vml.rels><?xml version="1.0" encoding="UTF-8" standalone="yes"?>
<Relationships xmlns="http://schemas.openxmlformats.org/package/2006/relationships"><Relationship Id="rId9" Type="http://schemas.openxmlformats.org/officeDocument/2006/relationships/image" Target="../media/image181.wmf"/><Relationship Id="rId8" Type="http://schemas.openxmlformats.org/officeDocument/2006/relationships/image" Target="../media/image180.wmf"/><Relationship Id="rId7" Type="http://schemas.openxmlformats.org/officeDocument/2006/relationships/image" Target="../media/image193.emf"/><Relationship Id="rId6" Type="http://schemas.openxmlformats.org/officeDocument/2006/relationships/image" Target="../media/image192.emf"/><Relationship Id="rId5" Type="http://schemas.openxmlformats.org/officeDocument/2006/relationships/image" Target="../media/image191.emf"/><Relationship Id="rId4" Type="http://schemas.openxmlformats.org/officeDocument/2006/relationships/image" Target="../media/image190.emf"/><Relationship Id="rId3" Type="http://schemas.openxmlformats.org/officeDocument/2006/relationships/image" Target="../media/image189.emf"/><Relationship Id="rId2" Type="http://schemas.openxmlformats.org/officeDocument/2006/relationships/image" Target="../media/image188.emf"/><Relationship Id="rId1" Type="http://schemas.openxmlformats.org/officeDocument/2006/relationships/image" Target="../media/image187.emf"/></Relationships>
</file>

<file path=ppt/drawings/_rels/vmlDrawing57.vml.rels><?xml version="1.0" encoding="UTF-8" standalone="yes"?>
<Relationships xmlns="http://schemas.openxmlformats.org/package/2006/relationships"><Relationship Id="rId9" Type="http://schemas.openxmlformats.org/officeDocument/2006/relationships/image" Target="../media/image202.wmf"/><Relationship Id="rId8" Type="http://schemas.openxmlformats.org/officeDocument/2006/relationships/image" Target="../media/image201.wmf"/><Relationship Id="rId7" Type="http://schemas.openxmlformats.org/officeDocument/2006/relationships/image" Target="../media/image200.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 Id="rId3" Type="http://schemas.openxmlformats.org/officeDocument/2006/relationships/image" Target="../media/image196.wmf"/><Relationship Id="rId2" Type="http://schemas.openxmlformats.org/officeDocument/2006/relationships/image" Target="../media/image195.wmf"/><Relationship Id="rId14" Type="http://schemas.openxmlformats.org/officeDocument/2006/relationships/image" Target="../media/image181.wmf"/><Relationship Id="rId13" Type="http://schemas.openxmlformats.org/officeDocument/2006/relationships/image" Target="../media/image180.wmf"/><Relationship Id="rId12" Type="http://schemas.openxmlformats.org/officeDocument/2006/relationships/image" Target="../media/image205.wmf"/><Relationship Id="rId11" Type="http://schemas.openxmlformats.org/officeDocument/2006/relationships/image" Target="../media/image204.wmf"/><Relationship Id="rId10" Type="http://schemas.openxmlformats.org/officeDocument/2006/relationships/image" Target="../media/image203.wmf"/><Relationship Id="rId1" Type="http://schemas.openxmlformats.org/officeDocument/2006/relationships/image" Target="../media/image194.emf"/></Relationships>
</file>

<file path=ppt/drawings/_rels/vmlDrawing58.vml.rels><?xml version="1.0" encoding="UTF-8" standalone="yes"?>
<Relationships xmlns="http://schemas.openxmlformats.org/package/2006/relationships"><Relationship Id="rId9" Type="http://schemas.openxmlformats.org/officeDocument/2006/relationships/image" Target="../media/image180.wmf"/><Relationship Id="rId8" Type="http://schemas.openxmlformats.org/officeDocument/2006/relationships/image" Target="../media/image213.wmf"/><Relationship Id="rId7" Type="http://schemas.openxmlformats.org/officeDocument/2006/relationships/image" Target="../media/image212.wmf"/><Relationship Id="rId6" Type="http://schemas.openxmlformats.org/officeDocument/2006/relationships/image" Target="../media/image211.emf"/><Relationship Id="rId5" Type="http://schemas.openxmlformats.org/officeDocument/2006/relationships/image" Target="../media/image210.emf"/><Relationship Id="rId4" Type="http://schemas.openxmlformats.org/officeDocument/2006/relationships/image" Target="../media/image209.emf"/><Relationship Id="rId3" Type="http://schemas.openxmlformats.org/officeDocument/2006/relationships/image" Target="../media/image208.wmf"/><Relationship Id="rId2" Type="http://schemas.openxmlformats.org/officeDocument/2006/relationships/image" Target="../media/image207.wmf"/><Relationship Id="rId10" Type="http://schemas.openxmlformats.org/officeDocument/2006/relationships/image" Target="../media/image181.wmf"/><Relationship Id="rId1" Type="http://schemas.openxmlformats.org/officeDocument/2006/relationships/image" Target="../media/image206.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14.e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29.emf"/><Relationship Id="rId3" Type="http://schemas.openxmlformats.org/officeDocument/2006/relationships/image" Target="../media/image24.wmf"/><Relationship Id="rId2" Type="http://schemas.openxmlformats.org/officeDocument/2006/relationships/image" Target="../media/image26.wmf"/><Relationship Id="rId1" Type="http://schemas.openxmlformats.org/officeDocument/2006/relationships/image" Target="../media/image28.wmf"/></Relationships>
</file>

<file path=ppt/drawings/_rels/vmlDrawing60.vml.rels><?xml version="1.0" encoding="UTF-8" standalone="yes"?>
<Relationships xmlns="http://schemas.openxmlformats.org/package/2006/relationships"><Relationship Id="rId4" Type="http://schemas.openxmlformats.org/officeDocument/2006/relationships/image" Target="../media/image218.wmf"/><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emf"/></Relationships>
</file>

<file path=ppt/drawings/_rels/vmlDrawing61.vml.rels><?xml version="1.0" encoding="UTF-8" standalone="yes"?>
<Relationships xmlns="http://schemas.openxmlformats.org/package/2006/relationships"><Relationship Id="rId6" Type="http://schemas.openxmlformats.org/officeDocument/2006/relationships/image" Target="../media/image222.wmf"/><Relationship Id="rId5" Type="http://schemas.openxmlformats.org/officeDocument/2006/relationships/image" Target="../media/image218.wmf"/><Relationship Id="rId4" Type="http://schemas.openxmlformats.org/officeDocument/2006/relationships/image" Target="../media/image221.wmf"/><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14.emf"/></Relationships>
</file>

<file path=ppt/drawings/_rels/vmlDrawing62.vml.rels><?xml version="1.0" encoding="UTF-8" standalone="yes"?>
<Relationships xmlns="http://schemas.openxmlformats.org/package/2006/relationships"><Relationship Id="rId5" Type="http://schemas.openxmlformats.org/officeDocument/2006/relationships/image" Target="../media/image226.wmf"/><Relationship Id="rId4" Type="http://schemas.openxmlformats.org/officeDocument/2006/relationships/image" Target="../media/image225.wmf"/><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14.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image" Target="../media/image214.e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image" Target="../media/image228.emf"/></Relationships>
</file>

<file path=ppt/drawings/_rels/vmlDrawing65.vml.rels><?xml version="1.0" encoding="UTF-8" standalone="yes"?>
<Relationships xmlns="http://schemas.openxmlformats.org/package/2006/relationships"><Relationship Id="rId9" Type="http://schemas.openxmlformats.org/officeDocument/2006/relationships/image" Target="../media/image235.wmf"/><Relationship Id="rId8" Type="http://schemas.openxmlformats.org/officeDocument/2006/relationships/image" Target="../media/image234.wmf"/><Relationship Id="rId7" Type="http://schemas.openxmlformats.org/officeDocument/2006/relationships/image" Target="../media/image207.wmf"/><Relationship Id="rId6" Type="http://schemas.openxmlformats.org/officeDocument/2006/relationships/image" Target="../media/image233.wmf"/><Relationship Id="rId5" Type="http://schemas.openxmlformats.org/officeDocument/2006/relationships/image" Target="../media/image232.wmf"/><Relationship Id="rId4" Type="http://schemas.openxmlformats.org/officeDocument/2006/relationships/image" Target="../media/image231.wmf"/><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28.e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243.wmf"/><Relationship Id="rId7" Type="http://schemas.openxmlformats.org/officeDocument/2006/relationships/image" Target="../media/image242.wmf"/><Relationship Id="rId6" Type="http://schemas.openxmlformats.org/officeDocument/2006/relationships/image" Target="../media/image241.wmf"/><Relationship Id="rId5" Type="http://schemas.openxmlformats.org/officeDocument/2006/relationships/image" Target="../media/image240.wmf"/><Relationship Id="rId4" Type="http://schemas.openxmlformats.org/officeDocument/2006/relationships/image" Target="../media/image239.wmf"/><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emf"/></Relationships>
</file>

<file path=ppt/drawings/_rels/vmlDrawing68.vml.rels><?xml version="1.0" encoding="UTF-8" standalone="yes"?>
<Relationships xmlns="http://schemas.openxmlformats.org/package/2006/relationships"><Relationship Id="rId4" Type="http://schemas.openxmlformats.org/officeDocument/2006/relationships/image" Target="../media/image233.wmf"/><Relationship Id="rId3" Type="http://schemas.openxmlformats.org/officeDocument/2006/relationships/image" Target="../media/image232.wmf"/><Relationship Id="rId2" Type="http://schemas.openxmlformats.org/officeDocument/2006/relationships/image" Target="../media/image214.emf"/><Relationship Id="rId1" Type="http://schemas.openxmlformats.org/officeDocument/2006/relationships/image" Target="../media/image228.emf"/></Relationships>
</file>

<file path=ppt/drawings/_rels/vmlDrawing69.vml.rels><?xml version="1.0" encoding="UTF-8" standalone="yes"?>
<Relationships xmlns="http://schemas.openxmlformats.org/package/2006/relationships"><Relationship Id="rId7" Type="http://schemas.openxmlformats.org/officeDocument/2006/relationships/image" Target="../media/image247.emf"/><Relationship Id="rId6" Type="http://schemas.openxmlformats.org/officeDocument/2006/relationships/image" Target="../media/image228.emf"/><Relationship Id="rId5" Type="http://schemas.openxmlformats.org/officeDocument/2006/relationships/image" Target="../media/image246.wmf"/><Relationship Id="rId4" Type="http://schemas.openxmlformats.org/officeDocument/2006/relationships/image" Target="../media/image245.wmf"/><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44.e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32.wmf"/><Relationship Id="rId5" Type="http://schemas.openxmlformats.org/officeDocument/2006/relationships/image" Target="../media/image31.emf"/><Relationship Id="rId4" Type="http://schemas.openxmlformats.org/officeDocument/2006/relationships/image" Target="../media/image30.wmf"/><Relationship Id="rId3" Type="http://schemas.openxmlformats.org/officeDocument/2006/relationships/image" Target="../media/image29.emf"/><Relationship Id="rId2" Type="http://schemas.openxmlformats.org/officeDocument/2006/relationships/image" Target="../media/image26.wmf"/><Relationship Id="rId1" Type="http://schemas.openxmlformats.org/officeDocument/2006/relationships/image" Target="../media/image28.wmf"/></Relationships>
</file>

<file path=ppt/drawings/_rels/vmlDrawing70.vml.rels><?xml version="1.0" encoding="UTF-8" standalone="yes"?>
<Relationships xmlns="http://schemas.openxmlformats.org/package/2006/relationships"><Relationship Id="rId5" Type="http://schemas.openxmlformats.org/officeDocument/2006/relationships/image" Target="../media/image252.emf"/><Relationship Id="rId4" Type="http://schemas.openxmlformats.org/officeDocument/2006/relationships/image" Target="../media/image251.wmf"/><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8.emf"/></Relationships>
</file>

<file path=ppt/drawings/_rels/vmlDrawing71.vml.rels><?xml version="1.0" encoding="UTF-8" standalone="yes"?>
<Relationships xmlns="http://schemas.openxmlformats.org/package/2006/relationships"><Relationship Id="rId5" Type="http://schemas.openxmlformats.org/officeDocument/2006/relationships/image" Target="../media/image257.emf"/><Relationship Id="rId4" Type="http://schemas.openxmlformats.org/officeDocument/2006/relationships/image" Target="../media/image256.emf"/><Relationship Id="rId3" Type="http://schemas.openxmlformats.org/officeDocument/2006/relationships/image" Target="../media/image255.emf"/><Relationship Id="rId2" Type="http://schemas.openxmlformats.org/officeDocument/2006/relationships/image" Target="../media/image254.emf"/><Relationship Id="rId1" Type="http://schemas.openxmlformats.org/officeDocument/2006/relationships/image" Target="../media/image253.e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image" Target="../media/image258.e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60.wmf"/><Relationship Id="rId1" Type="http://schemas.openxmlformats.org/officeDocument/2006/relationships/image" Target="../media/image258.e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image" Target="../media/image261.e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218.wmf"/></Relationships>
</file>

<file path=ppt/drawings/_rels/vmlDrawing76.vml.rels><?xml version="1.0" encoding="UTF-8" standalone="yes"?>
<Relationships xmlns="http://schemas.openxmlformats.org/package/2006/relationships"><Relationship Id="rId6" Type="http://schemas.openxmlformats.org/officeDocument/2006/relationships/image" Target="../media/image273.wmf"/><Relationship Id="rId5" Type="http://schemas.openxmlformats.org/officeDocument/2006/relationships/image" Target="../media/image272.wmf"/><Relationship Id="rId4" Type="http://schemas.openxmlformats.org/officeDocument/2006/relationships/image" Target="../media/image271.wmf"/><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75.wmf"/><Relationship Id="rId1" Type="http://schemas.openxmlformats.org/officeDocument/2006/relationships/image" Target="../media/image274.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wmf"/></Relationships>
</file>

<file path=ppt/drawings/_rels/vmlDrawing79.vml.rels><?xml version="1.0" encoding="UTF-8" standalone="yes"?>
<Relationships xmlns="http://schemas.openxmlformats.org/package/2006/relationships"><Relationship Id="rId4" Type="http://schemas.openxmlformats.org/officeDocument/2006/relationships/image" Target="../media/image283.emf"/><Relationship Id="rId3" Type="http://schemas.openxmlformats.org/officeDocument/2006/relationships/image" Target="../media/image218.wmf"/><Relationship Id="rId2" Type="http://schemas.openxmlformats.org/officeDocument/2006/relationships/image" Target="../media/image282.wmf"/><Relationship Id="rId1" Type="http://schemas.openxmlformats.org/officeDocument/2006/relationships/image" Target="../media/image281.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emf"/><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drawings/_rels/vmlDrawing80.vml.rels><?xml version="1.0" encoding="UTF-8" standalone="yes"?>
<Relationships xmlns="http://schemas.openxmlformats.org/package/2006/relationships"><Relationship Id="rId6" Type="http://schemas.openxmlformats.org/officeDocument/2006/relationships/image" Target="../media/image289.wmf"/><Relationship Id="rId5" Type="http://schemas.openxmlformats.org/officeDocument/2006/relationships/image" Target="../media/image288.wmf"/><Relationship Id="rId4" Type="http://schemas.openxmlformats.org/officeDocument/2006/relationships/image" Target="../media/image287.emf"/><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image" Target="../media/image284.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287.emf"/><Relationship Id="rId1" Type="http://schemas.openxmlformats.org/officeDocument/2006/relationships/image" Target="../media/image290.wmf"/></Relationships>
</file>

<file path=ppt/drawings/_rels/vmlDrawing82.vml.rels><?xml version="1.0" encoding="UTF-8" standalone="yes"?>
<Relationships xmlns="http://schemas.openxmlformats.org/package/2006/relationships"><Relationship Id="rId5" Type="http://schemas.openxmlformats.org/officeDocument/2006/relationships/image" Target="../media/image295.wmf"/><Relationship Id="rId4" Type="http://schemas.openxmlformats.org/officeDocument/2006/relationships/image" Target="../media/image294.wmf"/><Relationship Id="rId3" Type="http://schemas.openxmlformats.org/officeDocument/2006/relationships/image" Target="../media/image293.wmf"/><Relationship Id="rId2" Type="http://schemas.openxmlformats.org/officeDocument/2006/relationships/image" Target="../media/image292.wmf"/><Relationship Id="rId1" Type="http://schemas.openxmlformats.org/officeDocument/2006/relationships/image" Target="../media/image291.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301.emf"/><Relationship Id="rId2" Type="http://schemas.openxmlformats.org/officeDocument/2006/relationships/image" Target="../media/image300.emf"/><Relationship Id="rId1" Type="http://schemas.openxmlformats.org/officeDocument/2006/relationships/image" Target="../media/image299.emf"/></Relationships>
</file>

<file path=ppt/drawings/_rels/vmlDrawing84.vml.rels><?xml version="1.0" encoding="UTF-8" standalone="yes"?>
<Relationships xmlns="http://schemas.openxmlformats.org/package/2006/relationships"><Relationship Id="rId5" Type="http://schemas.openxmlformats.org/officeDocument/2006/relationships/image" Target="../media/image306.wmf"/><Relationship Id="rId4" Type="http://schemas.openxmlformats.org/officeDocument/2006/relationships/image" Target="../media/image305.emf"/><Relationship Id="rId3" Type="http://schemas.openxmlformats.org/officeDocument/2006/relationships/image" Target="../media/image304.emf"/><Relationship Id="rId2" Type="http://schemas.openxmlformats.org/officeDocument/2006/relationships/image" Target="../media/image303.emf"/><Relationship Id="rId1" Type="http://schemas.openxmlformats.org/officeDocument/2006/relationships/image" Target="../media/image302.e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308.emf"/><Relationship Id="rId1" Type="http://schemas.openxmlformats.org/officeDocument/2006/relationships/image" Target="../media/image307.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310.emf"/></Relationships>
</file>

<file path=ppt/drawings/_rels/vmlDrawing87.vml.rels><?xml version="1.0" encoding="UTF-8" standalone="yes"?>
<Relationships xmlns="http://schemas.openxmlformats.org/package/2006/relationships"><Relationship Id="rId7" Type="http://schemas.openxmlformats.org/officeDocument/2006/relationships/image" Target="../media/image316.wmf"/><Relationship Id="rId6" Type="http://schemas.openxmlformats.org/officeDocument/2006/relationships/image" Target="../media/image315.wmf"/><Relationship Id="rId5" Type="http://schemas.openxmlformats.org/officeDocument/2006/relationships/image" Target="../media/image314.wmf"/><Relationship Id="rId4" Type="http://schemas.openxmlformats.org/officeDocument/2006/relationships/image" Target="../media/image313.wmf"/><Relationship Id="rId3" Type="http://schemas.openxmlformats.org/officeDocument/2006/relationships/image" Target="../media/image312.wmf"/><Relationship Id="rId2" Type="http://schemas.openxmlformats.org/officeDocument/2006/relationships/image" Target="../media/image311.wmf"/><Relationship Id="rId1" Type="http://schemas.openxmlformats.org/officeDocument/2006/relationships/image" Target="../media/image310.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310.emf"/></Relationships>
</file>

<file path=ppt/drawings/_rels/vmlDrawing89.vml.rels><?xml version="1.0" encoding="UTF-8" standalone="yes"?>
<Relationships xmlns="http://schemas.openxmlformats.org/package/2006/relationships"><Relationship Id="rId5" Type="http://schemas.openxmlformats.org/officeDocument/2006/relationships/image" Target="../media/image321.wmf"/><Relationship Id="rId4" Type="http://schemas.openxmlformats.org/officeDocument/2006/relationships/image" Target="../media/image320.wmf"/><Relationship Id="rId3" Type="http://schemas.openxmlformats.org/officeDocument/2006/relationships/image" Target="../media/image319.wmf"/><Relationship Id="rId2" Type="http://schemas.openxmlformats.org/officeDocument/2006/relationships/image" Target="../media/image318.wmf"/><Relationship Id="rId1" Type="http://schemas.openxmlformats.org/officeDocument/2006/relationships/image" Target="../media/image26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90.vml.rels><?xml version="1.0" encoding="UTF-8" standalone="yes"?>
<Relationships xmlns="http://schemas.openxmlformats.org/package/2006/relationships"><Relationship Id="rId4" Type="http://schemas.openxmlformats.org/officeDocument/2006/relationships/image" Target="../media/image325.wmf"/><Relationship Id="rId3" Type="http://schemas.openxmlformats.org/officeDocument/2006/relationships/image" Target="../media/image324.wmf"/><Relationship Id="rId2" Type="http://schemas.openxmlformats.org/officeDocument/2006/relationships/image" Target="../media/image323.wmf"/><Relationship Id="rId1" Type="http://schemas.openxmlformats.org/officeDocument/2006/relationships/image" Target="../media/image322.wmf"/></Relationships>
</file>

<file path=ppt/drawings/_rels/vmlDrawing91.vml.rels><?xml version="1.0" encoding="UTF-8" standalone="yes"?>
<Relationships xmlns="http://schemas.openxmlformats.org/package/2006/relationships"><Relationship Id="rId4" Type="http://schemas.openxmlformats.org/officeDocument/2006/relationships/image" Target="../media/image329.wmf"/><Relationship Id="rId3" Type="http://schemas.openxmlformats.org/officeDocument/2006/relationships/image" Target="../media/image328.wmf"/><Relationship Id="rId2" Type="http://schemas.openxmlformats.org/officeDocument/2006/relationships/image" Target="../media/image327.wmf"/><Relationship Id="rId1" Type="http://schemas.openxmlformats.org/officeDocument/2006/relationships/image" Target="../media/image326.emf"/></Relationships>
</file>

<file path=ppt/drawings/_rels/vmlDrawing92.vml.rels><?xml version="1.0" encoding="UTF-8" standalone="yes"?>
<Relationships xmlns="http://schemas.openxmlformats.org/package/2006/relationships"><Relationship Id="rId6" Type="http://schemas.openxmlformats.org/officeDocument/2006/relationships/image" Target="../media/image335.wmf"/><Relationship Id="rId5" Type="http://schemas.openxmlformats.org/officeDocument/2006/relationships/image" Target="../media/image334.wmf"/><Relationship Id="rId4" Type="http://schemas.openxmlformats.org/officeDocument/2006/relationships/image" Target="../media/image333.wmf"/><Relationship Id="rId3" Type="http://schemas.openxmlformats.org/officeDocument/2006/relationships/image" Target="../media/image332.wmf"/><Relationship Id="rId2" Type="http://schemas.openxmlformats.org/officeDocument/2006/relationships/image" Target="../media/image331.emf"/><Relationship Id="rId1" Type="http://schemas.openxmlformats.org/officeDocument/2006/relationships/image" Target="../media/image330.e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330.emf"/><Relationship Id="rId1" Type="http://schemas.openxmlformats.org/officeDocument/2006/relationships/image" Target="../media/image3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FF0292-CE89-4AE0-A0A8-DADC9864CE7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BAFB88-D1C7-4D25-8F20-1D80C72D0C0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BAFB88-D1C7-4D25-8F20-1D80C72D0C0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238410-958B-4436-8EF9-039AB3ED97F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5" name="标题 1"/>
          <p:cNvSpPr>
            <a:spLocks noGrp="1"/>
          </p:cNvSpPr>
          <p:nvPr>
            <p:ph type="ctrTitle"/>
          </p:nvPr>
        </p:nvSpPr>
        <p:spPr>
          <a:xfrm>
            <a:off x="467544" y="764704"/>
            <a:ext cx="8007325" cy="864096"/>
          </a:xfrm>
          <a:prstGeom prst="rect">
            <a:avLst/>
          </a:prstGeom>
        </p:spPr>
        <p:txBody>
          <a:bodyPr>
            <a:noAutofit/>
          </a:bodyPr>
          <a:lstStyle>
            <a:lvl1pPr>
              <a:defRPr sz="4400" b="1">
                <a:solidFill>
                  <a:schemeClr val="accent1">
                    <a:lumMod val="75000"/>
                  </a:schemeClr>
                </a:solidFill>
                <a:effectLst/>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1371600" y="1988840"/>
            <a:ext cx="6400800" cy="3649960"/>
          </a:xfrm>
        </p:spPr>
        <p:txBody>
          <a:bodyPr>
            <a:normAutofit/>
          </a:bodyPr>
          <a:lstStyle>
            <a:lvl1pPr marL="0" indent="0" algn="l">
              <a:lnSpc>
                <a:spcPct val="110000"/>
              </a:lnSpc>
              <a:buNone/>
              <a:defRPr sz="3600" b="1">
                <a:solidFill>
                  <a:schemeClr val="tx1"/>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7" name="AutoShape 4"/>
          <p:cNvSpPr>
            <a:spLocks noChangeArrowheads="1"/>
          </p:cNvSpPr>
          <p:nvPr userDrawn="1"/>
        </p:nvSpPr>
        <p:spPr bwMode="auto">
          <a:xfrm>
            <a:off x="609600" y="1700808"/>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pic>
        <p:nvPicPr>
          <p:cNvPr id="8"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2987824" y="6429450"/>
            <a:ext cx="180020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3" name="TextBox 12"/>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2238410-958B-4436-8EF9-039AB3ED97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137DCB-93B7-43BA-9650-2B9DF94B1A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2238410-958B-4436-8EF9-039AB3ED97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137DCB-93B7-43BA-9650-2B9DF94B1A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7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8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9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0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980728"/>
            <a:ext cx="7772400" cy="720080"/>
          </a:xfrm>
          <a:prstGeom prst="rect">
            <a:avLst/>
          </a:prstGeom>
        </p:spPr>
        <p:txBody>
          <a:bodyPr>
            <a:normAutofit/>
          </a:bodyPr>
          <a:lstStyle>
            <a:lvl1pPr>
              <a:defRPr sz="4000">
                <a:latin typeface="楷体" panose="02010609060101010101" pitchFamily="49" charset="-122"/>
                <a:ea typeface="楷体" panose="02010609060101010101" pitchFamily="49"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1988840"/>
            <a:ext cx="6400800" cy="3649960"/>
          </a:xfrm>
        </p:spPr>
        <p:txBody>
          <a:bodyPr/>
          <a:lstStyle>
            <a:lvl1pPr marL="0" indent="0" algn="l">
              <a:buNone/>
              <a:defRPr>
                <a:solidFill>
                  <a:schemeClr val="tx1">
                    <a:tint val="75000"/>
                  </a:schemeClr>
                </a:solidFill>
                <a:latin typeface="楷体" panose="02010609060101010101" pitchFamily="49" charset="-122"/>
                <a:ea typeface="楷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92238410-958B-4436-8EF9-039AB3ED97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7" name="AutoShape 4"/>
          <p:cNvSpPr>
            <a:spLocks noChangeArrowheads="1"/>
          </p:cNvSpPr>
          <p:nvPr userDrawn="1"/>
        </p:nvSpPr>
        <p:spPr bwMode="auto">
          <a:xfrm>
            <a:off x="609600" y="1700808"/>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2987824" y="6429450"/>
            <a:ext cx="180020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9" name="TextBox 8"/>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10"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4" name="Line 5"/>
          <p:cNvSpPr>
            <a:spLocks noChangeShapeType="1"/>
          </p:cNvSpPr>
          <p:nvPr userDrawn="1"/>
        </p:nvSpPr>
        <p:spPr bwMode="auto">
          <a:xfrm flipV="1">
            <a:off x="609600" y="6429375"/>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7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8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9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0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728700"/>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1800200" cy="27559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ch04</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7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8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9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0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92238410-958B-4436-8EF9-039AB3ED97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137DCB-93B7-43BA-9650-2B9DF94B1A4F}" type="slidenum">
              <a:rPr lang="zh-CN" altLang="en-US" smtClean="0"/>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6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7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8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9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70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2238410-958B-4436-8EF9-039AB3ED97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137DCB-93B7-43BA-9650-2B9DF94B1A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7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7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8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9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0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8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2238410-958B-4436-8EF9-039AB3ED97F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137DCB-93B7-43BA-9650-2B9DF94B1A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8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8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8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2238410-958B-4436-8EF9-039AB3ED97F8}"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79137DCB-93B7-43BA-9650-2B9DF94B1A4F}" type="slidenum">
              <a:rPr lang="zh-CN" altLang="en-US" smtClean="0"/>
            </a:fld>
            <a:endParaRPr lang="zh-CN" altLang="en-US"/>
          </a:p>
        </p:txBody>
      </p:sp>
      <p:sp>
        <p:nvSpPr>
          <p:cNvPr id="6" name="AutoShape 4"/>
          <p:cNvSpPr>
            <a:spLocks noChangeArrowheads="1"/>
          </p:cNvSpPr>
          <p:nvPr userDrawn="1"/>
        </p:nvSpPr>
        <p:spPr bwMode="auto">
          <a:xfrm>
            <a:off x="609600" y="674725"/>
            <a:ext cx="7958138" cy="53975"/>
          </a:xfrm>
          <a:custGeom>
            <a:avLst/>
            <a:gdLst>
              <a:gd name="G0" fmla="+- 569 0 0"/>
              <a:gd name="T0" fmla="*/ 0 w 1000"/>
              <a:gd name="T1" fmla="*/ 0 h 1000"/>
              <a:gd name="T2" fmla="*/ 569 w 1000"/>
              <a:gd name="T3" fmla="*/ 0 h 1000"/>
              <a:gd name="T4" fmla="*/ 569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69" y="0"/>
                </a:lnTo>
                <a:lnTo>
                  <a:pt x="569" y="1000"/>
                </a:lnTo>
                <a:lnTo>
                  <a:pt x="0" y="1000"/>
                </a:lnTo>
                <a:close/>
              </a:path>
              <a:path w="1000" h="1000">
                <a:moveTo>
                  <a:pt x="0" y="0"/>
                </a:moveTo>
                <a:lnTo>
                  <a:pt x="1000" y="0"/>
                </a:lnTo>
              </a:path>
            </a:pathLst>
          </a:custGeom>
          <a:solidFill>
            <a:srgbClr val="0099CC"/>
          </a:solidFill>
          <a:ln w="12700">
            <a:solidFill>
              <a:srgbClr val="0099CC"/>
            </a:solidFill>
            <a:round/>
          </a:ln>
        </p:spPr>
        <p:txBody>
          <a:bodyPr/>
          <a:lstStyle/>
          <a:p>
            <a:pPr algn="l"/>
            <a:endParaRPr lang="zh-CN" altLang="zh-CN" sz="2400" b="0">
              <a:ea typeface="宋体" panose="02010600030101010101" pitchFamily="2" charset="-122"/>
            </a:endParaRPr>
          </a:p>
        </p:txBody>
      </p:sp>
      <p:sp>
        <p:nvSpPr>
          <p:cNvPr id="8" name="TextBox 7"/>
          <p:cNvSpPr txBox="1"/>
          <p:nvPr userDrawn="1"/>
        </p:nvSpPr>
        <p:spPr>
          <a:xfrm>
            <a:off x="515866" y="642945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fld id="{70F829D2-C334-4D83-BBFA-28B1390E7F5B}" type="slidenum">
              <a:rPr kumimoji="0" lang="zh-CN" altLang="en-US" sz="1200" b="0" i="1" u="none" strike="noStrike" kern="1200" cap="none" spc="0" normalizeH="0" baseline="0" smtClean="0">
                <a:ln>
                  <a:noFill/>
                </a:ln>
                <a:solidFill>
                  <a:srgbClr val="0099CC"/>
                </a:solidFill>
                <a:effectLst/>
                <a:uLnTx/>
                <a:uFillTx/>
                <a:latin typeface="Arial" panose="020B0604020202020204" pitchFamily="34" charset="0"/>
                <a:ea typeface="华文行楷" panose="02010800040101010101" pitchFamily="2" charset="-122"/>
                <a:cs typeface="+mn-cs"/>
              </a:rPr>
            </a:fld>
            <a:endParaRPr kumimoji="0" lang="zh-CN" altLang="en-US" sz="1200" b="0" i="1" u="none" strike="noStrike" kern="1200" cap="none" spc="0" normalizeH="0" baseline="0" dirty="0">
              <a:ln>
                <a:noFill/>
              </a:ln>
              <a:solidFill>
                <a:srgbClr val="0099CC"/>
              </a:solidFill>
              <a:effectLst/>
              <a:uLnTx/>
              <a:uFillTx/>
              <a:latin typeface="Arial" panose="020B0604020202020204" pitchFamily="34" charset="0"/>
              <a:ea typeface="华文行楷" panose="02010800040101010101" pitchFamily="2" charset="-122"/>
              <a:cs typeface="+mn-cs"/>
            </a:endParaRPr>
          </a:p>
        </p:txBody>
      </p:sp>
      <p:pic>
        <p:nvPicPr>
          <p:cNvPr id="9" name="Picture 12" descr="前进">
            <a:hlinkClick r:id="" action="ppaction://hlinkshowjump?jump=nextslide"/>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播放">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93063"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后退">
            <a:hlinkClick r:id="" action="ppaction://hlinkshowjump?jump=previousslide"/>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24638" y="6496050"/>
            <a:ext cx="6191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descr="机动">
            <a:hlinkClick r:id="" action="ppaction://hlinkshowjump?jump=firstslid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40425" y="6496050"/>
            <a:ext cx="619125" cy="171450"/>
          </a:xfrm>
          <a:prstGeom prst="rect">
            <a:avLst/>
          </a:prstGeom>
          <a:noFill/>
          <a:extLst>
            <a:ext uri="{909E8E84-426E-40DD-AFC4-6F175D3DCCD1}">
              <a14:hiddenFill xmlns:a14="http://schemas.microsoft.com/office/drawing/2010/main">
                <a:solidFill>
                  <a:srgbClr val="FFFFFF"/>
                </a:solidFill>
              </a14:hiddenFill>
            </a:ext>
          </a:extLst>
        </p:spPr>
      </p:pic>
      <p:sp>
        <p:nvSpPr>
          <p:cNvPr id="13" name="Line 5"/>
          <p:cNvSpPr>
            <a:spLocks noChangeShapeType="1"/>
          </p:cNvSpPr>
          <p:nvPr userDrawn="1"/>
        </p:nvSpPr>
        <p:spPr bwMode="auto">
          <a:xfrm flipV="1">
            <a:off x="609600" y="6381328"/>
            <a:ext cx="7956550" cy="0"/>
          </a:xfrm>
          <a:prstGeom prst="line">
            <a:avLst/>
          </a:prstGeom>
          <a:noFill/>
          <a:ln w="1270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Box 13"/>
          <p:cNvSpPr txBox="1"/>
          <p:nvPr userDrawn="1"/>
        </p:nvSpPr>
        <p:spPr>
          <a:xfrm>
            <a:off x="2987824" y="6429450"/>
            <a:ext cx="252028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rPr>
              <a:t>华中科技大学电信学院     张林   </a:t>
            </a:r>
            <a:endParaRPr kumimoji="0" lang="zh-CN" altLang="en-US" sz="1200" b="0" i="1" u="none" strike="noStrike" kern="1200" cap="none" spc="0" normalizeH="0" baseline="0" noProof="0" dirty="0" smtClean="0">
              <a:ln>
                <a:noFill/>
              </a:ln>
              <a:solidFill>
                <a:srgbClr val="0099CC"/>
              </a:solidFill>
              <a:effectLst/>
              <a:uLnTx/>
              <a:uFillTx/>
              <a:latin typeface="Arial" panose="020B0604020202020204" pitchFamily="34" charset="0"/>
              <a:ea typeface="华文行楷" panose="02010800040101010101" pitchFamily="2" charset="-122"/>
            </a:endParaRPr>
          </a:p>
        </p:txBody>
      </p:sp>
      <p:sp>
        <p:nvSpPr>
          <p:cNvPr id="15" name="Rectangle 18"/>
          <p:cNvSpPr>
            <a:spLocks noChangeArrowheads="1"/>
          </p:cNvSpPr>
          <p:nvPr userDrawn="1"/>
        </p:nvSpPr>
        <p:spPr bwMode="auto">
          <a:xfrm>
            <a:off x="1403350" y="6475616"/>
            <a:ext cx="64770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Narrow" panose="020B0606020202030204" pitchFamily="34" charset="0"/>
                <a:ea typeface="宋体" panose="02010600030101010101" pitchFamily="2" charset="-122"/>
              </a:defRPr>
            </a:lvl1pPr>
            <a:lvl2pPr marL="742950" indent="-285750" eaLnBrk="0" hangingPunct="0">
              <a:defRPr b="1">
                <a:solidFill>
                  <a:schemeClr val="tx1"/>
                </a:solidFill>
                <a:latin typeface="Arial Narrow" panose="020B0606020202030204" pitchFamily="34" charset="0"/>
                <a:ea typeface="宋体" panose="02010600030101010101" pitchFamily="2" charset="-122"/>
              </a:defRPr>
            </a:lvl2pPr>
            <a:lvl3pPr marL="1143000" indent="-228600" eaLnBrk="0" hangingPunct="0">
              <a:defRPr b="1">
                <a:solidFill>
                  <a:schemeClr val="tx1"/>
                </a:solidFill>
                <a:latin typeface="Arial Narrow" panose="020B0606020202030204" pitchFamily="34" charset="0"/>
                <a:ea typeface="宋体" panose="02010600030101010101" pitchFamily="2" charset="-122"/>
              </a:defRPr>
            </a:lvl3pPr>
            <a:lvl4pPr marL="1600200" indent="-228600" eaLnBrk="0" hangingPunct="0">
              <a:defRPr b="1">
                <a:solidFill>
                  <a:schemeClr val="tx1"/>
                </a:solidFill>
                <a:latin typeface="Arial Narrow" panose="020B0606020202030204" pitchFamily="34" charset="0"/>
                <a:ea typeface="宋体" panose="02010600030101010101" pitchFamily="2" charset="-122"/>
              </a:defRPr>
            </a:lvl4pPr>
            <a:lvl5pPr marL="2057400" indent="-228600" eaLnBrk="0" hangingPunct="0">
              <a:defRPr b="1">
                <a:solidFill>
                  <a:schemeClr val="tx1"/>
                </a:solidFill>
                <a:latin typeface="Arial Narrow" panose="020B060602020203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200" b="0" i="1" dirty="0" smtClean="0">
                <a:solidFill>
                  <a:srgbClr val="0099CC"/>
                </a:solidFill>
                <a:latin typeface="Arial" panose="020B0604020202020204" pitchFamily="34" charset="0"/>
              </a:rPr>
              <a:t>ch02</a:t>
            </a:r>
            <a:endParaRPr lang="en-US" altLang="zh-CN" sz="1200" b="0" i="1" dirty="0" smtClean="0">
              <a:solidFill>
                <a:srgbClr val="0099CC"/>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2238410-958B-4436-8EF9-039AB3ED97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137DCB-93B7-43BA-9650-2B9DF94B1A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2238410-958B-4436-8EF9-039AB3ED97F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137DCB-93B7-43BA-9650-2B9DF94B1A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2238410-958B-4436-8EF9-039AB3ED97F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137DCB-93B7-43BA-9650-2B9DF94B1A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7" Type="http://schemas.openxmlformats.org/officeDocument/2006/relationships/theme" Target="../theme/theme1.xml"/><Relationship Id="rId66" Type="http://schemas.openxmlformats.org/officeDocument/2006/relationships/image" Target="../media/image7.png"/><Relationship Id="rId65" Type="http://schemas.openxmlformats.org/officeDocument/2006/relationships/image" Target="../media/image6.png"/><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238410-958B-4436-8EF9-039AB3ED97F8}"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137DCB-93B7-43BA-9650-2B9DF94B1A4F}" type="slidenum">
              <a:rPr lang="zh-CN" altLang="en-US" smtClean="0"/>
            </a:fld>
            <a:endParaRPr lang="zh-CN" altLang="en-US"/>
          </a:p>
        </p:txBody>
      </p:sp>
      <p:pic>
        <p:nvPicPr>
          <p:cNvPr id="8" name="Picture 23" descr="HUSTXiaohui(s)"/>
          <p:cNvPicPr>
            <a:picLocks noChangeAspect="1" noChangeArrowheads="1"/>
          </p:cNvPicPr>
          <p:nvPr userDrawn="1"/>
        </p:nvPicPr>
        <p:blipFill>
          <a:blip r:embed="rId65" cstate="print">
            <a:extLst>
              <a:ext uri="{28A0092B-C50C-407E-A947-70E740481C1C}">
                <a14:useLocalDpi xmlns:a14="http://schemas.microsoft.com/office/drawing/2010/main" val="0"/>
              </a:ext>
            </a:extLst>
          </a:blip>
          <a:srcRect/>
          <a:stretch>
            <a:fillRect/>
          </a:stretch>
        </p:blipFill>
        <p:spPr bwMode="auto">
          <a:xfrm>
            <a:off x="8172400" y="44624"/>
            <a:ext cx="842772" cy="6315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3" descr="未命名-1"/>
          <p:cNvPicPr>
            <a:picLocks noChangeAspect="1" noChangeArrowheads="1"/>
          </p:cNvPicPr>
          <p:nvPr userDrawn="1"/>
        </p:nvPicPr>
        <p:blipFill>
          <a:blip r:embed="rId66" cstate="print">
            <a:extLst>
              <a:ext uri="{28A0092B-C50C-407E-A947-70E740481C1C}">
                <a14:useLocalDpi xmlns:a14="http://schemas.microsoft.com/office/drawing/2010/main" val="0"/>
              </a:ext>
            </a:extLst>
          </a:blip>
          <a:srcRect/>
          <a:stretch>
            <a:fillRect/>
          </a:stretch>
        </p:blipFill>
        <p:spPr bwMode="auto">
          <a:xfrm>
            <a:off x="2692040" y="6461906"/>
            <a:ext cx="331788" cy="171450"/>
          </a:xfrm>
          <a:prstGeom prst="rect">
            <a:avLst/>
          </a:prstGeom>
          <a:noFill/>
          <a:extLst>
            <a:ext uri="{909E8E84-426E-40DD-AFC4-6F175D3DCCD1}">
              <a14:hiddenFill xmlns:a14="http://schemas.microsoft.com/office/drawing/2010/main">
                <a:solidFill>
                  <a:srgbClr val="FFFFFF"/>
                </a:solidFill>
              </a14:hiddenFill>
            </a:ext>
          </a:extLst>
        </p:spPr>
      </p:pic>
      <p:sp>
        <p:nvSpPr>
          <p:cNvPr id="10" name="Line 20"/>
          <p:cNvSpPr>
            <a:spLocks noChangeShapeType="1"/>
          </p:cNvSpPr>
          <p:nvPr userDrawn="1"/>
        </p:nvSpPr>
        <p:spPr bwMode="auto">
          <a:xfrm>
            <a:off x="0" y="0"/>
            <a:ext cx="0" cy="6858000"/>
          </a:xfrm>
          <a:prstGeom prst="line">
            <a:avLst/>
          </a:prstGeom>
          <a:noFill/>
          <a:ln w="254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21"/>
          <p:cNvSpPr>
            <a:spLocks noChangeShapeType="1"/>
          </p:cNvSpPr>
          <p:nvPr userDrawn="1"/>
        </p:nvSpPr>
        <p:spPr bwMode="auto">
          <a:xfrm>
            <a:off x="107504" y="0"/>
            <a:ext cx="0" cy="6858000"/>
          </a:xfrm>
          <a:prstGeom prst="line">
            <a:avLst/>
          </a:prstGeom>
          <a:noFill/>
          <a:ln w="254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22"/>
          <p:cNvSpPr>
            <a:spLocks noChangeShapeType="1"/>
          </p:cNvSpPr>
          <p:nvPr userDrawn="1"/>
        </p:nvSpPr>
        <p:spPr bwMode="auto">
          <a:xfrm>
            <a:off x="50800" y="0"/>
            <a:ext cx="0" cy="6858000"/>
          </a:xfrm>
          <a:prstGeom prst="line">
            <a:avLst/>
          </a:prstGeom>
          <a:noFill/>
          <a:ln w="25400">
            <a:solidFill>
              <a:srgbClr val="00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29.bin"/><Relationship Id="rId8" Type="http://schemas.openxmlformats.org/officeDocument/2006/relationships/image" Target="../media/image30.wmf"/><Relationship Id="rId7" Type="http://schemas.openxmlformats.org/officeDocument/2006/relationships/oleObject" Target="../embeddings/oleObject28.bin"/><Relationship Id="rId6" Type="http://schemas.openxmlformats.org/officeDocument/2006/relationships/image" Target="../media/image29.emf"/><Relationship Id="rId5" Type="http://schemas.openxmlformats.org/officeDocument/2006/relationships/oleObject" Target="../embeddings/oleObject27.bin"/><Relationship Id="rId4" Type="http://schemas.openxmlformats.org/officeDocument/2006/relationships/image" Target="../media/image26.wmf"/><Relationship Id="rId3" Type="http://schemas.openxmlformats.org/officeDocument/2006/relationships/oleObject" Target="../embeddings/oleObject26.bin"/><Relationship Id="rId2" Type="http://schemas.openxmlformats.org/officeDocument/2006/relationships/image" Target="../media/image28.wmf"/><Relationship Id="rId14" Type="http://schemas.openxmlformats.org/officeDocument/2006/relationships/vmlDrawing" Target="../drawings/vmlDrawing7.vml"/><Relationship Id="rId13" Type="http://schemas.openxmlformats.org/officeDocument/2006/relationships/slideLayout" Target="../slideLayouts/slideLayout3.xml"/><Relationship Id="rId12" Type="http://schemas.openxmlformats.org/officeDocument/2006/relationships/image" Target="../media/image32.wmf"/><Relationship Id="rId11" Type="http://schemas.openxmlformats.org/officeDocument/2006/relationships/oleObject" Target="../embeddings/oleObject30.bin"/><Relationship Id="rId10" Type="http://schemas.openxmlformats.org/officeDocument/2006/relationships/image" Target="../media/image31.emf"/><Relationship Id="rId1" Type="http://schemas.openxmlformats.org/officeDocument/2006/relationships/oleObject" Target="../embeddings/oleObject25.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vmlDrawing" Target="../drawings/vmlDrawing74.vml"/><Relationship Id="rId7" Type="http://schemas.openxmlformats.org/officeDocument/2006/relationships/slideLayout" Target="../slideLayouts/slideLayout3.xml"/><Relationship Id="rId6" Type="http://schemas.openxmlformats.org/officeDocument/2006/relationships/image" Target="../media/image263.emf"/><Relationship Id="rId5" Type="http://schemas.openxmlformats.org/officeDocument/2006/relationships/oleObject" Target="../embeddings/oleObject316.bin"/><Relationship Id="rId4" Type="http://schemas.openxmlformats.org/officeDocument/2006/relationships/image" Target="../media/image262.emf"/><Relationship Id="rId3" Type="http://schemas.openxmlformats.org/officeDocument/2006/relationships/oleObject" Target="../embeddings/oleObject315.bin"/><Relationship Id="rId2" Type="http://schemas.openxmlformats.org/officeDocument/2006/relationships/image" Target="../media/image261.emf"/><Relationship Id="rId1" Type="http://schemas.openxmlformats.org/officeDocument/2006/relationships/oleObject" Target="../embeddings/oleObject314.bin"/></Relationships>
</file>

<file path=ppt/slides/_rels/slide102.xml.rels><?xml version="1.0" encoding="UTF-8" standalone="yes"?>
<Relationships xmlns="http://schemas.openxmlformats.org/package/2006/relationships"><Relationship Id="rId9" Type="http://schemas.openxmlformats.org/officeDocument/2006/relationships/image" Target="../media/image267.png"/><Relationship Id="rId8" Type="http://schemas.openxmlformats.org/officeDocument/2006/relationships/image" Target="../media/image266.wmf"/><Relationship Id="rId7" Type="http://schemas.openxmlformats.org/officeDocument/2006/relationships/oleObject" Target="../embeddings/oleObject319.bin"/><Relationship Id="rId6" Type="http://schemas.openxmlformats.org/officeDocument/2006/relationships/image" Target="../media/image265.wmf"/><Relationship Id="rId5" Type="http://schemas.openxmlformats.org/officeDocument/2006/relationships/oleObject" Target="../embeddings/oleObject318.bin"/><Relationship Id="rId4" Type="http://schemas.openxmlformats.org/officeDocument/2006/relationships/image" Target="../media/image218.wmf"/><Relationship Id="rId3" Type="http://schemas.openxmlformats.org/officeDocument/2006/relationships/oleObject" Target="../embeddings/oleObject317.bin"/><Relationship Id="rId2" Type="http://schemas.openxmlformats.org/officeDocument/2006/relationships/slide" Target="slide2.xml"/><Relationship Id="rId11" Type="http://schemas.openxmlformats.org/officeDocument/2006/relationships/vmlDrawing" Target="../drawings/vmlDrawing75.vml"/><Relationship Id="rId10" Type="http://schemas.openxmlformats.org/officeDocument/2006/relationships/slideLayout" Target="../slideLayouts/slideLayout3.xml"/><Relationship Id="rId1" Type="http://schemas.openxmlformats.org/officeDocument/2006/relationships/image" Target="../media/image264.png"/></Relationships>
</file>

<file path=ppt/slides/_rels/slide103.xml.rels><?xml version="1.0" encoding="UTF-8" standalone="yes"?>
<Relationships xmlns="http://schemas.openxmlformats.org/package/2006/relationships"><Relationship Id="rId9" Type="http://schemas.openxmlformats.org/officeDocument/2006/relationships/image" Target="../media/image271.wmf"/><Relationship Id="rId8" Type="http://schemas.openxmlformats.org/officeDocument/2006/relationships/oleObject" Target="../embeddings/oleObject323.bin"/><Relationship Id="rId7" Type="http://schemas.openxmlformats.org/officeDocument/2006/relationships/image" Target="../media/image270.wmf"/><Relationship Id="rId6" Type="http://schemas.openxmlformats.org/officeDocument/2006/relationships/oleObject" Target="../embeddings/oleObject322.bin"/><Relationship Id="rId5" Type="http://schemas.openxmlformats.org/officeDocument/2006/relationships/image" Target="../media/image269.wmf"/><Relationship Id="rId4" Type="http://schemas.openxmlformats.org/officeDocument/2006/relationships/oleObject" Target="../embeddings/oleObject321.bin"/><Relationship Id="rId3" Type="http://schemas.openxmlformats.org/officeDocument/2006/relationships/slide" Target="slide2.xml"/><Relationship Id="rId2" Type="http://schemas.openxmlformats.org/officeDocument/2006/relationships/image" Target="../media/image268.emf"/><Relationship Id="rId16" Type="http://schemas.openxmlformats.org/officeDocument/2006/relationships/vmlDrawing" Target="../drawings/vmlDrawing76.vml"/><Relationship Id="rId15" Type="http://schemas.openxmlformats.org/officeDocument/2006/relationships/slideLayout" Target="../slideLayouts/slideLayout3.xml"/><Relationship Id="rId14" Type="http://schemas.openxmlformats.org/officeDocument/2006/relationships/image" Target="../media/image264.png"/><Relationship Id="rId13" Type="http://schemas.openxmlformats.org/officeDocument/2006/relationships/image" Target="../media/image273.wmf"/><Relationship Id="rId12" Type="http://schemas.openxmlformats.org/officeDocument/2006/relationships/oleObject" Target="../embeddings/oleObject325.bin"/><Relationship Id="rId11" Type="http://schemas.openxmlformats.org/officeDocument/2006/relationships/image" Target="../media/image272.wmf"/><Relationship Id="rId10" Type="http://schemas.openxmlformats.org/officeDocument/2006/relationships/oleObject" Target="../embeddings/oleObject324.bin"/><Relationship Id="rId1" Type="http://schemas.openxmlformats.org/officeDocument/2006/relationships/oleObject" Target="../embeddings/oleObject320.bin"/></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64.png"/><Relationship Id="rId7" Type="http://schemas.openxmlformats.org/officeDocument/2006/relationships/image" Target="../media/image268.emf"/><Relationship Id="rId6" Type="http://schemas.openxmlformats.org/officeDocument/2006/relationships/oleObject" Target="../embeddings/oleObject328.bin"/><Relationship Id="rId5" Type="http://schemas.openxmlformats.org/officeDocument/2006/relationships/image" Target="../media/image275.wmf"/><Relationship Id="rId4" Type="http://schemas.openxmlformats.org/officeDocument/2006/relationships/oleObject" Target="../embeddings/oleObject327.bin"/><Relationship Id="rId3" Type="http://schemas.openxmlformats.org/officeDocument/2006/relationships/image" Target="../media/image274.wmf"/><Relationship Id="rId2" Type="http://schemas.openxmlformats.org/officeDocument/2006/relationships/oleObject" Target="../embeddings/oleObject326.bin"/><Relationship Id="rId10" Type="http://schemas.openxmlformats.org/officeDocument/2006/relationships/vmlDrawing" Target="../drawings/vmlDrawing77.vml"/><Relationship Id="rId1" Type="http://schemas.openxmlformats.org/officeDocument/2006/relationships/slide" Target="slide2.xml"/></Relationships>
</file>

<file path=ppt/slides/_rels/slide105.xml.rels><?xml version="1.0" encoding="UTF-8" standalone="yes"?>
<Relationships xmlns="http://schemas.openxmlformats.org/package/2006/relationships"><Relationship Id="rId9" Type="http://schemas.openxmlformats.org/officeDocument/2006/relationships/image" Target="../media/image264.png"/><Relationship Id="rId8" Type="http://schemas.openxmlformats.org/officeDocument/2006/relationships/image" Target="../media/image279.wmf"/><Relationship Id="rId7" Type="http://schemas.openxmlformats.org/officeDocument/2006/relationships/oleObject" Target="../embeddings/oleObject331.bin"/><Relationship Id="rId6" Type="http://schemas.openxmlformats.org/officeDocument/2006/relationships/image" Target="../media/image278.wmf"/><Relationship Id="rId5" Type="http://schemas.openxmlformats.org/officeDocument/2006/relationships/oleObject" Target="../embeddings/oleObject330.bin"/><Relationship Id="rId4" Type="http://schemas.openxmlformats.org/officeDocument/2006/relationships/image" Target="../media/image277.wmf"/><Relationship Id="rId3" Type="http://schemas.openxmlformats.org/officeDocument/2006/relationships/oleObject" Target="../embeddings/oleObject329.bin"/><Relationship Id="rId2" Type="http://schemas.openxmlformats.org/officeDocument/2006/relationships/slide" Target="slide2.xml"/><Relationship Id="rId11" Type="http://schemas.openxmlformats.org/officeDocument/2006/relationships/vmlDrawing" Target="../drawings/vmlDrawing78.vml"/><Relationship Id="rId10" Type="http://schemas.openxmlformats.org/officeDocument/2006/relationships/slideLayout" Target="../slideLayouts/slideLayout3.xml"/><Relationship Id="rId1" Type="http://schemas.openxmlformats.org/officeDocument/2006/relationships/image" Target="../media/image27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9" Type="http://schemas.openxmlformats.org/officeDocument/2006/relationships/oleObject" Target="../embeddings/oleObject335.bin"/><Relationship Id="rId8" Type="http://schemas.openxmlformats.org/officeDocument/2006/relationships/image" Target="../media/image218.wmf"/><Relationship Id="rId7" Type="http://schemas.openxmlformats.org/officeDocument/2006/relationships/oleObject" Target="../embeddings/oleObject334.bin"/><Relationship Id="rId6" Type="http://schemas.openxmlformats.org/officeDocument/2006/relationships/image" Target="../media/image282.wmf"/><Relationship Id="rId5" Type="http://schemas.openxmlformats.org/officeDocument/2006/relationships/oleObject" Target="../embeddings/oleObject333.bin"/><Relationship Id="rId4" Type="http://schemas.openxmlformats.org/officeDocument/2006/relationships/image" Target="../media/image281.wmf"/><Relationship Id="rId3" Type="http://schemas.openxmlformats.org/officeDocument/2006/relationships/oleObject" Target="../embeddings/oleObject332.bin"/><Relationship Id="rId2" Type="http://schemas.openxmlformats.org/officeDocument/2006/relationships/slide" Target="slide2.xml"/><Relationship Id="rId12" Type="http://schemas.openxmlformats.org/officeDocument/2006/relationships/vmlDrawing" Target="../drawings/vmlDrawing79.vml"/><Relationship Id="rId11" Type="http://schemas.openxmlformats.org/officeDocument/2006/relationships/slideLayout" Target="../slideLayouts/slideLayout3.xml"/><Relationship Id="rId10" Type="http://schemas.openxmlformats.org/officeDocument/2006/relationships/image" Target="../media/image283.emf"/><Relationship Id="rId1" Type="http://schemas.openxmlformats.org/officeDocument/2006/relationships/image" Target="../media/image280.png"/></Relationships>
</file>

<file path=ppt/slides/_rels/slide108.xml.rels><?xml version="1.0" encoding="UTF-8" standalone="yes"?>
<Relationships xmlns="http://schemas.openxmlformats.org/package/2006/relationships"><Relationship Id="rId9" Type="http://schemas.openxmlformats.org/officeDocument/2006/relationships/image" Target="../media/image287.emf"/><Relationship Id="rId8" Type="http://schemas.openxmlformats.org/officeDocument/2006/relationships/oleObject" Target="../embeddings/oleObject339.bin"/><Relationship Id="rId7" Type="http://schemas.openxmlformats.org/officeDocument/2006/relationships/image" Target="../media/image286.wmf"/><Relationship Id="rId6" Type="http://schemas.openxmlformats.org/officeDocument/2006/relationships/oleObject" Target="../embeddings/oleObject338.bin"/><Relationship Id="rId5" Type="http://schemas.openxmlformats.org/officeDocument/2006/relationships/image" Target="../media/image285.wmf"/><Relationship Id="rId4" Type="http://schemas.openxmlformats.org/officeDocument/2006/relationships/oleObject" Target="../embeddings/oleObject337.bin"/><Relationship Id="rId3" Type="http://schemas.openxmlformats.org/officeDocument/2006/relationships/image" Target="../media/image284.wmf"/><Relationship Id="rId2" Type="http://schemas.openxmlformats.org/officeDocument/2006/relationships/oleObject" Target="../embeddings/oleObject336.bin"/><Relationship Id="rId16" Type="http://schemas.openxmlformats.org/officeDocument/2006/relationships/vmlDrawing" Target="../drawings/vmlDrawing80.vml"/><Relationship Id="rId15" Type="http://schemas.openxmlformats.org/officeDocument/2006/relationships/slideLayout" Target="../slideLayouts/slideLayout3.xml"/><Relationship Id="rId14" Type="http://schemas.openxmlformats.org/officeDocument/2006/relationships/image" Target="../media/image280.png"/><Relationship Id="rId13" Type="http://schemas.openxmlformats.org/officeDocument/2006/relationships/image" Target="../media/image289.wmf"/><Relationship Id="rId12" Type="http://schemas.openxmlformats.org/officeDocument/2006/relationships/oleObject" Target="../embeddings/oleObject341.bin"/><Relationship Id="rId11" Type="http://schemas.openxmlformats.org/officeDocument/2006/relationships/image" Target="../media/image288.wmf"/><Relationship Id="rId10" Type="http://schemas.openxmlformats.org/officeDocument/2006/relationships/oleObject" Target="../embeddings/oleObject340.bin"/><Relationship Id="rId1" Type="http://schemas.openxmlformats.org/officeDocument/2006/relationships/slide" Target="slide2.xml"/></Relationships>
</file>

<file path=ppt/slides/_rels/slide109.xml.rels><?xml version="1.0" encoding="UTF-8" standalone="yes"?>
<Relationships xmlns="http://schemas.openxmlformats.org/package/2006/relationships"><Relationship Id="rId8" Type="http://schemas.openxmlformats.org/officeDocument/2006/relationships/vmlDrawing" Target="../drawings/vmlDrawing81.vml"/><Relationship Id="rId7" Type="http://schemas.openxmlformats.org/officeDocument/2006/relationships/slideLayout" Target="../slideLayouts/slideLayout3.xml"/><Relationship Id="rId6" Type="http://schemas.openxmlformats.org/officeDocument/2006/relationships/image" Target="../media/image280.png"/><Relationship Id="rId5" Type="http://schemas.openxmlformats.org/officeDocument/2006/relationships/image" Target="../media/image287.emf"/><Relationship Id="rId4" Type="http://schemas.openxmlformats.org/officeDocument/2006/relationships/oleObject" Target="../embeddings/oleObject343.bin"/><Relationship Id="rId3" Type="http://schemas.openxmlformats.org/officeDocument/2006/relationships/image" Target="../media/image290.wmf"/><Relationship Id="rId2" Type="http://schemas.openxmlformats.org/officeDocument/2006/relationships/oleObject" Target="../embeddings/oleObject342.bin"/><Relationship Id="rId1" Type="http://schemas.openxmlformats.org/officeDocument/2006/relationships/slide" Target="slide2.xml"/></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35.bin"/><Relationship Id="rId8" Type="http://schemas.openxmlformats.org/officeDocument/2006/relationships/image" Target="../media/image36.emf"/><Relationship Id="rId7" Type="http://schemas.openxmlformats.org/officeDocument/2006/relationships/oleObject" Target="../embeddings/oleObject34.bin"/><Relationship Id="rId6" Type="http://schemas.openxmlformats.org/officeDocument/2006/relationships/image" Target="../media/image35.emf"/><Relationship Id="rId5" Type="http://schemas.openxmlformats.org/officeDocument/2006/relationships/oleObject" Target="../embeddings/oleObject33.bin"/><Relationship Id="rId4" Type="http://schemas.openxmlformats.org/officeDocument/2006/relationships/image" Target="../media/image34.emf"/><Relationship Id="rId3" Type="http://schemas.openxmlformats.org/officeDocument/2006/relationships/oleObject" Target="../embeddings/oleObject32.bin"/><Relationship Id="rId2" Type="http://schemas.openxmlformats.org/officeDocument/2006/relationships/image" Target="../media/image33.emf"/><Relationship Id="rId14" Type="http://schemas.openxmlformats.org/officeDocument/2006/relationships/vmlDrawing" Target="../drawings/vmlDrawing8.vml"/><Relationship Id="rId13" Type="http://schemas.openxmlformats.org/officeDocument/2006/relationships/slideLayout" Target="../slideLayouts/slideLayout3.xml"/><Relationship Id="rId12" Type="http://schemas.openxmlformats.org/officeDocument/2006/relationships/image" Target="../media/image38.wmf"/><Relationship Id="rId11" Type="http://schemas.openxmlformats.org/officeDocument/2006/relationships/oleObject" Target="../embeddings/oleObject36.bin"/><Relationship Id="rId10" Type="http://schemas.openxmlformats.org/officeDocument/2006/relationships/image" Target="../media/image37.wmf"/><Relationship Id="rId1" Type="http://schemas.openxmlformats.org/officeDocument/2006/relationships/oleObject" Target="../embeddings/oleObject31.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9" Type="http://schemas.openxmlformats.org/officeDocument/2006/relationships/image" Target="../media/image294.wmf"/><Relationship Id="rId8" Type="http://schemas.openxmlformats.org/officeDocument/2006/relationships/oleObject" Target="../embeddings/oleObject347.bin"/><Relationship Id="rId7" Type="http://schemas.openxmlformats.org/officeDocument/2006/relationships/image" Target="../media/image293.wmf"/><Relationship Id="rId6" Type="http://schemas.openxmlformats.org/officeDocument/2006/relationships/oleObject" Target="../embeddings/oleObject346.bin"/><Relationship Id="rId5" Type="http://schemas.openxmlformats.org/officeDocument/2006/relationships/image" Target="../media/image292.wmf"/><Relationship Id="rId4" Type="http://schemas.openxmlformats.org/officeDocument/2006/relationships/oleObject" Target="../embeddings/oleObject345.bin"/><Relationship Id="rId3" Type="http://schemas.openxmlformats.org/officeDocument/2006/relationships/image" Target="../media/image291.wmf"/><Relationship Id="rId2" Type="http://schemas.openxmlformats.org/officeDocument/2006/relationships/oleObject" Target="../embeddings/oleObject344.bin"/><Relationship Id="rId16" Type="http://schemas.openxmlformats.org/officeDocument/2006/relationships/vmlDrawing" Target="../drawings/vmlDrawing82.vml"/><Relationship Id="rId15" Type="http://schemas.openxmlformats.org/officeDocument/2006/relationships/slideLayout" Target="../slideLayouts/slideLayout3.xml"/><Relationship Id="rId14" Type="http://schemas.openxmlformats.org/officeDocument/2006/relationships/image" Target="../media/image298.png"/><Relationship Id="rId13" Type="http://schemas.openxmlformats.org/officeDocument/2006/relationships/image" Target="../media/image297.png"/><Relationship Id="rId12" Type="http://schemas.openxmlformats.org/officeDocument/2006/relationships/image" Target="../media/image296.png"/><Relationship Id="rId11" Type="http://schemas.openxmlformats.org/officeDocument/2006/relationships/image" Target="../media/image295.wmf"/><Relationship Id="rId10" Type="http://schemas.openxmlformats.org/officeDocument/2006/relationships/oleObject" Target="../embeddings/oleObject348.bin"/><Relationship Id="rId1" Type="http://schemas.openxmlformats.org/officeDocument/2006/relationships/slide" Target="slide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9" Type="http://schemas.openxmlformats.org/officeDocument/2006/relationships/vmlDrawing" Target="../drawings/vmlDrawing83.vml"/><Relationship Id="rId8" Type="http://schemas.openxmlformats.org/officeDocument/2006/relationships/slideLayout" Target="../slideLayouts/slideLayout3.xml"/><Relationship Id="rId7" Type="http://schemas.openxmlformats.org/officeDocument/2006/relationships/image" Target="../media/image301.emf"/><Relationship Id="rId6" Type="http://schemas.openxmlformats.org/officeDocument/2006/relationships/oleObject" Target="../embeddings/oleObject351.bin"/><Relationship Id="rId5" Type="http://schemas.openxmlformats.org/officeDocument/2006/relationships/image" Target="../media/image300.emf"/><Relationship Id="rId4" Type="http://schemas.openxmlformats.org/officeDocument/2006/relationships/oleObject" Target="../embeddings/oleObject350.bin"/><Relationship Id="rId3" Type="http://schemas.openxmlformats.org/officeDocument/2006/relationships/image" Target="../media/image299.emf"/><Relationship Id="rId2" Type="http://schemas.openxmlformats.org/officeDocument/2006/relationships/oleObject" Target="../embeddings/oleObject349.bin"/><Relationship Id="rId1" Type="http://schemas.openxmlformats.org/officeDocument/2006/relationships/slide" Target="slide2.xml"/></Relationships>
</file>

<file path=ppt/slides/_rels/slide114.xml.rels><?xml version="1.0" encoding="UTF-8" standalone="yes"?>
<Relationships xmlns="http://schemas.openxmlformats.org/package/2006/relationships"><Relationship Id="rId9" Type="http://schemas.openxmlformats.org/officeDocument/2006/relationships/image" Target="../media/image305.emf"/><Relationship Id="rId8" Type="http://schemas.openxmlformats.org/officeDocument/2006/relationships/oleObject" Target="../embeddings/oleObject355.bin"/><Relationship Id="rId7" Type="http://schemas.openxmlformats.org/officeDocument/2006/relationships/image" Target="../media/image304.emf"/><Relationship Id="rId6" Type="http://schemas.openxmlformats.org/officeDocument/2006/relationships/oleObject" Target="../embeddings/oleObject354.bin"/><Relationship Id="rId5" Type="http://schemas.openxmlformats.org/officeDocument/2006/relationships/image" Target="../media/image303.emf"/><Relationship Id="rId4" Type="http://schemas.openxmlformats.org/officeDocument/2006/relationships/oleObject" Target="../embeddings/oleObject353.bin"/><Relationship Id="rId3" Type="http://schemas.openxmlformats.org/officeDocument/2006/relationships/image" Target="../media/image302.emf"/><Relationship Id="rId2" Type="http://schemas.openxmlformats.org/officeDocument/2006/relationships/oleObject" Target="../embeddings/oleObject352.bin"/><Relationship Id="rId13" Type="http://schemas.openxmlformats.org/officeDocument/2006/relationships/vmlDrawing" Target="../drawings/vmlDrawing84.vml"/><Relationship Id="rId12" Type="http://schemas.openxmlformats.org/officeDocument/2006/relationships/slideLayout" Target="../slideLayouts/slideLayout3.xml"/><Relationship Id="rId11" Type="http://schemas.openxmlformats.org/officeDocument/2006/relationships/image" Target="../media/image306.wmf"/><Relationship Id="rId10" Type="http://schemas.openxmlformats.org/officeDocument/2006/relationships/oleObject" Target="../embeddings/oleObject356.bin"/><Relationship Id="rId1" Type="http://schemas.openxmlformats.org/officeDocument/2006/relationships/slide" Target="slide2.xml"/></Relationships>
</file>

<file path=ppt/slides/_rels/slide115.xml.rels><?xml version="1.0" encoding="UTF-8" standalone="yes"?>
<Relationships xmlns="http://schemas.openxmlformats.org/package/2006/relationships"><Relationship Id="rId7" Type="http://schemas.openxmlformats.org/officeDocument/2006/relationships/vmlDrawing" Target="../drawings/vmlDrawing85.vml"/><Relationship Id="rId6" Type="http://schemas.openxmlformats.org/officeDocument/2006/relationships/slideLayout" Target="../slideLayouts/slideLayout3.xml"/><Relationship Id="rId5" Type="http://schemas.openxmlformats.org/officeDocument/2006/relationships/image" Target="../media/image308.emf"/><Relationship Id="rId4" Type="http://schemas.openxmlformats.org/officeDocument/2006/relationships/oleObject" Target="../embeddings/oleObject358.bin"/><Relationship Id="rId3" Type="http://schemas.openxmlformats.org/officeDocument/2006/relationships/image" Target="../media/image307.emf"/><Relationship Id="rId2" Type="http://schemas.openxmlformats.org/officeDocument/2006/relationships/oleObject" Target="../embeddings/oleObject357.bin"/><Relationship Id="rId1" Type="http://schemas.openxmlformats.org/officeDocument/2006/relationships/slide" Target="slide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5" Type="http://schemas.openxmlformats.org/officeDocument/2006/relationships/vmlDrawing" Target="../drawings/vmlDrawing86.vml"/><Relationship Id="rId4" Type="http://schemas.openxmlformats.org/officeDocument/2006/relationships/slideLayout" Target="../slideLayouts/slideLayout3.xml"/><Relationship Id="rId3" Type="http://schemas.openxmlformats.org/officeDocument/2006/relationships/image" Target="../media/image310.emf"/><Relationship Id="rId2" Type="http://schemas.openxmlformats.org/officeDocument/2006/relationships/oleObject" Target="../embeddings/oleObject359.bin"/><Relationship Id="rId1" Type="http://schemas.openxmlformats.org/officeDocument/2006/relationships/image" Target="../media/image309.png"/></Relationships>
</file>

<file path=ppt/slides/_rels/slide119.xml.rels><?xml version="1.0" encoding="UTF-8" standalone="yes"?>
<Relationships xmlns="http://schemas.openxmlformats.org/package/2006/relationships"><Relationship Id="rId9" Type="http://schemas.openxmlformats.org/officeDocument/2006/relationships/oleObject" Target="../embeddings/oleObject364.bin"/><Relationship Id="rId8" Type="http://schemas.openxmlformats.org/officeDocument/2006/relationships/image" Target="../media/image313.wmf"/><Relationship Id="rId7" Type="http://schemas.openxmlformats.org/officeDocument/2006/relationships/oleObject" Target="../embeddings/oleObject363.bin"/><Relationship Id="rId6" Type="http://schemas.openxmlformats.org/officeDocument/2006/relationships/image" Target="../media/image312.wmf"/><Relationship Id="rId5" Type="http://schemas.openxmlformats.org/officeDocument/2006/relationships/oleObject" Target="../embeddings/oleObject362.bin"/><Relationship Id="rId4" Type="http://schemas.openxmlformats.org/officeDocument/2006/relationships/image" Target="../media/image311.wmf"/><Relationship Id="rId3" Type="http://schemas.openxmlformats.org/officeDocument/2006/relationships/oleObject" Target="../embeddings/oleObject361.bin"/><Relationship Id="rId2" Type="http://schemas.openxmlformats.org/officeDocument/2006/relationships/image" Target="../media/image310.emf"/><Relationship Id="rId16" Type="http://schemas.openxmlformats.org/officeDocument/2006/relationships/vmlDrawing" Target="../drawings/vmlDrawing87.vml"/><Relationship Id="rId15" Type="http://schemas.openxmlformats.org/officeDocument/2006/relationships/slideLayout" Target="../slideLayouts/slideLayout3.xml"/><Relationship Id="rId14" Type="http://schemas.openxmlformats.org/officeDocument/2006/relationships/image" Target="../media/image316.wmf"/><Relationship Id="rId13" Type="http://schemas.openxmlformats.org/officeDocument/2006/relationships/oleObject" Target="../embeddings/oleObject366.bin"/><Relationship Id="rId12" Type="http://schemas.openxmlformats.org/officeDocument/2006/relationships/image" Target="../media/image315.wmf"/><Relationship Id="rId11" Type="http://schemas.openxmlformats.org/officeDocument/2006/relationships/oleObject" Target="../embeddings/oleObject365.bin"/><Relationship Id="rId10" Type="http://schemas.openxmlformats.org/officeDocument/2006/relationships/image" Target="../media/image314.wmf"/><Relationship Id="rId1" Type="http://schemas.openxmlformats.org/officeDocument/2006/relationships/oleObject" Target="../embeddings/oleObject360.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4" Type="http://schemas.openxmlformats.org/officeDocument/2006/relationships/vmlDrawing" Target="../drawings/vmlDrawing88.vml"/><Relationship Id="rId3" Type="http://schemas.openxmlformats.org/officeDocument/2006/relationships/slideLayout" Target="../slideLayouts/slideLayout3.xml"/><Relationship Id="rId2" Type="http://schemas.openxmlformats.org/officeDocument/2006/relationships/image" Target="../media/image310.emf"/><Relationship Id="rId1" Type="http://schemas.openxmlformats.org/officeDocument/2006/relationships/oleObject" Target="../embeddings/oleObject367.bin"/></Relationships>
</file>

<file path=ppt/slides/_rels/slide121.xml.rels><?xml version="1.0" encoding="UTF-8" standalone="yes"?>
<Relationships xmlns="http://schemas.openxmlformats.org/package/2006/relationships"><Relationship Id="rId9" Type="http://schemas.openxmlformats.org/officeDocument/2006/relationships/oleObject" Target="../embeddings/oleObject371.bin"/><Relationship Id="rId8" Type="http://schemas.openxmlformats.org/officeDocument/2006/relationships/image" Target="../media/image319.wmf"/><Relationship Id="rId7" Type="http://schemas.openxmlformats.org/officeDocument/2006/relationships/oleObject" Target="../embeddings/oleObject370.bin"/><Relationship Id="rId6" Type="http://schemas.openxmlformats.org/officeDocument/2006/relationships/image" Target="../media/image318.wmf"/><Relationship Id="rId5" Type="http://schemas.openxmlformats.org/officeDocument/2006/relationships/oleObject" Target="../embeddings/oleObject369.bin"/><Relationship Id="rId4" Type="http://schemas.openxmlformats.org/officeDocument/2006/relationships/image" Target="../media/image269.wmf"/><Relationship Id="rId3" Type="http://schemas.openxmlformats.org/officeDocument/2006/relationships/oleObject" Target="../embeddings/oleObject368.bin"/><Relationship Id="rId2" Type="http://schemas.openxmlformats.org/officeDocument/2006/relationships/image" Target="../media/image309.png"/><Relationship Id="rId14" Type="http://schemas.openxmlformats.org/officeDocument/2006/relationships/vmlDrawing" Target="../drawings/vmlDrawing89.vml"/><Relationship Id="rId13" Type="http://schemas.openxmlformats.org/officeDocument/2006/relationships/slideLayout" Target="../slideLayouts/slideLayout3.xml"/><Relationship Id="rId12" Type="http://schemas.openxmlformats.org/officeDocument/2006/relationships/image" Target="../media/image321.wmf"/><Relationship Id="rId11" Type="http://schemas.openxmlformats.org/officeDocument/2006/relationships/oleObject" Target="../embeddings/oleObject372.bin"/><Relationship Id="rId10" Type="http://schemas.openxmlformats.org/officeDocument/2006/relationships/image" Target="../media/image320.wmf"/><Relationship Id="rId1" Type="http://schemas.openxmlformats.org/officeDocument/2006/relationships/image" Target="../media/image317.png"/></Relationships>
</file>

<file path=ppt/slides/_rels/slide122.xml.rels><?xml version="1.0" encoding="UTF-8" standalone="yes"?>
<Relationships xmlns="http://schemas.openxmlformats.org/package/2006/relationships"><Relationship Id="rId9" Type="http://schemas.openxmlformats.org/officeDocument/2006/relationships/image" Target="../media/image325.wmf"/><Relationship Id="rId8" Type="http://schemas.openxmlformats.org/officeDocument/2006/relationships/oleObject" Target="../embeddings/oleObject376.bin"/><Relationship Id="rId7" Type="http://schemas.openxmlformats.org/officeDocument/2006/relationships/image" Target="../media/image324.wmf"/><Relationship Id="rId6" Type="http://schemas.openxmlformats.org/officeDocument/2006/relationships/oleObject" Target="../embeddings/oleObject375.bin"/><Relationship Id="rId5" Type="http://schemas.openxmlformats.org/officeDocument/2006/relationships/image" Target="../media/image323.wmf"/><Relationship Id="rId4" Type="http://schemas.openxmlformats.org/officeDocument/2006/relationships/oleObject" Target="../embeddings/oleObject374.bin"/><Relationship Id="rId3" Type="http://schemas.openxmlformats.org/officeDocument/2006/relationships/image" Target="../media/image322.wmf"/><Relationship Id="rId2" Type="http://schemas.openxmlformats.org/officeDocument/2006/relationships/oleObject" Target="../embeddings/oleObject373.bin"/><Relationship Id="rId11" Type="http://schemas.openxmlformats.org/officeDocument/2006/relationships/vmlDrawing" Target="../drawings/vmlDrawing90.vml"/><Relationship Id="rId10" Type="http://schemas.openxmlformats.org/officeDocument/2006/relationships/slideLayout" Target="../slideLayouts/slideLayout3.xml"/><Relationship Id="rId1" Type="http://schemas.openxmlformats.org/officeDocument/2006/relationships/image" Target="../media/image31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29.wmf"/><Relationship Id="rId7" Type="http://schemas.openxmlformats.org/officeDocument/2006/relationships/oleObject" Target="../embeddings/oleObject380.bin"/><Relationship Id="rId6" Type="http://schemas.openxmlformats.org/officeDocument/2006/relationships/image" Target="../media/image328.wmf"/><Relationship Id="rId5" Type="http://schemas.openxmlformats.org/officeDocument/2006/relationships/oleObject" Target="../embeddings/oleObject379.bin"/><Relationship Id="rId4" Type="http://schemas.openxmlformats.org/officeDocument/2006/relationships/image" Target="../media/image327.wmf"/><Relationship Id="rId3" Type="http://schemas.openxmlformats.org/officeDocument/2006/relationships/oleObject" Target="../embeddings/oleObject378.bin"/><Relationship Id="rId2" Type="http://schemas.openxmlformats.org/officeDocument/2006/relationships/image" Target="../media/image326.emf"/><Relationship Id="rId10" Type="http://schemas.openxmlformats.org/officeDocument/2006/relationships/vmlDrawing" Target="../drawings/vmlDrawing91.vml"/><Relationship Id="rId1" Type="http://schemas.openxmlformats.org/officeDocument/2006/relationships/oleObject" Target="../embeddings/oleObject377.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9" Type="http://schemas.openxmlformats.org/officeDocument/2006/relationships/oleObject" Target="../embeddings/oleObject385.bin"/><Relationship Id="rId8" Type="http://schemas.openxmlformats.org/officeDocument/2006/relationships/image" Target="../media/image333.wmf"/><Relationship Id="rId7" Type="http://schemas.openxmlformats.org/officeDocument/2006/relationships/oleObject" Target="../embeddings/oleObject384.bin"/><Relationship Id="rId6" Type="http://schemas.openxmlformats.org/officeDocument/2006/relationships/image" Target="../media/image332.wmf"/><Relationship Id="rId5" Type="http://schemas.openxmlformats.org/officeDocument/2006/relationships/oleObject" Target="../embeddings/oleObject383.bin"/><Relationship Id="rId4" Type="http://schemas.openxmlformats.org/officeDocument/2006/relationships/image" Target="../media/image331.emf"/><Relationship Id="rId3" Type="http://schemas.openxmlformats.org/officeDocument/2006/relationships/oleObject" Target="../embeddings/oleObject382.bin"/><Relationship Id="rId2" Type="http://schemas.openxmlformats.org/officeDocument/2006/relationships/image" Target="../media/image330.emf"/><Relationship Id="rId14" Type="http://schemas.openxmlformats.org/officeDocument/2006/relationships/vmlDrawing" Target="../drawings/vmlDrawing92.vml"/><Relationship Id="rId13" Type="http://schemas.openxmlformats.org/officeDocument/2006/relationships/slideLayout" Target="../slideLayouts/slideLayout3.xml"/><Relationship Id="rId12" Type="http://schemas.openxmlformats.org/officeDocument/2006/relationships/image" Target="../media/image335.wmf"/><Relationship Id="rId11" Type="http://schemas.openxmlformats.org/officeDocument/2006/relationships/oleObject" Target="../embeddings/oleObject386.bin"/><Relationship Id="rId10" Type="http://schemas.openxmlformats.org/officeDocument/2006/relationships/image" Target="../media/image334.wmf"/><Relationship Id="rId1" Type="http://schemas.openxmlformats.org/officeDocument/2006/relationships/oleObject" Target="../embeddings/oleObject381.bin"/></Relationships>
</file>

<file path=ppt/slides/_rels/slide127.xml.rels><?xml version="1.0" encoding="UTF-8" standalone="yes"?>
<Relationships xmlns="http://schemas.openxmlformats.org/package/2006/relationships"><Relationship Id="rId6" Type="http://schemas.openxmlformats.org/officeDocument/2006/relationships/vmlDrawing" Target="../drawings/vmlDrawing93.vml"/><Relationship Id="rId5" Type="http://schemas.openxmlformats.org/officeDocument/2006/relationships/slideLayout" Target="../slideLayouts/slideLayout3.xml"/><Relationship Id="rId4" Type="http://schemas.openxmlformats.org/officeDocument/2006/relationships/image" Target="../media/image330.emf"/><Relationship Id="rId3" Type="http://schemas.openxmlformats.org/officeDocument/2006/relationships/oleObject" Target="../embeddings/oleObject388.bin"/><Relationship Id="rId2" Type="http://schemas.openxmlformats.org/officeDocument/2006/relationships/image" Target="../media/image336.emf"/><Relationship Id="rId1" Type="http://schemas.openxmlformats.org/officeDocument/2006/relationships/oleObject" Target="../embeddings/oleObject387.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7.jpeg"/></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3.xml"/><Relationship Id="rId2" Type="http://schemas.openxmlformats.org/officeDocument/2006/relationships/image" Target="../media/image20.wmf"/><Relationship Id="rId1" Type="http://schemas.openxmlformats.org/officeDocument/2006/relationships/oleObject" Target="../embeddings/oleObject37.bin"/></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3.xml"/><Relationship Id="rId4" Type="http://schemas.openxmlformats.org/officeDocument/2006/relationships/image" Target="../media/image40.wmf"/><Relationship Id="rId3" Type="http://schemas.openxmlformats.org/officeDocument/2006/relationships/oleObject" Target="../embeddings/oleObject39.bin"/><Relationship Id="rId2" Type="http://schemas.openxmlformats.org/officeDocument/2006/relationships/image" Target="../media/image39.emf"/><Relationship Id="rId1" Type="http://schemas.openxmlformats.org/officeDocument/2006/relationships/oleObject" Target="../embeddings/oleObject38.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44.bin"/><Relationship Id="rId8" Type="http://schemas.openxmlformats.org/officeDocument/2006/relationships/image" Target="../media/image44.wmf"/><Relationship Id="rId7" Type="http://schemas.openxmlformats.org/officeDocument/2006/relationships/oleObject" Target="../embeddings/oleObject43.bin"/><Relationship Id="rId6" Type="http://schemas.openxmlformats.org/officeDocument/2006/relationships/image" Target="../media/image43.wmf"/><Relationship Id="rId5" Type="http://schemas.openxmlformats.org/officeDocument/2006/relationships/oleObject" Target="../embeddings/oleObject42.bin"/><Relationship Id="rId4" Type="http://schemas.openxmlformats.org/officeDocument/2006/relationships/image" Target="../media/image42.wmf"/><Relationship Id="rId3" Type="http://schemas.openxmlformats.org/officeDocument/2006/relationships/oleObject" Target="../embeddings/oleObject41.bin"/><Relationship Id="rId2" Type="http://schemas.openxmlformats.org/officeDocument/2006/relationships/image" Target="../media/image41.wmf"/><Relationship Id="rId14" Type="http://schemas.openxmlformats.org/officeDocument/2006/relationships/vmlDrawing" Target="../drawings/vmlDrawing11.vml"/><Relationship Id="rId13" Type="http://schemas.openxmlformats.org/officeDocument/2006/relationships/slideLayout" Target="../slideLayouts/slideLayout3.xml"/><Relationship Id="rId12" Type="http://schemas.openxmlformats.org/officeDocument/2006/relationships/image" Target="../media/image39.emf"/><Relationship Id="rId11" Type="http://schemas.openxmlformats.org/officeDocument/2006/relationships/oleObject" Target="../embeddings/oleObject45.bin"/><Relationship Id="rId10" Type="http://schemas.openxmlformats.org/officeDocument/2006/relationships/image" Target="../media/image40.wmf"/><Relationship Id="rId1" Type="http://schemas.openxmlformats.org/officeDocument/2006/relationships/oleObject" Target="../embeddings/oleObject40.bin"/></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50.bin"/><Relationship Id="rId8" Type="http://schemas.openxmlformats.org/officeDocument/2006/relationships/image" Target="../media/image48.wmf"/><Relationship Id="rId7" Type="http://schemas.openxmlformats.org/officeDocument/2006/relationships/oleObject" Target="../embeddings/oleObject49.bin"/><Relationship Id="rId6" Type="http://schemas.openxmlformats.org/officeDocument/2006/relationships/image" Target="../media/image47.wmf"/><Relationship Id="rId5" Type="http://schemas.openxmlformats.org/officeDocument/2006/relationships/oleObject" Target="../embeddings/oleObject48.bin"/><Relationship Id="rId4" Type="http://schemas.openxmlformats.org/officeDocument/2006/relationships/image" Target="../media/image46.wmf"/><Relationship Id="rId3" Type="http://schemas.openxmlformats.org/officeDocument/2006/relationships/oleObject" Target="../embeddings/oleObject47.bin"/><Relationship Id="rId2" Type="http://schemas.openxmlformats.org/officeDocument/2006/relationships/image" Target="../media/image45.wmf"/><Relationship Id="rId12" Type="http://schemas.openxmlformats.org/officeDocument/2006/relationships/vmlDrawing" Target="../drawings/vmlDrawing12.vml"/><Relationship Id="rId11" Type="http://schemas.openxmlformats.org/officeDocument/2006/relationships/slideLayout" Target="../slideLayouts/slideLayout3.xml"/><Relationship Id="rId10" Type="http://schemas.openxmlformats.org/officeDocument/2006/relationships/image" Target="../media/image39.emf"/><Relationship Id="rId1" Type="http://schemas.openxmlformats.org/officeDocument/2006/relationships/oleObject" Target="../embeddings/oleObject46.bin"/></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55.bin"/><Relationship Id="rId8" Type="http://schemas.openxmlformats.org/officeDocument/2006/relationships/image" Target="../media/image51.wmf"/><Relationship Id="rId7" Type="http://schemas.openxmlformats.org/officeDocument/2006/relationships/oleObject" Target="../embeddings/oleObject54.bin"/><Relationship Id="rId6" Type="http://schemas.openxmlformats.org/officeDocument/2006/relationships/image" Target="../media/image50.wmf"/><Relationship Id="rId5" Type="http://schemas.openxmlformats.org/officeDocument/2006/relationships/oleObject" Target="../embeddings/oleObject53.bin"/><Relationship Id="rId4" Type="http://schemas.openxmlformats.org/officeDocument/2006/relationships/image" Target="../media/image49.wmf"/><Relationship Id="rId3" Type="http://schemas.openxmlformats.org/officeDocument/2006/relationships/oleObject" Target="../embeddings/oleObject52.bin"/><Relationship Id="rId2" Type="http://schemas.openxmlformats.org/officeDocument/2006/relationships/image" Target="../media/image39.emf"/><Relationship Id="rId13" Type="http://schemas.openxmlformats.org/officeDocument/2006/relationships/vmlDrawing" Target="../drawings/vmlDrawing13.vml"/><Relationship Id="rId12" Type="http://schemas.openxmlformats.org/officeDocument/2006/relationships/slideLayout" Target="../slideLayouts/slideLayout3.xml"/><Relationship Id="rId11" Type="http://schemas.openxmlformats.org/officeDocument/2006/relationships/slide" Target="slide2.xml"/><Relationship Id="rId10" Type="http://schemas.openxmlformats.org/officeDocument/2006/relationships/image" Target="../media/image52.wmf"/><Relationship Id="rId1" Type="http://schemas.openxmlformats.org/officeDocument/2006/relationships/oleObject" Target="../embeddings/oleObject51.bin"/></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9.wmf"/><Relationship Id="rId7" Type="http://schemas.openxmlformats.org/officeDocument/2006/relationships/oleObject" Target="../embeddings/oleObject59.bin"/><Relationship Id="rId6" Type="http://schemas.openxmlformats.org/officeDocument/2006/relationships/image" Target="../media/image54.wmf"/><Relationship Id="rId5" Type="http://schemas.openxmlformats.org/officeDocument/2006/relationships/oleObject" Target="../embeddings/oleObject58.bin"/><Relationship Id="rId4" Type="http://schemas.openxmlformats.org/officeDocument/2006/relationships/image" Target="../media/image53.emf"/><Relationship Id="rId3" Type="http://schemas.openxmlformats.org/officeDocument/2006/relationships/oleObject" Target="../embeddings/oleObject57.bin"/><Relationship Id="rId2" Type="http://schemas.openxmlformats.org/officeDocument/2006/relationships/image" Target="../media/image39.emf"/><Relationship Id="rId10" Type="http://schemas.openxmlformats.org/officeDocument/2006/relationships/vmlDrawing" Target="../drawings/vmlDrawing14.vml"/><Relationship Id="rId1" Type="http://schemas.openxmlformats.org/officeDocument/2006/relationships/oleObject" Target="../embeddings/oleObject56.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3.xml"/><Relationship Id="rId3" Type="http://schemas.openxmlformats.org/officeDocument/2006/relationships/image" Target="../media/image56.wmf"/><Relationship Id="rId2" Type="http://schemas.openxmlformats.org/officeDocument/2006/relationships/oleObject" Target="../embeddings/oleObject60.bin"/><Relationship Id="rId1" Type="http://schemas.openxmlformats.org/officeDocument/2006/relationships/image" Target="../media/image55.png"/></Relationships>
</file>

<file path=ppt/slides/_rels/slide21.xml.rels><?xml version="1.0" encoding="UTF-8" standalone="yes"?>
<Relationships xmlns="http://schemas.openxmlformats.org/package/2006/relationships"><Relationship Id="rId9" Type="http://schemas.openxmlformats.org/officeDocument/2006/relationships/image" Target="../media/image60.wmf"/><Relationship Id="rId8" Type="http://schemas.openxmlformats.org/officeDocument/2006/relationships/oleObject" Target="../embeddings/oleObject64.bin"/><Relationship Id="rId7" Type="http://schemas.openxmlformats.org/officeDocument/2006/relationships/image" Target="../media/image59.wmf"/><Relationship Id="rId6" Type="http://schemas.openxmlformats.org/officeDocument/2006/relationships/oleObject" Target="../embeddings/oleObject63.bin"/><Relationship Id="rId5" Type="http://schemas.openxmlformats.org/officeDocument/2006/relationships/slide" Target="slide2.xml"/><Relationship Id="rId4" Type="http://schemas.openxmlformats.org/officeDocument/2006/relationships/image" Target="../media/image58.emf"/><Relationship Id="rId3" Type="http://schemas.openxmlformats.org/officeDocument/2006/relationships/oleObject" Target="../embeddings/oleObject62.bin"/><Relationship Id="rId2" Type="http://schemas.openxmlformats.org/officeDocument/2006/relationships/image" Target="../media/image57.emf"/><Relationship Id="rId11" Type="http://schemas.openxmlformats.org/officeDocument/2006/relationships/vmlDrawing" Target="../drawings/vmlDrawing16.vml"/><Relationship Id="rId10" Type="http://schemas.openxmlformats.org/officeDocument/2006/relationships/slideLayout" Target="../slideLayouts/slideLayout3.xml"/><Relationship Id="rId1" Type="http://schemas.openxmlformats.org/officeDocument/2006/relationships/oleObject" Target="../embeddings/oleObject61.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2.png"/><Relationship Id="rId1"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25.xml.rels><?xml version="1.0" encoding="UTF-8" standalone="yes"?>
<Relationships xmlns="http://schemas.openxmlformats.org/package/2006/relationships"><Relationship Id="rId9" Type="http://schemas.openxmlformats.org/officeDocument/2006/relationships/image" Target="../media/image68.wmf"/><Relationship Id="rId8" Type="http://schemas.openxmlformats.org/officeDocument/2006/relationships/oleObject" Target="../embeddings/oleObject68.bin"/><Relationship Id="rId7" Type="http://schemas.openxmlformats.org/officeDocument/2006/relationships/image" Target="../media/image67.wmf"/><Relationship Id="rId6" Type="http://schemas.openxmlformats.org/officeDocument/2006/relationships/oleObject" Target="../embeddings/oleObject67.bin"/><Relationship Id="rId5" Type="http://schemas.openxmlformats.org/officeDocument/2006/relationships/image" Target="../media/image66.wmf"/><Relationship Id="rId4" Type="http://schemas.openxmlformats.org/officeDocument/2006/relationships/oleObject" Target="../embeddings/oleObject66.bin"/><Relationship Id="rId3" Type="http://schemas.openxmlformats.org/officeDocument/2006/relationships/image" Target="../media/image65.wmf"/><Relationship Id="rId2" Type="http://schemas.openxmlformats.org/officeDocument/2006/relationships/oleObject" Target="../embeddings/oleObject65.bin"/><Relationship Id="rId11" Type="http://schemas.openxmlformats.org/officeDocument/2006/relationships/vmlDrawing" Target="../drawings/vmlDrawing17.vml"/><Relationship Id="rId10" Type="http://schemas.openxmlformats.org/officeDocument/2006/relationships/slideLayout" Target="../slideLayouts/slideLayout3.xml"/><Relationship Id="rId1"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73.bin"/><Relationship Id="rId8" Type="http://schemas.openxmlformats.org/officeDocument/2006/relationships/image" Target="../media/image72.wmf"/><Relationship Id="rId7" Type="http://schemas.openxmlformats.org/officeDocument/2006/relationships/oleObject" Target="../embeddings/oleObject72.bin"/><Relationship Id="rId6" Type="http://schemas.openxmlformats.org/officeDocument/2006/relationships/image" Target="../media/image71.wmf"/><Relationship Id="rId5" Type="http://schemas.openxmlformats.org/officeDocument/2006/relationships/oleObject" Target="../embeddings/oleObject71.bin"/><Relationship Id="rId4" Type="http://schemas.openxmlformats.org/officeDocument/2006/relationships/image" Target="../media/image70.wmf"/><Relationship Id="rId3" Type="http://schemas.openxmlformats.org/officeDocument/2006/relationships/oleObject" Target="../embeddings/oleObject70.bin"/><Relationship Id="rId2" Type="http://schemas.openxmlformats.org/officeDocument/2006/relationships/image" Target="../media/image69.wmf"/><Relationship Id="rId12" Type="http://schemas.openxmlformats.org/officeDocument/2006/relationships/vmlDrawing" Target="../drawings/vmlDrawing18.vml"/><Relationship Id="rId11" Type="http://schemas.openxmlformats.org/officeDocument/2006/relationships/slideLayout" Target="../slideLayouts/slideLayout3.xml"/><Relationship Id="rId10" Type="http://schemas.openxmlformats.org/officeDocument/2006/relationships/image" Target="../media/image73.emf"/><Relationship Id="rId1" Type="http://schemas.openxmlformats.org/officeDocument/2006/relationships/oleObject" Target="../embeddings/oleObject69.bin"/></Relationships>
</file>

<file path=ppt/slides/_rels/slide28.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3.xml"/><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oleObject" Target="../embeddings/oleObject74.bin"/></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3.xml"/><Relationship Id="rId2" Type="http://schemas.openxmlformats.org/officeDocument/2006/relationships/image" Target="../media/image74.emf"/><Relationship Id="rId1" Type="http://schemas.openxmlformats.org/officeDocument/2006/relationships/oleObject" Target="../embeddings/oleObject75.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3.xml"/><Relationship Id="rId4" Type="http://schemas.openxmlformats.org/officeDocument/2006/relationships/image" Target="../media/image49.wmf"/><Relationship Id="rId3" Type="http://schemas.openxmlformats.org/officeDocument/2006/relationships/oleObject" Target="../embeddings/oleObject77.bin"/><Relationship Id="rId2" Type="http://schemas.openxmlformats.org/officeDocument/2006/relationships/image" Target="../media/image41.wmf"/><Relationship Id="rId1" Type="http://schemas.openxmlformats.org/officeDocument/2006/relationships/oleObject" Target="../embeddings/oleObject76.bin"/></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3.xml"/><Relationship Id="rId2" Type="http://schemas.openxmlformats.org/officeDocument/2006/relationships/image" Target="../media/image38.wmf"/><Relationship Id="rId1" Type="http://schemas.openxmlformats.org/officeDocument/2006/relationships/oleObject" Target="../embeddings/oleObject78.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3.xml"/><Relationship Id="rId4" Type="http://schemas.openxmlformats.org/officeDocument/2006/relationships/image" Target="../media/image77.emf"/><Relationship Id="rId3" Type="http://schemas.openxmlformats.org/officeDocument/2006/relationships/oleObject" Target="../embeddings/oleObject80.bin"/><Relationship Id="rId2" Type="http://schemas.openxmlformats.org/officeDocument/2006/relationships/image" Target="../media/image76.emf"/><Relationship Id="rId1" Type="http://schemas.openxmlformats.org/officeDocument/2006/relationships/oleObject" Target="../embeddings/oleObject79.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3.xml"/><Relationship Id="rId2" Type="http://schemas.openxmlformats.org/officeDocument/2006/relationships/image" Target="../media/image78.emf"/><Relationship Id="rId1" Type="http://schemas.openxmlformats.org/officeDocument/2006/relationships/oleObject" Target="../embeddings/oleObject81.bin"/></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82.wmf"/><Relationship Id="rId7" Type="http://schemas.openxmlformats.org/officeDocument/2006/relationships/oleObject" Target="../embeddings/oleObject85.bin"/><Relationship Id="rId6" Type="http://schemas.openxmlformats.org/officeDocument/2006/relationships/image" Target="../media/image81.wmf"/><Relationship Id="rId5" Type="http://schemas.openxmlformats.org/officeDocument/2006/relationships/oleObject" Target="../embeddings/oleObject84.bin"/><Relationship Id="rId4" Type="http://schemas.openxmlformats.org/officeDocument/2006/relationships/image" Target="../media/image80.wmf"/><Relationship Id="rId3" Type="http://schemas.openxmlformats.org/officeDocument/2006/relationships/oleObject" Target="../embeddings/oleObject83.bin"/><Relationship Id="rId2" Type="http://schemas.openxmlformats.org/officeDocument/2006/relationships/image" Target="../media/image79.wmf"/><Relationship Id="rId10" Type="http://schemas.openxmlformats.org/officeDocument/2006/relationships/vmlDrawing" Target="../drawings/vmlDrawing25.vml"/><Relationship Id="rId1" Type="http://schemas.openxmlformats.org/officeDocument/2006/relationships/oleObject" Target="../embeddings/oleObject82.bin"/></Relationships>
</file>

<file path=ppt/slides/_rels/slide36.xml.rels><?xml version="1.0" encoding="UTF-8" standalone="yes"?>
<Relationships xmlns="http://schemas.openxmlformats.org/package/2006/relationships"><Relationship Id="rId9" Type="http://schemas.openxmlformats.org/officeDocument/2006/relationships/image" Target="../media/image86.wmf"/><Relationship Id="rId8" Type="http://schemas.openxmlformats.org/officeDocument/2006/relationships/oleObject" Target="../embeddings/oleObject89.bin"/><Relationship Id="rId7" Type="http://schemas.openxmlformats.org/officeDocument/2006/relationships/image" Target="../media/image85.wmf"/><Relationship Id="rId6" Type="http://schemas.openxmlformats.org/officeDocument/2006/relationships/oleObject" Target="../embeddings/oleObject88.bin"/><Relationship Id="rId5" Type="http://schemas.openxmlformats.org/officeDocument/2006/relationships/image" Target="../media/image84.wmf"/><Relationship Id="rId4" Type="http://schemas.openxmlformats.org/officeDocument/2006/relationships/oleObject" Target="../embeddings/oleObject87.bin"/><Relationship Id="rId3" Type="http://schemas.openxmlformats.org/officeDocument/2006/relationships/image" Target="../media/image83.wmf"/><Relationship Id="rId21" Type="http://schemas.openxmlformats.org/officeDocument/2006/relationships/vmlDrawing" Target="../drawings/vmlDrawing26.vml"/><Relationship Id="rId20" Type="http://schemas.openxmlformats.org/officeDocument/2006/relationships/slideLayout" Target="../slideLayouts/slideLayout3.xml"/><Relationship Id="rId2" Type="http://schemas.openxmlformats.org/officeDocument/2006/relationships/oleObject" Target="../embeddings/oleObject86.bin"/><Relationship Id="rId19" Type="http://schemas.openxmlformats.org/officeDocument/2006/relationships/image" Target="../media/image91.wmf"/><Relationship Id="rId18" Type="http://schemas.openxmlformats.org/officeDocument/2006/relationships/oleObject" Target="../embeddings/oleObject94.bin"/><Relationship Id="rId17" Type="http://schemas.openxmlformats.org/officeDocument/2006/relationships/image" Target="../media/image90.wmf"/><Relationship Id="rId16" Type="http://schemas.openxmlformats.org/officeDocument/2006/relationships/oleObject" Target="../embeddings/oleObject93.bin"/><Relationship Id="rId15" Type="http://schemas.openxmlformats.org/officeDocument/2006/relationships/image" Target="../media/image89.wmf"/><Relationship Id="rId14" Type="http://schemas.openxmlformats.org/officeDocument/2006/relationships/oleObject" Target="../embeddings/oleObject92.bin"/><Relationship Id="rId13" Type="http://schemas.openxmlformats.org/officeDocument/2006/relationships/image" Target="../media/image88.wmf"/><Relationship Id="rId12" Type="http://schemas.openxmlformats.org/officeDocument/2006/relationships/oleObject" Target="../embeddings/oleObject91.bin"/><Relationship Id="rId11" Type="http://schemas.openxmlformats.org/officeDocument/2006/relationships/image" Target="../media/image87.wmf"/><Relationship Id="rId10" Type="http://schemas.openxmlformats.org/officeDocument/2006/relationships/oleObject" Target="../embeddings/oleObject90.bin"/><Relationship Id="rId1" Type="http://schemas.openxmlformats.org/officeDocument/2006/relationships/image" Target="../media/image16.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1.wmf"/><Relationship Id="rId7" Type="http://schemas.openxmlformats.org/officeDocument/2006/relationships/oleObject" Target="../embeddings/oleObject4.bin"/><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9.wmf"/><Relationship Id="rId3" Type="http://schemas.openxmlformats.org/officeDocument/2006/relationships/oleObject" Target="../embeddings/oleObject2.bin"/><Relationship Id="rId21" Type="http://schemas.openxmlformats.org/officeDocument/2006/relationships/vmlDrawing" Target="../drawings/vmlDrawing1.vml"/><Relationship Id="rId20" Type="http://schemas.openxmlformats.org/officeDocument/2006/relationships/slideLayout" Target="../slideLayouts/slideLayout3.xml"/><Relationship Id="rId2" Type="http://schemas.openxmlformats.org/officeDocument/2006/relationships/image" Target="../media/image8.wmf"/><Relationship Id="rId19" Type="http://schemas.openxmlformats.org/officeDocument/2006/relationships/image" Target="../media/image17.wmf"/><Relationship Id="rId18" Type="http://schemas.openxmlformats.org/officeDocument/2006/relationships/oleObject" Target="../embeddings/oleObject9.bin"/><Relationship Id="rId17" Type="http://schemas.openxmlformats.org/officeDocument/2006/relationships/image" Target="../media/image16.jpeg"/><Relationship Id="rId16" Type="http://schemas.openxmlformats.org/officeDocument/2006/relationships/image" Target="../media/image15.wmf"/><Relationship Id="rId15" Type="http://schemas.openxmlformats.org/officeDocument/2006/relationships/oleObject" Target="../embeddings/oleObject8.bin"/><Relationship Id="rId14" Type="http://schemas.openxmlformats.org/officeDocument/2006/relationships/image" Target="../media/image14.wmf"/><Relationship Id="rId13" Type="http://schemas.openxmlformats.org/officeDocument/2006/relationships/oleObject" Target="../embeddings/oleObject7.bin"/><Relationship Id="rId12" Type="http://schemas.openxmlformats.org/officeDocument/2006/relationships/image" Target="../media/image13.wmf"/><Relationship Id="rId11" Type="http://schemas.openxmlformats.org/officeDocument/2006/relationships/oleObject" Target="../embeddings/oleObject6.bin"/><Relationship Id="rId10" Type="http://schemas.openxmlformats.org/officeDocument/2006/relationships/image" Target="../media/image12.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slideLayout" Target="../slideLayouts/slideLayout3.xml"/><Relationship Id="rId3" Type="http://schemas.openxmlformats.org/officeDocument/2006/relationships/slide" Target="slide2.xml"/><Relationship Id="rId2" Type="http://schemas.openxmlformats.org/officeDocument/2006/relationships/image" Target="../media/image93.emf"/><Relationship Id="rId1" Type="http://schemas.openxmlformats.org/officeDocument/2006/relationships/oleObject" Target="../embeddings/oleObject95.bin"/></Relationships>
</file>

<file path=ppt/slides/_rels/slide41.xml.rels><?xml version="1.0" encoding="UTF-8" standalone="yes"?>
<Relationships xmlns="http://schemas.openxmlformats.org/package/2006/relationships"><Relationship Id="rId9" Type="http://schemas.openxmlformats.org/officeDocument/2006/relationships/vmlDrawing" Target="../drawings/vmlDrawing28.vml"/><Relationship Id="rId8" Type="http://schemas.openxmlformats.org/officeDocument/2006/relationships/slideLayout" Target="../slideLayouts/slideLayout3.xml"/><Relationship Id="rId7" Type="http://schemas.openxmlformats.org/officeDocument/2006/relationships/image" Target="../media/image95.wmf"/><Relationship Id="rId6" Type="http://schemas.openxmlformats.org/officeDocument/2006/relationships/oleObject" Target="../embeddings/oleObject98.bin"/><Relationship Id="rId5" Type="http://schemas.openxmlformats.org/officeDocument/2006/relationships/image" Target="../media/image49.wmf"/><Relationship Id="rId4" Type="http://schemas.openxmlformats.org/officeDocument/2006/relationships/oleObject" Target="../embeddings/oleObject97.bin"/><Relationship Id="rId3" Type="http://schemas.openxmlformats.org/officeDocument/2006/relationships/image" Target="../media/image94.emf"/><Relationship Id="rId2" Type="http://schemas.openxmlformats.org/officeDocument/2006/relationships/oleObject" Target="../embeddings/oleObject96.bin"/><Relationship Id="rId1" Type="http://schemas.openxmlformats.org/officeDocument/2006/relationships/slide" Target="slide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slide" Target="slide2.xml"/></Relationships>
</file>

<file path=ppt/slides/_rels/slide44.xml.rels><?xml version="1.0" encoding="UTF-8" standalone="yes"?>
<Relationships xmlns="http://schemas.openxmlformats.org/package/2006/relationships"><Relationship Id="rId7" Type="http://schemas.openxmlformats.org/officeDocument/2006/relationships/vmlDrawing" Target="../drawings/vmlDrawing29.vml"/><Relationship Id="rId6" Type="http://schemas.openxmlformats.org/officeDocument/2006/relationships/slideLayout" Target="../slideLayouts/slideLayout3.xml"/><Relationship Id="rId5" Type="http://schemas.openxmlformats.org/officeDocument/2006/relationships/image" Target="../media/image94.emf"/><Relationship Id="rId4" Type="http://schemas.openxmlformats.org/officeDocument/2006/relationships/oleObject" Target="../embeddings/oleObject100.bin"/><Relationship Id="rId3" Type="http://schemas.openxmlformats.org/officeDocument/2006/relationships/slide" Target="slide2.xml"/><Relationship Id="rId2" Type="http://schemas.openxmlformats.org/officeDocument/2006/relationships/image" Target="../media/image93.emf"/><Relationship Id="rId1" Type="http://schemas.openxmlformats.org/officeDocument/2006/relationships/oleObject" Target="../embeddings/oleObject99.bin"/></Relationships>
</file>

<file path=ppt/slides/_rels/slide45.xml.rels><?xml version="1.0" encoding="UTF-8" standalone="yes"?>
<Relationships xmlns="http://schemas.openxmlformats.org/package/2006/relationships"><Relationship Id="rId5" Type="http://schemas.openxmlformats.org/officeDocument/2006/relationships/vmlDrawing" Target="../drawings/vmlDrawing30.vml"/><Relationship Id="rId4" Type="http://schemas.openxmlformats.org/officeDocument/2006/relationships/slideLayout" Target="../slideLayouts/slideLayout3.xml"/><Relationship Id="rId3" Type="http://schemas.openxmlformats.org/officeDocument/2006/relationships/slide" Target="slide2.xml"/><Relationship Id="rId2" Type="http://schemas.openxmlformats.org/officeDocument/2006/relationships/image" Target="../media/image94.emf"/><Relationship Id="rId1" Type="http://schemas.openxmlformats.org/officeDocument/2006/relationships/oleObject" Target="../embeddings/oleObject101.bin"/></Relationships>
</file>

<file path=ppt/slides/_rels/slide46.xml.rels><?xml version="1.0" encoding="UTF-8" standalone="yes"?>
<Relationships xmlns="http://schemas.openxmlformats.org/package/2006/relationships"><Relationship Id="rId7" Type="http://schemas.openxmlformats.org/officeDocument/2006/relationships/vmlDrawing" Target="../drawings/vmlDrawing31.vml"/><Relationship Id="rId6" Type="http://schemas.openxmlformats.org/officeDocument/2006/relationships/slideLayout" Target="../slideLayouts/slideLayout3.xml"/><Relationship Id="rId5" Type="http://schemas.openxmlformats.org/officeDocument/2006/relationships/image" Target="../media/image94.emf"/><Relationship Id="rId4" Type="http://schemas.openxmlformats.org/officeDocument/2006/relationships/oleObject" Target="../embeddings/oleObject103.bin"/><Relationship Id="rId3" Type="http://schemas.openxmlformats.org/officeDocument/2006/relationships/image" Target="../media/image96.emf"/><Relationship Id="rId2" Type="http://schemas.openxmlformats.org/officeDocument/2006/relationships/oleObject" Target="../embeddings/oleObject102.bin"/><Relationship Id="rId1" Type="http://schemas.openxmlformats.org/officeDocument/2006/relationships/slide" Target="slide2.xml"/></Relationships>
</file>

<file path=ppt/slides/_rels/slide47.xml.rels><?xml version="1.0" encoding="UTF-8" standalone="yes"?>
<Relationships xmlns="http://schemas.openxmlformats.org/package/2006/relationships"><Relationship Id="rId7" Type="http://schemas.openxmlformats.org/officeDocument/2006/relationships/vmlDrawing" Target="../drawings/vmlDrawing32.vml"/><Relationship Id="rId6"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image" Target="../media/image97.wmf"/><Relationship Id="rId3" Type="http://schemas.openxmlformats.org/officeDocument/2006/relationships/oleObject" Target="../embeddings/oleObject105.bin"/><Relationship Id="rId2" Type="http://schemas.openxmlformats.org/officeDocument/2006/relationships/image" Target="../media/image93.emf"/><Relationship Id="rId1" Type="http://schemas.openxmlformats.org/officeDocument/2006/relationships/oleObject" Target="../embeddings/oleObject104.bin"/></Relationships>
</file>

<file path=ppt/slides/_rels/slide48.xml.rels><?xml version="1.0" encoding="UTF-8" standalone="yes"?>
<Relationships xmlns="http://schemas.openxmlformats.org/package/2006/relationships"><Relationship Id="rId7" Type="http://schemas.openxmlformats.org/officeDocument/2006/relationships/vmlDrawing" Target="../drawings/vmlDrawing33.vml"/><Relationship Id="rId6" Type="http://schemas.openxmlformats.org/officeDocument/2006/relationships/slideLayout" Target="../slideLayouts/slideLayout3.xml"/><Relationship Id="rId5" Type="http://schemas.openxmlformats.org/officeDocument/2006/relationships/image" Target="../media/image97.wmf"/><Relationship Id="rId4" Type="http://schemas.openxmlformats.org/officeDocument/2006/relationships/oleObject" Target="../embeddings/oleObject107.bin"/><Relationship Id="rId3" Type="http://schemas.openxmlformats.org/officeDocument/2006/relationships/image" Target="../media/image93.emf"/><Relationship Id="rId2" Type="http://schemas.openxmlformats.org/officeDocument/2006/relationships/oleObject" Target="../embeddings/oleObject106.bin"/><Relationship Id="rId1" Type="http://schemas.openxmlformats.org/officeDocument/2006/relationships/slide" Target="slide2.xml"/></Relationships>
</file>

<file path=ppt/slides/_rels/slide49.xml.rels><?xml version="1.0" encoding="UTF-8" standalone="yes"?>
<Relationships xmlns="http://schemas.openxmlformats.org/package/2006/relationships"><Relationship Id="rId9" Type="http://schemas.openxmlformats.org/officeDocument/2006/relationships/image" Target="../media/image100.emf"/><Relationship Id="rId8" Type="http://schemas.openxmlformats.org/officeDocument/2006/relationships/oleObject" Target="../embeddings/oleObject111.bin"/><Relationship Id="rId7" Type="http://schemas.openxmlformats.org/officeDocument/2006/relationships/image" Target="../media/image99.emf"/><Relationship Id="rId6" Type="http://schemas.openxmlformats.org/officeDocument/2006/relationships/oleObject" Target="../embeddings/oleObject110.bin"/><Relationship Id="rId5" Type="http://schemas.openxmlformats.org/officeDocument/2006/relationships/image" Target="../media/image98.emf"/><Relationship Id="rId4" Type="http://schemas.openxmlformats.org/officeDocument/2006/relationships/oleObject" Target="../embeddings/oleObject109.bin"/><Relationship Id="rId3" Type="http://schemas.openxmlformats.org/officeDocument/2006/relationships/image" Target="../media/image94.emf"/><Relationship Id="rId2" Type="http://schemas.openxmlformats.org/officeDocument/2006/relationships/oleObject" Target="../embeddings/oleObject108.bin"/><Relationship Id="rId15" Type="http://schemas.openxmlformats.org/officeDocument/2006/relationships/vmlDrawing" Target="../drawings/vmlDrawing34.vml"/><Relationship Id="rId14" Type="http://schemas.openxmlformats.org/officeDocument/2006/relationships/slideLayout" Target="../slideLayouts/slideLayout3.xml"/><Relationship Id="rId13" Type="http://schemas.openxmlformats.org/officeDocument/2006/relationships/image" Target="../media/image102.wmf"/><Relationship Id="rId12" Type="http://schemas.openxmlformats.org/officeDocument/2006/relationships/oleObject" Target="../embeddings/oleObject113.bin"/><Relationship Id="rId11" Type="http://schemas.openxmlformats.org/officeDocument/2006/relationships/image" Target="../media/image101.emf"/><Relationship Id="rId10" Type="http://schemas.openxmlformats.org/officeDocument/2006/relationships/oleObject" Target="../embeddings/oleObject112.bin"/><Relationship Id="rId1" Type="http://schemas.openxmlformats.org/officeDocument/2006/relationships/slide" Target="slide2.xml"/></Relationships>
</file>

<file path=ppt/slides/_rels/slide5.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3.xml"/><Relationship Id="rId5" Type="http://schemas.openxmlformats.org/officeDocument/2006/relationships/image" Target="../media/image19.wmf"/><Relationship Id="rId4" Type="http://schemas.openxmlformats.org/officeDocument/2006/relationships/oleObject" Target="../embeddings/oleObject11.bin"/><Relationship Id="rId3" Type="http://schemas.openxmlformats.org/officeDocument/2006/relationships/image" Target="../media/image18.wmf"/><Relationship Id="rId2" Type="http://schemas.openxmlformats.org/officeDocument/2006/relationships/oleObject" Target="../embeddings/oleObject10.bin"/><Relationship Id="rId1" Type="http://schemas.openxmlformats.org/officeDocument/2006/relationships/image" Target="../media/image1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7" Type="http://schemas.openxmlformats.org/officeDocument/2006/relationships/vmlDrawing" Target="../drawings/vmlDrawing35.vml"/><Relationship Id="rId6" Type="http://schemas.openxmlformats.org/officeDocument/2006/relationships/slideLayout" Target="../slideLayouts/slideLayout3.xml"/><Relationship Id="rId5" Type="http://schemas.openxmlformats.org/officeDocument/2006/relationships/image" Target="../media/image103.emf"/><Relationship Id="rId4" Type="http://schemas.openxmlformats.org/officeDocument/2006/relationships/oleObject" Target="../embeddings/oleObject115.bin"/><Relationship Id="rId3" Type="http://schemas.openxmlformats.org/officeDocument/2006/relationships/image" Target="../media/image94.emf"/><Relationship Id="rId2" Type="http://schemas.openxmlformats.org/officeDocument/2006/relationships/oleObject" Target="../embeddings/oleObject114.bin"/><Relationship Id="rId1" Type="http://schemas.openxmlformats.org/officeDocument/2006/relationships/slide" Target="slid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7" Type="http://schemas.openxmlformats.org/officeDocument/2006/relationships/vmlDrawing" Target="../drawings/vmlDrawing36.vml"/><Relationship Id="rId6" Type="http://schemas.openxmlformats.org/officeDocument/2006/relationships/slideLayout" Target="../slideLayouts/slideLayout3.xml"/><Relationship Id="rId5" Type="http://schemas.openxmlformats.org/officeDocument/2006/relationships/image" Target="../media/image105.emf"/><Relationship Id="rId4" Type="http://schemas.openxmlformats.org/officeDocument/2006/relationships/oleObject" Target="../embeddings/oleObject117.bin"/><Relationship Id="rId3" Type="http://schemas.openxmlformats.org/officeDocument/2006/relationships/image" Target="../media/image104.emf"/><Relationship Id="rId2" Type="http://schemas.openxmlformats.org/officeDocument/2006/relationships/oleObject" Target="../embeddings/oleObject116.bin"/><Relationship Id="rId1" Type="http://schemas.openxmlformats.org/officeDocument/2006/relationships/slide" Target="slide2.xml"/></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122.bin"/><Relationship Id="rId8" Type="http://schemas.openxmlformats.org/officeDocument/2006/relationships/image" Target="../media/image109.emf"/><Relationship Id="rId7" Type="http://schemas.openxmlformats.org/officeDocument/2006/relationships/oleObject" Target="../embeddings/oleObject121.bin"/><Relationship Id="rId6" Type="http://schemas.openxmlformats.org/officeDocument/2006/relationships/image" Target="../media/image108.emf"/><Relationship Id="rId5" Type="http://schemas.openxmlformats.org/officeDocument/2006/relationships/oleObject" Target="../embeddings/oleObject120.bin"/><Relationship Id="rId4" Type="http://schemas.openxmlformats.org/officeDocument/2006/relationships/image" Target="../media/image107.emf"/><Relationship Id="rId3" Type="http://schemas.openxmlformats.org/officeDocument/2006/relationships/oleObject" Target="../embeddings/oleObject119.bin"/><Relationship Id="rId25" Type="http://schemas.openxmlformats.org/officeDocument/2006/relationships/vmlDrawing" Target="../drawings/vmlDrawing37.vml"/><Relationship Id="rId24" Type="http://schemas.openxmlformats.org/officeDocument/2006/relationships/slideLayout" Target="../slideLayouts/slideLayout3.xml"/><Relationship Id="rId23" Type="http://schemas.openxmlformats.org/officeDocument/2006/relationships/image" Target="../media/image105.emf"/><Relationship Id="rId22" Type="http://schemas.openxmlformats.org/officeDocument/2006/relationships/oleObject" Target="../embeddings/oleObject128.bin"/><Relationship Id="rId21" Type="http://schemas.openxmlformats.org/officeDocument/2006/relationships/image" Target="../media/image104.emf"/><Relationship Id="rId20" Type="http://schemas.openxmlformats.org/officeDocument/2006/relationships/oleObject" Target="../embeddings/oleObject127.bin"/><Relationship Id="rId2" Type="http://schemas.openxmlformats.org/officeDocument/2006/relationships/image" Target="../media/image106.emf"/><Relationship Id="rId19" Type="http://schemas.openxmlformats.org/officeDocument/2006/relationships/slide" Target="slide2.xml"/><Relationship Id="rId18" Type="http://schemas.openxmlformats.org/officeDocument/2006/relationships/image" Target="../media/image114.emf"/><Relationship Id="rId17" Type="http://schemas.openxmlformats.org/officeDocument/2006/relationships/oleObject" Target="../embeddings/oleObject126.bin"/><Relationship Id="rId16" Type="http://schemas.openxmlformats.org/officeDocument/2006/relationships/image" Target="../media/image113.emf"/><Relationship Id="rId15" Type="http://schemas.openxmlformats.org/officeDocument/2006/relationships/oleObject" Target="../embeddings/oleObject125.bin"/><Relationship Id="rId14" Type="http://schemas.openxmlformats.org/officeDocument/2006/relationships/image" Target="../media/image112.emf"/><Relationship Id="rId13" Type="http://schemas.openxmlformats.org/officeDocument/2006/relationships/oleObject" Target="../embeddings/oleObject124.bin"/><Relationship Id="rId12" Type="http://schemas.openxmlformats.org/officeDocument/2006/relationships/image" Target="../media/image111.emf"/><Relationship Id="rId11" Type="http://schemas.openxmlformats.org/officeDocument/2006/relationships/oleObject" Target="../embeddings/oleObject123.bin"/><Relationship Id="rId10" Type="http://schemas.openxmlformats.org/officeDocument/2006/relationships/image" Target="../media/image110.emf"/><Relationship Id="rId1" Type="http://schemas.openxmlformats.org/officeDocument/2006/relationships/oleObject" Target="../embeddings/oleObject118.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9" Type="http://schemas.openxmlformats.org/officeDocument/2006/relationships/image" Target="../media/image116.emf"/><Relationship Id="rId8" Type="http://schemas.openxmlformats.org/officeDocument/2006/relationships/oleObject" Target="../embeddings/oleObject132.bin"/><Relationship Id="rId7" Type="http://schemas.openxmlformats.org/officeDocument/2006/relationships/image" Target="../media/image115.emf"/><Relationship Id="rId6" Type="http://schemas.openxmlformats.org/officeDocument/2006/relationships/oleObject" Target="../embeddings/oleObject131.bin"/><Relationship Id="rId5" Type="http://schemas.openxmlformats.org/officeDocument/2006/relationships/image" Target="../media/image105.emf"/><Relationship Id="rId4" Type="http://schemas.openxmlformats.org/officeDocument/2006/relationships/oleObject" Target="../embeddings/oleObject130.bin"/><Relationship Id="rId3" Type="http://schemas.openxmlformats.org/officeDocument/2006/relationships/image" Target="../media/image104.emf"/><Relationship Id="rId2" Type="http://schemas.openxmlformats.org/officeDocument/2006/relationships/oleObject" Target="../embeddings/oleObject129.bin"/><Relationship Id="rId19" Type="http://schemas.openxmlformats.org/officeDocument/2006/relationships/vmlDrawing" Target="../drawings/vmlDrawing38.vml"/><Relationship Id="rId18" Type="http://schemas.openxmlformats.org/officeDocument/2006/relationships/slideLayout" Target="../slideLayouts/slideLayout3.xml"/><Relationship Id="rId17" Type="http://schemas.openxmlformats.org/officeDocument/2006/relationships/image" Target="../media/image120.emf"/><Relationship Id="rId16" Type="http://schemas.openxmlformats.org/officeDocument/2006/relationships/oleObject" Target="../embeddings/oleObject136.bin"/><Relationship Id="rId15" Type="http://schemas.openxmlformats.org/officeDocument/2006/relationships/image" Target="../media/image119.emf"/><Relationship Id="rId14" Type="http://schemas.openxmlformats.org/officeDocument/2006/relationships/oleObject" Target="../embeddings/oleObject135.bin"/><Relationship Id="rId13" Type="http://schemas.openxmlformats.org/officeDocument/2006/relationships/image" Target="../media/image118.emf"/><Relationship Id="rId12" Type="http://schemas.openxmlformats.org/officeDocument/2006/relationships/oleObject" Target="../embeddings/oleObject134.bin"/><Relationship Id="rId11" Type="http://schemas.openxmlformats.org/officeDocument/2006/relationships/image" Target="../media/image117.emf"/><Relationship Id="rId10" Type="http://schemas.openxmlformats.org/officeDocument/2006/relationships/oleObject" Target="../embeddings/oleObject133.bin"/><Relationship Id="rId1" Type="http://schemas.openxmlformats.org/officeDocument/2006/relationships/slide" Target="slide2.xml"/></Relationships>
</file>

<file path=ppt/slides/_rels/slide58.xml.rels><?xml version="1.0" encoding="UTF-8" standalone="yes"?>
<Relationships xmlns="http://schemas.openxmlformats.org/package/2006/relationships"><Relationship Id="rId5" Type="http://schemas.openxmlformats.org/officeDocument/2006/relationships/vmlDrawing" Target="../drawings/vmlDrawing39.vml"/><Relationship Id="rId4" Type="http://schemas.openxmlformats.org/officeDocument/2006/relationships/slideLayout" Target="../slideLayouts/slideLayout3.xml"/><Relationship Id="rId3" Type="http://schemas.openxmlformats.org/officeDocument/2006/relationships/image" Target="../media/image121.emf"/><Relationship Id="rId2" Type="http://schemas.openxmlformats.org/officeDocument/2006/relationships/oleObject" Target="../embeddings/oleObject137.bin"/><Relationship Id="rId1" Type="http://schemas.openxmlformats.org/officeDocument/2006/relationships/slide" Target="slide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 Target="slide2.xml"/><Relationship Id="rId1" Type="http://schemas.openxmlformats.org/officeDocument/2006/relationships/image" Target="../media/image122.jpeg"/></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3.xml"/><Relationship Id="rId4" Type="http://schemas.openxmlformats.org/officeDocument/2006/relationships/image" Target="../media/image21.wmf"/><Relationship Id="rId3" Type="http://schemas.openxmlformats.org/officeDocument/2006/relationships/oleObject" Target="../embeddings/oleObject13.bin"/><Relationship Id="rId2" Type="http://schemas.openxmlformats.org/officeDocument/2006/relationships/image" Target="../media/image20.wmf"/><Relationship Id="rId1" Type="http://schemas.openxmlformats.org/officeDocument/2006/relationships/oleObject" Target="../embeddings/oleObject12.bin"/></Relationships>
</file>

<file path=ppt/slides/_rels/slide60.xml.rels><?xml version="1.0" encoding="UTF-8" standalone="yes"?>
<Relationships xmlns="http://schemas.openxmlformats.org/package/2006/relationships"><Relationship Id="rId6" Type="http://schemas.openxmlformats.org/officeDocument/2006/relationships/vmlDrawing" Target="../drawings/vmlDrawing40.vml"/><Relationship Id="rId5" Type="http://schemas.openxmlformats.org/officeDocument/2006/relationships/slideLayout" Target="../slideLayouts/slideLayout3.xml"/><Relationship Id="rId4" Type="http://schemas.openxmlformats.org/officeDocument/2006/relationships/image" Target="../media/image124.jpeg"/><Relationship Id="rId3" Type="http://schemas.openxmlformats.org/officeDocument/2006/relationships/image" Target="../media/image123.emf"/><Relationship Id="rId2" Type="http://schemas.openxmlformats.org/officeDocument/2006/relationships/oleObject" Target="../embeddings/oleObject138.bin"/><Relationship Id="rId1" Type="http://schemas.openxmlformats.org/officeDocument/2006/relationships/slide" Target="slide2.xml"/></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143.bin"/><Relationship Id="rId8" Type="http://schemas.openxmlformats.org/officeDocument/2006/relationships/image" Target="../media/image128.emf"/><Relationship Id="rId7" Type="http://schemas.openxmlformats.org/officeDocument/2006/relationships/oleObject" Target="../embeddings/oleObject142.bin"/><Relationship Id="rId6" Type="http://schemas.openxmlformats.org/officeDocument/2006/relationships/image" Target="../media/image127.emf"/><Relationship Id="rId5" Type="http://schemas.openxmlformats.org/officeDocument/2006/relationships/oleObject" Target="../embeddings/oleObject141.bin"/><Relationship Id="rId4" Type="http://schemas.openxmlformats.org/officeDocument/2006/relationships/image" Target="../media/image126.emf"/><Relationship Id="rId3" Type="http://schemas.openxmlformats.org/officeDocument/2006/relationships/oleObject" Target="../embeddings/oleObject140.bin"/><Relationship Id="rId2" Type="http://schemas.openxmlformats.org/officeDocument/2006/relationships/image" Target="../media/image125.emf"/><Relationship Id="rId18" Type="http://schemas.openxmlformats.org/officeDocument/2006/relationships/vmlDrawing" Target="../drawings/vmlDrawing41.vml"/><Relationship Id="rId17" Type="http://schemas.openxmlformats.org/officeDocument/2006/relationships/slideLayout" Target="../slideLayouts/slideLayout3.xml"/><Relationship Id="rId16" Type="http://schemas.openxmlformats.org/officeDocument/2006/relationships/image" Target="../media/image132.emf"/><Relationship Id="rId15" Type="http://schemas.openxmlformats.org/officeDocument/2006/relationships/oleObject" Target="../embeddings/oleObject146.bin"/><Relationship Id="rId14" Type="http://schemas.openxmlformats.org/officeDocument/2006/relationships/image" Target="../media/image131.emf"/><Relationship Id="rId13" Type="http://schemas.openxmlformats.org/officeDocument/2006/relationships/oleObject" Target="../embeddings/oleObject145.bin"/><Relationship Id="rId12" Type="http://schemas.openxmlformats.org/officeDocument/2006/relationships/image" Target="../media/image130.emf"/><Relationship Id="rId11" Type="http://schemas.openxmlformats.org/officeDocument/2006/relationships/oleObject" Target="../embeddings/oleObject144.bin"/><Relationship Id="rId10" Type="http://schemas.openxmlformats.org/officeDocument/2006/relationships/image" Target="../media/image129.emf"/><Relationship Id="rId1" Type="http://schemas.openxmlformats.org/officeDocument/2006/relationships/oleObject" Target="../embeddings/oleObject139.bin"/></Relationships>
</file>

<file path=ppt/slides/_rels/slide62.xml.rels><?xml version="1.0" encoding="UTF-8" standalone="yes"?>
<Relationships xmlns="http://schemas.openxmlformats.org/package/2006/relationships"><Relationship Id="rId6" Type="http://schemas.openxmlformats.org/officeDocument/2006/relationships/vmlDrawing" Target="../drawings/vmlDrawing42.vml"/><Relationship Id="rId5" Type="http://schemas.openxmlformats.org/officeDocument/2006/relationships/slideLayout" Target="../slideLayouts/slideLayout3.xml"/><Relationship Id="rId4" Type="http://schemas.openxmlformats.org/officeDocument/2006/relationships/image" Target="../media/image133.emf"/><Relationship Id="rId3" Type="http://schemas.openxmlformats.org/officeDocument/2006/relationships/oleObject" Target="../embeddings/oleObject148.bin"/><Relationship Id="rId2" Type="http://schemas.openxmlformats.org/officeDocument/2006/relationships/image" Target="../media/image125.emf"/><Relationship Id="rId1" Type="http://schemas.openxmlformats.org/officeDocument/2006/relationships/oleObject" Target="../embeddings/oleObject147.bin"/></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3.xml"/><Relationship Id="rId2" Type="http://schemas.openxmlformats.org/officeDocument/2006/relationships/image" Target="../media/image134.emf"/><Relationship Id="rId1" Type="http://schemas.openxmlformats.org/officeDocument/2006/relationships/oleObject" Target="../embeddings/oleObject149.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slide" Target="slide2.xml"/></Relationships>
</file>

<file path=ppt/slides/_rels/slide67.xml.rels><?xml version="1.0" encoding="UTF-8" standalone="yes"?>
<Relationships xmlns="http://schemas.openxmlformats.org/package/2006/relationships"><Relationship Id="rId9" Type="http://schemas.openxmlformats.org/officeDocument/2006/relationships/image" Target="../media/image138.wmf"/><Relationship Id="rId8" Type="http://schemas.openxmlformats.org/officeDocument/2006/relationships/oleObject" Target="../embeddings/oleObject153.bin"/><Relationship Id="rId7" Type="http://schemas.openxmlformats.org/officeDocument/2006/relationships/image" Target="../media/image137.wmf"/><Relationship Id="rId6" Type="http://schemas.openxmlformats.org/officeDocument/2006/relationships/oleObject" Target="../embeddings/oleObject152.bin"/><Relationship Id="rId5" Type="http://schemas.openxmlformats.org/officeDocument/2006/relationships/image" Target="../media/image136.wmf"/><Relationship Id="rId4" Type="http://schemas.openxmlformats.org/officeDocument/2006/relationships/oleObject" Target="../embeddings/oleObject151.bin"/><Relationship Id="rId3" Type="http://schemas.openxmlformats.org/officeDocument/2006/relationships/image" Target="../media/image135.emf"/><Relationship Id="rId28" Type="http://schemas.openxmlformats.org/officeDocument/2006/relationships/vmlDrawing" Target="../drawings/vmlDrawing44.vml"/><Relationship Id="rId27" Type="http://schemas.openxmlformats.org/officeDocument/2006/relationships/slideLayout" Target="../slideLayouts/slideLayout3.xml"/><Relationship Id="rId26" Type="http://schemas.openxmlformats.org/officeDocument/2006/relationships/image" Target="../media/image146.wmf"/><Relationship Id="rId25" Type="http://schemas.openxmlformats.org/officeDocument/2006/relationships/oleObject" Target="../embeddings/oleObject161.bin"/><Relationship Id="rId24" Type="http://schemas.openxmlformats.org/officeDocument/2006/relationships/image" Target="../media/image145.wmf"/><Relationship Id="rId23" Type="http://schemas.openxmlformats.org/officeDocument/2006/relationships/oleObject" Target="../embeddings/oleObject160.bin"/><Relationship Id="rId22" Type="http://schemas.openxmlformats.org/officeDocument/2006/relationships/image" Target="../media/image144.wmf"/><Relationship Id="rId21" Type="http://schemas.openxmlformats.org/officeDocument/2006/relationships/oleObject" Target="../embeddings/oleObject159.bin"/><Relationship Id="rId20" Type="http://schemas.openxmlformats.org/officeDocument/2006/relationships/image" Target="../media/image16.jpeg"/><Relationship Id="rId2" Type="http://schemas.openxmlformats.org/officeDocument/2006/relationships/oleObject" Target="../embeddings/oleObject150.bin"/><Relationship Id="rId19" Type="http://schemas.openxmlformats.org/officeDocument/2006/relationships/image" Target="../media/image143.wmf"/><Relationship Id="rId18" Type="http://schemas.openxmlformats.org/officeDocument/2006/relationships/oleObject" Target="../embeddings/oleObject158.bin"/><Relationship Id="rId17" Type="http://schemas.openxmlformats.org/officeDocument/2006/relationships/image" Target="../media/image142.wmf"/><Relationship Id="rId16" Type="http://schemas.openxmlformats.org/officeDocument/2006/relationships/oleObject" Target="../embeddings/oleObject157.bin"/><Relationship Id="rId15" Type="http://schemas.openxmlformats.org/officeDocument/2006/relationships/image" Target="../media/image141.wmf"/><Relationship Id="rId14" Type="http://schemas.openxmlformats.org/officeDocument/2006/relationships/oleObject" Target="../embeddings/oleObject156.bin"/><Relationship Id="rId13" Type="http://schemas.openxmlformats.org/officeDocument/2006/relationships/image" Target="../media/image140.wmf"/><Relationship Id="rId12" Type="http://schemas.openxmlformats.org/officeDocument/2006/relationships/oleObject" Target="../embeddings/oleObject155.bin"/><Relationship Id="rId11" Type="http://schemas.openxmlformats.org/officeDocument/2006/relationships/image" Target="../media/image139.wmf"/><Relationship Id="rId10" Type="http://schemas.openxmlformats.org/officeDocument/2006/relationships/oleObject" Target="../embeddings/oleObject154.bin"/><Relationship Id="rId1" Type="http://schemas.openxmlformats.org/officeDocument/2006/relationships/slide" Target="slide2.xml"/></Relationships>
</file>

<file path=ppt/slides/_rels/slide68.xml.rels><?xml version="1.0" encoding="UTF-8" standalone="yes"?>
<Relationships xmlns="http://schemas.openxmlformats.org/package/2006/relationships"><Relationship Id="rId9" Type="http://schemas.openxmlformats.org/officeDocument/2006/relationships/image" Target="../media/image150.wmf"/><Relationship Id="rId8" Type="http://schemas.openxmlformats.org/officeDocument/2006/relationships/oleObject" Target="../embeddings/oleObject165.bin"/><Relationship Id="rId7" Type="http://schemas.openxmlformats.org/officeDocument/2006/relationships/image" Target="../media/image149.wmf"/><Relationship Id="rId6" Type="http://schemas.openxmlformats.org/officeDocument/2006/relationships/oleObject" Target="../embeddings/oleObject164.bin"/><Relationship Id="rId5" Type="http://schemas.openxmlformats.org/officeDocument/2006/relationships/image" Target="../media/image148.wmf"/><Relationship Id="rId4" Type="http://schemas.openxmlformats.org/officeDocument/2006/relationships/oleObject" Target="../embeddings/oleObject163.bin"/><Relationship Id="rId3" Type="http://schemas.openxmlformats.org/officeDocument/2006/relationships/image" Target="../media/image16.jpeg"/><Relationship Id="rId2" Type="http://schemas.openxmlformats.org/officeDocument/2006/relationships/image" Target="../media/image147.wmf"/><Relationship Id="rId16" Type="http://schemas.openxmlformats.org/officeDocument/2006/relationships/vmlDrawing" Target="../drawings/vmlDrawing45.vml"/><Relationship Id="rId15" Type="http://schemas.openxmlformats.org/officeDocument/2006/relationships/slideLayout" Target="../slideLayouts/slideLayout3.xml"/><Relationship Id="rId14" Type="http://schemas.openxmlformats.org/officeDocument/2006/relationships/image" Target="../media/image135.emf"/><Relationship Id="rId13" Type="http://schemas.openxmlformats.org/officeDocument/2006/relationships/oleObject" Target="../embeddings/oleObject167.bin"/><Relationship Id="rId12" Type="http://schemas.openxmlformats.org/officeDocument/2006/relationships/slide" Target="slide2.xml"/><Relationship Id="rId11" Type="http://schemas.openxmlformats.org/officeDocument/2006/relationships/image" Target="../media/image151.emf"/><Relationship Id="rId10" Type="http://schemas.openxmlformats.org/officeDocument/2006/relationships/oleObject" Target="../embeddings/oleObject166.bin"/><Relationship Id="rId1" Type="http://schemas.openxmlformats.org/officeDocument/2006/relationships/oleObject" Target="../embeddings/oleObject162.bin"/></Relationships>
</file>

<file path=ppt/slides/_rels/slide69.xml.rels><?xml version="1.0" encoding="UTF-8" standalone="yes"?>
<Relationships xmlns="http://schemas.openxmlformats.org/package/2006/relationships"><Relationship Id="rId9" Type="http://schemas.openxmlformats.org/officeDocument/2006/relationships/image" Target="../media/image135.emf"/><Relationship Id="rId8" Type="http://schemas.openxmlformats.org/officeDocument/2006/relationships/oleObject" Target="../embeddings/oleObject171.bin"/><Relationship Id="rId7" Type="http://schemas.openxmlformats.org/officeDocument/2006/relationships/image" Target="../media/image154.emf"/><Relationship Id="rId6" Type="http://schemas.openxmlformats.org/officeDocument/2006/relationships/oleObject" Target="../embeddings/oleObject170.bin"/><Relationship Id="rId5" Type="http://schemas.openxmlformats.org/officeDocument/2006/relationships/image" Target="../media/image153.wmf"/><Relationship Id="rId4" Type="http://schemas.openxmlformats.org/officeDocument/2006/relationships/oleObject" Target="../embeddings/oleObject169.bin"/><Relationship Id="rId3" Type="http://schemas.openxmlformats.org/officeDocument/2006/relationships/image" Target="../media/image152.wmf"/><Relationship Id="rId2" Type="http://schemas.openxmlformats.org/officeDocument/2006/relationships/oleObject" Target="../embeddings/oleObject168.bin"/><Relationship Id="rId11" Type="http://schemas.openxmlformats.org/officeDocument/2006/relationships/vmlDrawing" Target="../drawings/vmlDrawing46.vml"/><Relationship Id="rId10" Type="http://schemas.openxmlformats.org/officeDocument/2006/relationships/slideLayout" Target="../slideLayouts/slideLayout3.xml"/><Relationship Id="rId1" Type="http://schemas.openxmlformats.org/officeDocument/2006/relationships/slide" Target="slide2.xml"/></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3.xml"/><Relationship Id="rId7" Type="http://schemas.openxmlformats.org/officeDocument/2006/relationships/slide" Target="slide2.xml"/><Relationship Id="rId6" Type="http://schemas.openxmlformats.org/officeDocument/2006/relationships/image" Target="../media/image23.wmf"/><Relationship Id="rId5" Type="http://schemas.openxmlformats.org/officeDocument/2006/relationships/oleObject" Target="../embeddings/oleObject16.bin"/><Relationship Id="rId4" Type="http://schemas.openxmlformats.org/officeDocument/2006/relationships/image" Target="../media/image21.wmf"/><Relationship Id="rId3" Type="http://schemas.openxmlformats.org/officeDocument/2006/relationships/oleObject" Target="../embeddings/oleObject15.bin"/><Relationship Id="rId2" Type="http://schemas.openxmlformats.org/officeDocument/2006/relationships/image" Target="../media/image22.wmf"/><Relationship Id="rId1" Type="http://schemas.openxmlformats.org/officeDocument/2006/relationships/oleObject" Target="../embeddings/oleObject14.bin"/></Relationships>
</file>

<file path=ppt/slides/_rels/slide70.xml.rels><?xml version="1.0" encoding="UTF-8" standalone="yes"?>
<Relationships xmlns="http://schemas.openxmlformats.org/package/2006/relationships"><Relationship Id="rId9" Type="http://schemas.openxmlformats.org/officeDocument/2006/relationships/image" Target="../media/image158.emf"/><Relationship Id="rId8" Type="http://schemas.openxmlformats.org/officeDocument/2006/relationships/oleObject" Target="../embeddings/oleObject175.bin"/><Relationship Id="rId7" Type="http://schemas.openxmlformats.org/officeDocument/2006/relationships/image" Target="../media/image157.emf"/><Relationship Id="rId6" Type="http://schemas.openxmlformats.org/officeDocument/2006/relationships/oleObject" Target="../embeddings/oleObject174.bin"/><Relationship Id="rId5" Type="http://schemas.openxmlformats.org/officeDocument/2006/relationships/image" Target="../media/image156.wmf"/><Relationship Id="rId4" Type="http://schemas.openxmlformats.org/officeDocument/2006/relationships/oleObject" Target="../embeddings/oleObject173.bin"/><Relationship Id="rId3" Type="http://schemas.openxmlformats.org/officeDocument/2006/relationships/image" Target="../media/image155.wmf"/><Relationship Id="rId2" Type="http://schemas.openxmlformats.org/officeDocument/2006/relationships/oleObject" Target="../embeddings/oleObject172.bin"/><Relationship Id="rId17" Type="http://schemas.openxmlformats.org/officeDocument/2006/relationships/vmlDrawing" Target="../drawings/vmlDrawing47.vml"/><Relationship Id="rId16" Type="http://schemas.openxmlformats.org/officeDocument/2006/relationships/slideLayout" Target="../slideLayouts/slideLayout3.xml"/><Relationship Id="rId15" Type="http://schemas.openxmlformats.org/officeDocument/2006/relationships/image" Target="../media/image161.wmf"/><Relationship Id="rId14" Type="http://schemas.openxmlformats.org/officeDocument/2006/relationships/oleObject" Target="../embeddings/oleObject178.bin"/><Relationship Id="rId13" Type="http://schemas.openxmlformats.org/officeDocument/2006/relationships/image" Target="../media/image160.emf"/><Relationship Id="rId12" Type="http://schemas.openxmlformats.org/officeDocument/2006/relationships/oleObject" Target="../embeddings/oleObject177.bin"/><Relationship Id="rId11" Type="http://schemas.openxmlformats.org/officeDocument/2006/relationships/image" Target="../media/image159.emf"/><Relationship Id="rId10" Type="http://schemas.openxmlformats.org/officeDocument/2006/relationships/oleObject" Target="../embeddings/oleObject176.bin"/><Relationship Id="rId1" Type="http://schemas.openxmlformats.org/officeDocument/2006/relationships/slide" Target="slide2.xml"/></Relationships>
</file>

<file path=ppt/slides/_rels/slide71.xml.rels><?xml version="1.0" encoding="UTF-8" standalone="yes"?>
<Relationships xmlns="http://schemas.openxmlformats.org/package/2006/relationships"><Relationship Id="rId9" Type="http://schemas.openxmlformats.org/officeDocument/2006/relationships/image" Target="../media/image164.wmf"/><Relationship Id="rId8" Type="http://schemas.openxmlformats.org/officeDocument/2006/relationships/oleObject" Target="../embeddings/oleObject182.bin"/><Relationship Id="rId7" Type="http://schemas.openxmlformats.org/officeDocument/2006/relationships/image" Target="../media/image152.wmf"/><Relationship Id="rId6" Type="http://schemas.openxmlformats.org/officeDocument/2006/relationships/oleObject" Target="../embeddings/oleObject181.bin"/><Relationship Id="rId5" Type="http://schemas.openxmlformats.org/officeDocument/2006/relationships/image" Target="../media/image163.emf"/><Relationship Id="rId4" Type="http://schemas.openxmlformats.org/officeDocument/2006/relationships/oleObject" Target="../embeddings/oleObject180.bin"/><Relationship Id="rId3" Type="http://schemas.openxmlformats.org/officeDocument/2006/relationships/image" Target="../media/image162.emf"/><Relationship Id="rId2" Type="http://schemas.openxmlformats.org/officeDocument/2006/relationships/oleObject" Target="../embeddings/oleObject179.bin"/><Relationship Id="rId17" Type="http://schemas.openxmlformats.org/officeDocument/2006/relationships/vmlDrawing" Target="../drawings/vmlDrawing48.vml"/><Relationship Id="rId16" Type="http://schemas.openxmlformats.org/officeDocument/2006/relationships/slideLayout" Target="../slideLayouts/slideLayout3.xml"/><Relationship Id="rId15" Type="http://schemas.openxmlformats.org/officeDocument/2006/relationships/image" Target="../media/image167.emf"/><Relationship Id="rId14" Type="http://schemas.openxmlformats.org/officeDocument/2006/relationships/oleObject" Target="../embeddings/oleObject185.bin"/><Relationship Id="rId13" Type="http://schemas.openxmlformats.org/officeDocument/2006/relationships/image" Target="../media/image166.emf"/><Relationship Id="rId12" Type="http://schemas.openxmlformats.org/officeDocument/2006/relationships/oleObject" Target="../embeddings/oleObject184.bin"/><Relationship Id="rId11" Type="http://schemas.openxmlformats.org/officeDocument/2006/relationships/image" Target="../media/image165.wmf"/><Relationship Id="rId10" Type="http://schemas.openxmlformats.org/officeDocument/2006/relationships/oleObject" Target="../embeddings/oleObject183.bin"/><Relationship Id="rId1" Type="http://schemas.openxmlformats.org/officeDocument/2006/relationships/slide" Target="slide2.xml"/></Relationships>
</file>

<file path=ppt/slides/_rels/slide72.xml.rels><?xml version="1.0" encoding="UTF-8" standalone="yes"?>
<Relationships xmlns="http://schemas.openxmlformats.org/package/2006/relationships"><Relationship Id="rId9" Type="http://schemas.openxmlformats.org/officeDocument/2006/relationships/image" Target="../media/image169.wmf"/><Relationship Id="rId8" Type="http://schemas.openxmlformats.org/officeDocument/2006/relationships/oleObject" Target="../embeddings/oleObject189.bin"/><Relationship Id="rId7" Type="http://schemas.openxmlformats.org/officeDocument/2006/relationships/image" Target="../media/image154.emf"/><Relationship Id="rId6" Type="http://schemas.openxmlformats.org/officeDocument/2006/relationships/oleObject" Target="../embeddings/oleObject188.bin"/><Relationship Id="rId5" Type="http://schemas.openxmlformats.org/officeDocument/2006/relationships/image" Target="../media/image151.emf"/><Relationship Id="rId4" Type="http://schemas.openxmlformats.org/officeDocument/2006/relationships/oleObject" Target="../embeddings/oleObject187.bin"/><Relationship Id="rId3" Type="http://schemas.openxmlformats.org/officeDocument/2006/relationships/image" Target="../media/image168.wmf"/><Relationship Id="rId2" Type="http://schemas.openxmlformats.org/officeDocument/2006/relationships/oleObject" Target="../embeddings/oleObject186.bin"/><Relationship Id="rId11" Type="http://schemas.openxmlformats.org/officeDocument/2006/relationships/vmlDrawing" Target="../drawings/vmlDrawing49.vml"/><Relationship Id="rId10" Type="http://schemas.openxmlformats.org/officeDocument/2006/relationships/slideLayout" Target="../slideLayouts/slideLayout3.xml"/><Relationship Id="rId1" Type="http://schemas.openxmlformats.org/officeDocument/2006/relationships/slide" Target="slide2.xml"/></Relationships>
</file>

<file path=ppt/slides/_rels/slide73.xml.rels><?xml version="1.0" encoding="UTF-8" standalone="yes"?>
<Relationships xmlns="http://schemas.openxmlformats.org/package/2006/relationships"><Relationship Id="rId9" Type="http://schemas.openxmlformats.org/officeDocument/2006/relationships/image" Target="../media/image172.wmf"/><Relationship Id="rId8" Type="http://schemas.openxmlformats.org/officeDocument/2006/relationships/oleObject" Target="../embeddings/oleObject193.bin"/><Relationship Id="rId7" Type="http://schemas.openxmlformats.org/officeDocument/2006/relationships/image" Target="../media/image154.emf"/><Relationship Id="rId6" Type="http://schemas.openxmlformats.org/officeDocument/2006/relationships/oleObject" Target="../embeddings/oleObject192.bin"/><Relationship Id="rId5" Type="http://schemas.openxmlformats.org/officeDocument/2006/relationships/image" Target="../media/image171.wmf"/><Relationship Id="rId4" Type="http://schemas.openxmlformats.org/officeDocument/2006/relationships/oleObject" Target="../embeddings/oleObject191.bin"/><Relationship Id="rId3" Type="http://schemas.openxmlformats.org/officeDocument/2006/relationships/slide" Target="slide2.xml"/><Relationship Id="rId2" Type="http://schemas.openxmlformats.org/officeDocument/2006/relationships/image" Target="../media/image170.emf"/><Relationship Id="rId11" Type="http://schemas.openxmlformats.org/officeDocument/2006/relationships/vmlDrawing" Target="../drawings/vmlDrawing50.vml"/><Relationship Id="rId10" Type="http://schemas.openxmlformats.org/officeDocument/2006/relationships/slideLayout" Target="../slideLayouts/slideLayout3.xml"/><Relationship Id="rId1" Type="http://schemas.openxmlformats.org/officeDocument/2006/relationships/oleObject" Target="../embeddings/oleObject190.bin"/></Relationships>
</file>

<file path=ppt/slides/_rels/slide74.xml.rels><?xml version="1.0" encoding="UTF-8" standalone="yes"?>
<Relationships xmlns="http://schemas.openxmlformats.org/package/2006/relationships"><Relationship Id="rId9" Type="http://schemas.openxmlformats.org/officeDocument/2006/relationships/image" Target="../media/image176.emf"/><Relationship Id="rId8" Type="http://schemas.openxmlformats.org/officeDocument/2006/relationships/oleObject" Target="../embeddings/oleObject197.bin"/><Relationship Id="rId7" Type="http://schemas.openxmlformats.org/officeDocument/2006/relationships/image" Target="../media/image175.emf"/><Relationship Id="rId6" Type="http://schemas.openxmlformats.org/officeDocument/2006/relationships/oleObject" Target="../embeddings/oleObject196.bin"/><Relationship Id="rId5" Type="http://schemas.openxmlformats.org/officeDocument/2006/relationships/image" Target="../media/image174.wmf"/><Relationship Id="rId4" Type="http://schemas.openxmlformats.org/officeDocument/2006/relationships/oleObject" Target="../embeddings/oleObject195.bin"/><Relationship Id="rId3" Type="http://schemas.openxmlformats.org/officeDocument/2006/relationships/image" Target="../media/image173.wmf"/><Relationship Id="rId2" Type="http://schemas.openxmlformats.org/officeDocument/2006/relationships/oleObject" Target="../embeddings/oleObject194.bin"/><Relationship Id="rId15" Type="http://schemas.openxmlformats.org/officeDocument/2006/relationships/vmlDrawing" Target="../drawings/vmlDrawing51.vml"/><Relationship Id="rId14" Type="http://schemas.openxmlformats.org/officeDocument/2006/relationships/slideLayout" Target="../slideLayouts/slideLayout3.xml"/><Relationship Id="rId13" Type="http://schemas.openxmlformats.org/officeDocument/2006/relationships/image" Target="../media/image178.wmf"/><Relationship Id="rId12" Type="http://schemas.openxmlformats.org/officeDocument/2006/relationships/oleObject" Target="../embeddings/oleObject199.bin"/><Relationship Id="rId11" Type="http://schemas.openxmlformats.org/officeDocument/2006/relationships/image" Target="../media/image177.wmf"/><Relationship Id="rId10" Type="http://schemas.openxmlformats.org/officeDocument/2006/relationships/oleObject" Target="../embeddings/oleObject198.bin"/><Relationship Id="rId1" Type="http://schemas.openxmlformats.org/officeDocument/2006/relationships/slide" Target="slide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9" Type="http://schemas.openxmlformats.org/officeDocument/2006/relationships/vmlDrawing" Target="../drawings/vmlDrawing52.vml"/><Relationship Id="rId8" Type="http://schemas.openxmlformats.org/officeDocument/2006/relationships/slideLayout" Target="../slideLayouts/slideLayout3.xml"/><Relationship Id="rId7" Type="http://schemas.openxmlformats.org/officeDocument/2006/relationships/image" Target="../media/image181.wmf"/><Relationship Id="rId6" Type="http://schemas.openxmlformats.org/officeDocument/2006/relationships/oleObject" Target="../embeddings/oleObject202.bin"/><Relationship Id="rId5" Type="http://schemas.openxmlformats.org/officeDocument/2006/relationships/image" Target="../media/image180.wmf"/><Relationship Id="rId4" Type="http://schemas.openxmlformats.org/officeDocument/2006/relationships/oleObject" Target="../embeddings/oleObject201.bin"/><Relationship Id="rId3" Type="http://schemas.openxmlformats.org/officeDocument/2006/relationships/image" Target="../media/image179.emf"/><Relationship Id="rId2" Type="http://schemas.openxmlformats.org/officeDocument/2006/relationships/oleObject" Target="../embeddings/oleObject200.bin"/><Relationship Id="rId1" Type="http://schemas.openxmlformats.org/officeDocument/2006/relationships/slide" Target="slide2.xml"/></Relationships>
</file>

<file path=ppt/slides/_rels/slide77.xml.rels><?xml version="1.0" encoding="UTF-8" standalone="yes"?>
<Relationships xmlns="http://schemas.openxmlformats.org/package/2006/relationships"><Relationship Id="rId9" Type="http://schemas.openxmlformats.org/officeDocument/2006/relationships/image" Target="../media/image182.emf"/><Relationship Id="rId8" Type="http://schemas.openxmlformats.org/officeDocument/2006/relationships/oleObject" Target="../embeddings/oleObject206.bin"/><Relationship Id="rId7" Type="http://schemas.openxmlformats.org/officeDocument/2006/relationships/image" Target="../media/image181.wmf"/><Relationship Id="rId6" Type="http://schemas.openxmlformats.org/officeDocument/2006/relationships/oleObject" Target="../embeddings/oleObject205.bin"/><Relationship Id="rId5" Type="http://schemas.openxmlformats.org/officeDocument/2006/relationships/image" Target="../media/image180.wmf"/><Relationship Id="rId4" Type="http://schemas.openxmlformats.org/officeDocument/2006/relationships/oleObject" Target="../embeddings/oleObject204.bin"/><Relationship Id="rId3" Type="http://schemas.openxmlformats.org/officeDocument/2006/relationships/image" Target="../media/image179.emf"/><Relationship Id="rId2" Type="http://schemas.openxmlformats.org/officeDocument/2006/relationships/oleObject" Target="../embeddings/oleObject203.bin"/><Relationship Id="rId11" Type="http://schemas.openxmlformats.org/officeDocument/2006/relationships/vmlDrawing" Target="../drawings/vmlDrawing53.vml"/><Relationship Id="rId10" Type="http://schemas.openxmlformats.org/officeDocument/2006/relationships/slideLayout" Target="../slideLayouts/slideLayout3.xml"/><Relationship Id="rId1" Type="http://schemas.openxmlformats.org/officeDocument/2006/relationships/slide" Target="slide2.xml"/></Relationships>
</file>

<file path=ppt/slides/_rels/slide78.xml.rels><?xml version="1.0" encoding="UTF-8" standalone="yes"?>
<Relationships xmlns="http://schemas.openxmlformats.org/package/2006/relationships"><Relationship Id="rId9" Type="http://schemas.openxmlformats.org/officeDocument/2006/relationships/image" Target="../media/image185.wmf"/><Relationship Id="rId8" Type="http://schemas.openxmlformats.org/officeDocument/2006/relationships/oleObject" Target="../embeddings/oleObject210.bin"/><Relationship Id="rId7" Type="http://schemas.openxmlformats.org/officeDocument/2006/relationships/image" Target="../media/image184.wmf"/><Relationship Id="rId6" Type="http://schemas.openxmlformats.org/officeDocument/2006/relationships/oleObject" Target="../embeddings/oleObject209.bin"/><Relationship Id="rId5" Type="http://schemas.openxmlformats.org/officeDocument/2006/relationships/image" Target="../media/image183.wmf"/><Relationship Id="rId4" Type="http://schemas.openxmlformats.org/officeDocument/2006/relationships/oleObject" Target="../embeddings/oleObject208.bin"/><Relationship Id="rId3" Type="http://schemas.openxmlformats.org/officeDocument/2006/relationships/image" Target="../media/image182.emf"/><Relationship Id="rId2" Type="http://schemas.openxmlformats.org/officeDocument/2006/relationships/oleObject" Target="../embeddings/oleObject207.bin"/><Relationship Id="rId17" Type="http://schemas.openxmlformats.org/officeDocument/2006/relationships/vmlDrawing" Target="../drawings/vmlDrawing54.vml"/><Relationship Id="rId16" Type="http://schemas.openxmlformats.org/officeDocument/2006/relationships/slideLayout" Target="../slideLayouts/slideLayout3.xml"/><Relationship Id="rId15" Type="http://schemas.openxmlformats.org/officeDocument/2006/relationships/image" Target="../media/image181.wmf"/><Relationship Id="rId14" Type="http://schemas.openxmlformats.org/officeDocument/2006/relationships/oleObject" Target="../embeddings/oleObject213.bin"/><Relationship Id="rId13" Type="http://schemas.openxmlformats.org/officeDocument/2006/relationships/image" Target="../media/image180.wmf"/><Relationship Id="rId12" Type="http://schemas.openxmlformats.org/officeDocument/2006/relationships/oleObject" Target="../embeddings/oleObject212.bin"/><Relationship Id="rId11" Type="http://schemas.openxmlformats.org/officeDocument/2006/relationships/image" Target="../media/image186.wmf"/><Relationship Id="rId10" Type="http://schemas.openxmlformats.org/officeDocument/2006/relationships/oleObject" Target="../embeddings/oleObject211.bin"/><Relationship Id="rId1" Type="http://schemas.openxmlformats.org/officeDocument/2006/relationships/slide" Target="slide2.xml"/></Relationships>
</file>

<file path=ppt/slides/_rels/slide79.xml.rels><?xml version="1.0" encoding="UTF-8" standalone="yes"?>
<Relationships xmlns="http://schemas.openxmlformats.org/package/2006/relationships"><Relationship Id="rId9" Type="http://schemas.openxmlformats.org/officeDocument/2006/relationships/image" Target="../media/image181.wmf"/><Relationship Id="rId8" Type="http://schemas.openxmlformats.org/officeDocument/2006/relationships/oleObject" Target="../embeddings/oleObject217.bin"/><Relationship Id="rId7" Type="http://schemas.openxmlformats.org/officeDocument/2006/relationships/image" Target="../media/image180.wmf"/><Relationship Id="rId6" Type="http://schemas.openxmlformats.org/officeDocument/2006/relationships/oleObject" Target="../embeddings/oleObject216.bin"/><Relationship Id="rId5" Type="http://schemas.openxmlformats.org/officeDocument/2006/relationships/image" Target="../media/image187.emf"/><Relationship Id="rId4" Type="http://schemas.openxmlformats.org/officeDocument/2006/relationships/oleObject" Target="../embeddings/oleObject215.bin"/><Relationship Id="rId3" Type="http://schemas.openxmlformats.org/officeDocument/2006/relationships/image" Target="../media/image179.emf"/><Relationship Id="rId2" Type="http://schemas.openxmlformats.org/officeDocument/2006/relationships/oleObject" Target="../embeddings/oleObject214.bin"/><Relationship Id="rId11" Type="http://schemas.openxmlformats.org/officeDocument/2006/relationships/vmlDrawing" Target="../drawings/vmlDrawing55.vml"/><Relationship Id="rId10" Type="http://schemas.openxmlformats.org/officeDocument/2006/relationships/slideLayout" Target="../slideLayouts/slideLayout3.xml"/><Relationship Id="rId1" Type="http://schemas.openxmlformats.org/officeDocument/2006/relationships/slide" Target="slide2.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7.wmf"/><Relationship Id="rId7" Type="http://schemas.openxmlformats.org/officeDocument/2006/relationships/oleObject" Target="../embeddings/oleObject20.bin"/><Relationship Id="rId6" Type="http://schemas.openxmlformats.org/officeDocument/2006/relationships/image" Target="../media/image26.wmf"/><Relationship Id="rId5" Type="http://schemas.openxmlformats.org/officeDocument/2006/relationships/oleObject" Target="../embeddings/oleObject19.bin"/><Relationship Id="rId4" Type="http://schemas.openxmlformats.org/officeDocument/2006/relationships/image" Target="../media/image25.wmf"/><Relationship Id="rId3" Type="http://schemas.openxmlformats.org/officeDocument/2006/relationships/oleObject" Target="../embeddings/oleObject18.bin"/><Relationship Id="rId2" Type="http://schemas.openxmlformats.org/officeDocument/2006/relationships/image" Target="../media/image24.wmf"/><Relationship Id="rId11" Type="http://schemas.openxmlformats.org/officeDocument/2006/relationships/notesSlide" Target="../notesSlides/notesSlide1.xml"/><Relationship Id="rId10" Type="http://schemas.openxmlformats.org/officeDocument/2006/relationships/vmlDrawing" Target="../drawings/vmlDrawing5.vml"/><Relationship Id="rId1" Type="http://schemas.openxmlformats.org/officeDocument/2006/relationships/oleObject" Target="../embeddings/oleObject17.bin"/></Relationships>
</file>

<file path=ppt/slides/_rels/slide80.xml.rels><?xml version="1.0" encoding="UTF-8" standalone="yes"?>
<Relationships xmlns="http://schemas.openxmlformats.org/package/2006/relationships"><Relationship Id="rId9" Type="http://schemas.openxmlformats.org/officeDocument/2006/relationships/image" Target="../media/image190.emf"/><Relationship Id="rId8" Type="http://schemas.openxmlformats.org/officeDocument/2006/relationships/oleObject" Target="../embeddings/oleObject221.bin"/><Relationship Id="rId7" Type="http://schemas.openxmlformats.org/officeDocument/2006/relationships/image" Target="../media/image189.emf"/><Relationship Id="rId6" Type="http://schemas.openxmlformats.org/officeDocument/2006/relationships/oleObject" Target="../embeddings/oleObject220.bin"/><Relationship Id="rId5" Type="http://schemas.openxmlformats.org/officeDocument/2006/relationships/image" Target="../media/image188.emf"/><Relationship Id="rId4" Type="http://schemas.openxmlformats.org/officeDocument/2006/relationships/oleObject" Target="../embeddings/oleObject219.bin"/><Relationship Id="rId3" Type="http://schemas.openxmlformats.org/officeDocument/2006/relationships/slide" Target="slide2.xml"/><Relationship Id="rId21" Type="http://schemas.openxmlformats.org/officeDocument/2006/relationships/vmlDrawing" Target="../drawings/vmlDrawing56.vml"/><Relationship Id="rId20" Type="http://schemas.openxmlformats.org/officeDocument/2006/relationships/slideLayout" Target="../slideLayouts/slideLayout3.xml"/><Relationship Id="rId2" Type="http://schemas.openxmlformats.org/officeDocument/2006/relationships/image" Target="../media/image187.emf"/><Relationship Id="rId19" Type="http://schemas.openxmlformats.org/officeDocument/2006/relationships/image" Target="../media/image181.wmf"/><Relationship Id="rId18" Type="http://schemas.openxmlformats.org/officeDocument/2006/relationships/oleObject" Target="../embeddings/oleObject226.bin"/><Relationship Id="rId17" Type="http://schemas.openxmlformats.org/officeDocument/2006/relationships/image" Target="../media/image180.wmf"/><Relationship Id="rId16" Type="http://schemas.openxmlformats.org/officeDocument/2006/relationships/oleObject" Target="../embeddings/oleObject225.bin"/><Relationship Id="rId15" Type="http://schemas.openxmlformats.org/officeDocument/2006/relationships/image" Target="../media/image193.emf"/><Relationship Id="rId14" Type="http://schemas.openxmlformats.org/officeDocument/2006/relationships/oleObject" Target="../embeddings/oleObject224.bin"/><Relationship Id="rId13" Type="http://schemas.openxmlformats.org/officeDocument/2006/relationships/image" Target="../media/image192.emf"/><Relationship Id="rId12" Type="http://schemas.openxmlformats.org/officeDocument/2006/relationships/oleObject" Target="../embeddings/oleObject223.bin"/><Relationship Id="rId11" Type="http://schemas.openxmlformats.org/officeDocument/2006/relationships/image" Target="../media/image191.emf"/><Relationship Id="rId10" Type="http://schemas.openxmlformats.org/officeDocument/2006/relationships/oleObject" Target="../embeddings/oleObject222.bin"/><Relationship Id="rId1" Type="http://schemas.openxmlformats.org/officeDocument/2006/relationships/oleObject" Target="../embeddings/oleObject218.bin"/></Relationships>
</file>

<file path=ppt/slides/_rels/slide81.xml.rels><?xml version="1.0" encoding="UTF-8" standalone="yes"?>
<Relationships xmlns="http://schemas.openxmlformats.org/package/2006/relationships"><Relationship Id="rId9" Type="http://schemas.openxmlformats.org/officeDocument/2006/relationships/image" Target="../media/image197.wmf"/><Relationship Id="rId8" Type="http://schemas.openxmlformats.org/officeDocument/2006/relationships/oleObject" Target="../embeddings/oleObject230.bin"/><Relationship Id="rId7" Type="http://schemas.openxmlformats.org/officeDocument/2006/relationships/image" Target="../media/image196.wmf"/><Relationship Id="rId6" Type="http://schemas.openxmlformats.org/officeDocument/2006/relationships/oleObject" Target="../embeddings/oleObject229.bin"/><Relationship Id="rId5" Type="http://schemas.openxmlformats.org/officeDocument/2006/relationships/image" Target="../media/image195.wmf"/><Relationship Id="rId4" Type="http://schemas.openxmlformats.org/officeDocument/2006/relationships/oleObject" Target="../embeddings/oleObject228.bin"/><Relationship Id="rId31" Type="http://schemas.openxmlformats.org/officeDocument/2006/relationships/vmlDrawing" Target="../drawings/vmlDrawing57.vml"/><Relationship Id="rId30" Type="http://schemas.openxmlformats.org/officeDocument/2006/relationships/slideLayout" Target="../slideLayouts/slideLayout3.xml"/><Relationship Id="rId3" Type="http://schemas.openxmlformats.org/officeDocument/2006/relationships/image" Target="../media/image194.emf"/><Relationship Id="rId29" Type="http://schemas.openxmlformats.org/officeDocument/2006/relationships/image" Target="../media/image181.wmf"/><Relationship Id="rId28" Type="http://schemas.openxmlformats.org/officeDocument/2006/relationships/oleObject" Target="../embeddings/oleObject240.bin"/><Relationship Id="rId27" Type="http://schemas.openxmlformats.org/officeDocument/2006/relationships/image" Target="../media/image180.wmf"/><Relationship Id="rId26" Type="http://schemas.openxmlformats.org/officeDocument/2006/relationships/oleObject" Target="../embeddings/oleObject239.bin"/><Relationship Id="rId25" Type="http://schemas.openxmlformats.org/officeDocument/2006/relationships/image" Target="../media/image205.wmf"/><Relationship Id="rId24" Type="http://schemas.openxmlformats.org/officeDocument/2006/relationships/oleObject" Target="../embeddings/oleObject238.bin"/><Relationship Id="rId23" Type="http://schemas.openxmlformats.org/officeDocument/2006/relationships/image" Target="../media/image204.wmf"/><Relationship Id="rId22" Type="http://schemas.openxmlformats.org/officeDocument/2006/relationships/oleObject" Target="../embeddings/oleObject237.bin"/><Relationship Id="rId21" Type="http://schemas.openxmlformats.org/officeDocument/2006/relationships/image" Target="../media/image203.wmf"/><Relationship Id="rId20" Type="http://schemas.openxmlformats.org/officeDocument/2006/relationships/oleObject" Target="../embeddings/oleObject236.bin"/><Relationship Id="rId2" Type="http://schemas.openxmlformats.org/officeDocument/2006/relationships/oleObject" Target="../embeddings/oleObject227.bin"/><Relationship Id="rId19" Type="http://schemas.openxmlformats.org/officeDocument/2006/relationships/image" Target="../media/image202.wmf"/><Relationship Id="rId18" Type="http://schemas.openxmlformats.org/officeDocument/2006/relationships/oleObject" Target="../embeddings/oleObject235.bin"/><Relationship Id="rId17" Type="http://schemas.openxmlformats.org/officeDocument/2006/relationships/image" Target="../media/image201.wmf"/><Relationship Id="rId16" Type="http://schemas.openxmlformats.org/officeDocument/2006/relationships/oleObject" Target="../embeddings/oleObject234.bin"/><Relationship Id="rId15" Type="http://schemas.openxmlformats.org/officeDocument/2006/relationships/image" Target="../media/image200.wmf"/><Relationship Id="rId14" Type="http://schemas.openxmlformats.org/officeDocument/2006/relationships/oleObject" Target="../embeddings/oleObject233.bin"/><Relationship Id="rId13" Type="http://schemas.openxmlformats.org/officeDocument/2006/relationships/image" Target="../media/image199.wmf"/><Relationship Id="rId12" Type="http://schemas.openxmlformats.org/officeDocument/2006/relationships/oleObject" Target="../embeddings/oleObject232.bin"/><Relationship Id="rId11" Type="http://schemas.openxmlformats.org/officeDocument/2006/relationships/image" Target="../media/image198.wmf"/><Relationship Id="rId10" Type="http://schemas.openxmlformats.org/officeDocument/2006/relationships/oleObject" Target="../embeddings/oleObject231.bin"/><Relationship Id="rId1" Type="http://schemas.openxmlformats.org/officeDocument/2006/relationships/slide" Target="slide2.xml"/></Relationships>
</file>

<file path=ppt/slides/_rels/slide82.xml.rels><?xml version="1.0" encoding="UTF-8" standalone="yes"?>
<Relationships xmlns="http://schemas.openxmlformats.org/package/2006/relationships"><Relationship Id="rId9" Type="http://schemas.openxmlformats.org/officeDocument/2006/relationships/image" Target="../media/image209.emf"/><Relationship Id="rId8" Type="http://schemas.openxmlformats.org/officeDocument/2006/relationships/oleObject" Target="../embeddings/oleObject244.bin"/><Relationship Id="rId7" Type="http://schemas.openxmlformats.org/officeDocument/2006/relationships/image" Target="../media/image208.wmf"/><Relationship Id="rId6" Type="http://schemas.openxmlformats.org/officeDocument/2006/relationships/oleObject" Target="../embeddings/oleObject243.bin"/><Relationship Id="rId5" Type="http://schemas.openxmlformats.org/officeDocument/2006/relationships/image" Target="../media/image207.wmf"/><Relationship Id="rId4" Type="http://schemas.openxmlformats.org/officeDocument/2006/relationships/oleObject" Target="../embeddings/oleObject242.bin"/><Relationship Id="rId3" Type="http://schemas.openxmlformats.org/officeDocument/2006/relationships/image" Target="../media/image206.emf"/><Relationship Id="rId23" Type="http://schemas.openxmlformats.org/officeDocument/2006/relationships/vmlDrawing" Target="../drawings/vmlDrawing58.vml"/><Relationship Id="rId22" Type="http://schemas.openxmlformats.org/officeDocument/2006/relationships/slideLayout" Target="../slideLayouts/slideLayout3.xml"/><Relationship Id="rId21" Type="http://schemas.openxmlformats.org/officeDocument/2006/relationships/image" Target="../media/image181.wmf"/><Relationship Id="rId20" Type="http://schemas.openxmlformats.org/officeDocument/2006/relationships/oleObject" Target="../embeddings/oleObject250.bin"/><Relationship Id="rId2" Type="http://schemas.openxmlformats.org/officeDocument/2006/relationships/oleObject" Target="../embeddings/oleObject241.bin"/><Relationship Id="rId19" Type="http://schemas.openxmlformats.org/officeDocument/2006/relationships/image" Target="../media/image180.wmf"/><Relationship Id="rId18" Type="http://schemas.openxmlformats.org/officeDocument/2006/relationships/oleObject" Target="../embeddings/oleObject249.bin"/><Relationship Id="rId17" Type="http://schemas.openxmlformats.org/officeDocument/2006/relationships/image" Target="../media/image213.wmf"/><Relationship Id="rId16" Type="http://schemas.openxmlformats.org/officeDocument/2006/relationships/oleObject" Target="../embeddings/oleObject248.bin"/><Relationship Id="rId15" Type="http://schemas.openxmlformats.org/officeDocument/2006/relationships/image" Target="../media/image212.wmf"/><Relationship Id="rId14" Type="http://schemas.openxmlformats.org/officeDocument/2006/relationships/oleObject" Target="../embeddings/oleObject247.bin"/><Relationship Id="rId13" Type="http://schemas.openxmlformats.org/officeDocument/2006/relationships/image" Target="../media/image211.emf"/><Relationship Id="rId12" Type="http://schemas.openxmlformats.org/officeDocument/2006/relationships/oleObject" Target="../embeddings/oleObject246.bin"/><Relationship Id="rId11" Type="http://schemas.openxmlformats.org/officeDocument/2006/relationships/image" Target="../media/image210.emf"/><Relationship Id="rId10" Type="http://schemas.openxmlformats.org/officeDocument/2006/relationships/oleObject" Target="../embeddings/oleObject245.bin"/><Relationship Id="rId1" Type="http://schemas.openxmlformats.org/officeDocument/2006/relationships/slide" Target="slide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5" Type="http://schemas.openxmlformats.org/officeDocument/2006/relationships/vmlDrawing" Target="../drawings/vmlDrawing59.vml"/><Relationship Id="rId4" Type="http://schemas.openxmlformats.org/officeDocument/2006/relationships/slideLayout" Target="../slideLayouts/slideLayout3.xml"/><Relationship Id="rId3" Type="http://schemas.openxmlformats.org/officeDocument/2006/relationships/image" Target="../media/image214.emf"/><Relationship Id="rId2" Type="http://schemas.openxmlformats.org/officeDocument/2006/relationships/oleObject" Target="../embeddings/oleObject251.bin"/><Relationship Id="rId1" Type="http://schemas.openxmlformats.org/officeDocument/2006/relationships/slide" Target="slide2.xml"/></Relationships>
</file>

<file path=ppt/slides/_rels/slide85.xml.rels><?xml version="1.0" encoding="UTF-8" standalone="yes"?>
<Relationships xmlns="http://schemas.openxmlformats.org/package/2006/relationships"><Relationship Id="rId9" Type="http://schemas.openxmlformats.org/officeDocument/2006/relationships/image" Target="../media/image218.wmf"/><Relationship Id="rId8" Type="http://schemas.openxmlformats.org/officeDocument/2006/relationships/oleObject" Target="../embeddings/oleObject255.bin"/><Relationship Id="rId7" Type="http://schemas.openxmlformats.org/officeDocument/2006/relationships/image" Target="../media/image217.wmf"/><Relationship Id="rId6" Type="http://schemas.openxmlformats.org/officeDocument/2006/relationships/oleObject" Target="../embeddings/oleObject254.bin"/><Relationship Id="rId5" Type="http://schemas.openxmlformats.org/officeDocument/2006/relationships/image" Target="../media/image216.wmf"/><Relationship Id="rId4" Type="http://schemas.openxmlformats.org/officeDocument/2006/relationships/oleObject" Target="../embeddings/oleObject253.bin"/><Relationship Id="rId3" Type="http://schemas.openxmlformats.org/officeDocument/2006/relationships/slide" Target="slide2.xml"/><Relationship Id="rId2" Type="http://schemas.openxmlformats.org/officeDocument/2006/relationships/image" Target="../media/image215.emf"/><Relationship Id="rId11" Type="http://schemas.openxmlformats.org/officeDocument/2006/relationships/vmlDrawing" Target="../drawings/vmlDrawing60.vml"/><Relationship Id="rId10" Type="http://schemas.openxmlformats.org/officeDocument/2006/relationships/slideLayout" Target="../slideLayouts/slideLayout3.xml"/><Relationship Id="rId1" Type="http://schemas.openxmlformats.org/officeDocument/2006/relationships/oleObject" Target="../embeddings/oleObject252.bin"/></Relationships>
</file>

<file path=ppt/slides/_rels/slide86.xml.rels><?xml version="1.0" encoding="UTF-8" standalone="yes"?>
<Relationships xmlns="http://schemas.openxmlformats.org/package/2006/relationships"><Relationship Id="rId9" Type="http://schemas.openxmlformats.org/officeDocument/2006/relationships/image" Target="../media/image221.wmf"/><Relationship Id="rId8" Type="http://schemas.openxmlformats.org/officeDocument/2006/relationships/oleObject" Target="../embeddings/oleObject259.bin"/><Relationship Id="rId7" Type="http://schemas.openxmlformats.org/officeDocument/2006/relationships/image" Target="../media/image220.wmf"/><Relationship Id="rId6" Type="http://schemas.openxmlformats.org/officeDocument/2006/relationships/oleObject" Target="../embeddings/oleObject258.bin"/><Relationship Id="rId5" Type="http://schemas.openxmlformats.org/officeDocument/2006/relationships/image" Target="../media/image219.wmf"/><Relationship Id="rId4" Type="http://schemas.openxmlformats.org/officeDocument/2006/relationships/oleObject" Target="../embeddings/oleObject257.bin"/><Relationship Id="rId3" Type="http://schemas.openxmlformats.org/officeDocument/2006/relationships/image" Target="../media/image214.emf"/><Relationship Id="rId2" Type="http://schemas.openxmlformats.org/officeDocument/2006/relationships/oleObject" Target="../embeddings/oleObject256.bin"/><Relationship Id="rId15" Type="http://schemas.openxmlformats.org/officeDocument/2006/relationships/vmlDrawing" Target="../drawings/vmlDrawing61.vml"/><Relationship Id="rId14" Type="http://schemas.openxmlformats.org/officeDocument/2006/relationships/slideLayout" Target="../slideLayouts/slideLayout3.xml"/><Relationship Id="rId13" Type="http://schemas.openxmlformats.org/officeDocument/2006/relationships/image" Target="../media/image222.wmf"/><Relationship Id="rId12" Type="http://schemas.openxmlformats.org/officeDocument/2006/relationships/oleObject" Target="../embeddings/oleObject261.bin"/><Relationship Id="rId11" Type="http://schemas.openxmlformats.org/officeDocument/2006/relationships/image" Target="../media/image218.wmf"/><Relationship Id="rId10" Type="http://schemas.openxmlformats.org/officeDocument/2006/relationships/oleObject" Target="../embeddings/oleObject260.bin"/><Relationship Id="rId1" Type="http://schemas.openxmlformats.org/officeDocument/2006/relationships/slide" Target="slide2.xml"/></Relationships>
</file>

<file path=ppt/slides/_rels/slide87.xml.rels><?xml version="1.0" encoding="UTF-8" standalone="yes"?>
<Relationships xmlns="http://schemas.openxmlformats.org/package/2006/relationships"><Relationship Id="rId9" Type="http://schemas.openxmlformats.org/officeDocument/2006/relationships/image" Target="../media/image225.wmf"/><Relationship Id="rId8" Type="http://schemas.openxmlformats.org/officeDocument/2006/relationships/oleObject" Target="../embeddings/oleObject265.bin"/><Relationship Id="rId7" Type="http://schemas.openxmlformats.org/officeDocument/2006/relationships/image" Target="../media/image224.wmf"/><Relationship Id="rId6" Type="http://schemas.openxmlformats.org/officeDocument/2006/relationships/oleObject" Target="../embeddings/oleObject264.bin"/><Relationship Id="rId5" Type="http://schemas.openxmlformats.org/officeDocument/2006/relationships/image" Target="../media/image223.wmf"/><Relationship Id="rId4" Type="http://schemas.openxmlformats.org/officeDocument/2006/relationships/oleObject" Target="../embeddings/oleObject263.bin"/><Relationship Id="rId3" Type="http://schemas.openxmlformats.org/officeDocument/2006/relationships/image" Target="../media/image214.emf"/><Relationship Id="rId2" Type="http://schemas.openxmlformats.org/officeDocument/2006/relationships/oleObject" Target="../embeddings/oleObject262.bin"/><Relationship Id="rId13" Type="http://schemas.openxmlformats.org/officeDocument/2006/relationships/vmlDrawing" Target="../drawings/vmlDrawing62.vml"/><Relationship Id="rId12" Type="http://schemas.openxmlformats.org/officeDocument/2006/relationships/slideLayout" Target="../slideLayouts/slideLayout3.xml"/><Relationship Id="rId11" Type="http://schemas.openxmlformats.org/officeDocument/2006/relationships/image" Target="../media/image226.wmf"/><Relationship Id="rId10" Type="http://schemas.openxmlformats.org/officeDocument/2006/relationships/oleObject" Target="../embeddings/oleObject266.bin"/><Relationship Id="rId1" Type="http://schemas.openxmlformats.org/officeDocument/2006/relationships/slide" Target="slide2.xml"/></Relationships>
</file>

<file path=ppt/slides/_rels/slide88.xml.rels><?xml version="1.0" encoding="UTF-8" standalone="yes"?>
<Relationships xmlns="http://schemas.openxmlformats.org/package/2006/relationships"><Relationship Id="rId7" Type="http://schemas.openxmlformats.org/officeDocument/2006/relationships/vmlDrawing" Target="../drawings/vmlDrawing63.vml"/><Relationship Id="rId6" Type="http://schemas.openxmlformats.org/officeDocument/2006/relationships/slideLayout" Target="../slideLayouts/slideLayout3.xml"/><Relationship Id="rId5" Type="http://schemas.openxmlformats.org/officeDocument/2006/relationships/image" Target="../media/image227.emf"/><Relationship Id="rId4" Type="http://schemas.openxmlformats.org/officeDocument/2006/relationships/oleObject" Target="../embeddings/oleObject268.bin"/><Relationship Id="rId3" Type="http://schemas.openxmlformats.org/officeDocument/2006/relationships/slide" Target="slide2.xml"/><Relationship Id="rId2" Type="http://schemas.openxmlformats.org/officeDocument/2006/relationships/image" Target="../media/image214.emf"/><Relationship Id="rId1" Type="http://schemas.openxmlformats.org/officeDocument/2006/relationships/oleObject" Target="../embeddings/oleObject267.bin"/></Relationships>
</file>

<file path=ppt/slides/_rels/slide89.xml.rels><?xml version="1.0" encoding="UTF-8" standalone="yes"?>
<Relationships xmlns="http://schemas.openxmlformats.org/package/2006/relationships"><Relationship Id="rId7" Type="http://schemas.openxmlformats.org/officeDocument/2006/relationships/vmlDrawing" Target="../drawings/vmlDrawing64.vml"/><Relationship Id="rId6"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image" Target="../media/image227.emf"/><Relationship Id="rId3" Type="http://schemas.openxmlformats.org/officeDocument/2006/relationships/oleObject" Target="../embeddings/oleObject270.bin"/><Relationship Id="rId2" Type="http://schemas.openxmlformats.org/officeDocument/2006/relationships/image" Target="../media/image228.emf"/><Relationship Id="rId1" Type="http://schemas.openxmlformats.org/officeDocument/2006/relationships/oleObject" Target="../embeddings/oleObject269.bin"/></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9.emf"/><Relationship Id="rId7" Type="http://schemas.openxmlformats.org/officeDocument/2006/relationships/oleObject" Target="../embeddings/oleObject24.bin"/><Relationship Id="rId6" Type="http://schemas.openxmlformats.org/officeDocument/2006/relationships/image" Target="../media/image24.wmf"/><Relationship Id="rId5" Type="http://schemas.openxmlformats.org/officeDocument/2006/relationships/oleObject" Target="../embeddings/oleObject23.bin"/><Relationship Id="rId4" Type="http://schemas.openxmlformats.org/officeDocument/2006/relationships/image" Target="../media/image26.wmf"/><Relationship Id="rId3" Type="http://schemas.openxmlformats.org/officeDocument/2006/relationships/oleObject" Target="../embeddings/oleObject22.bin"/><Relationship Id="rId2" Type="http://schemas.openxmlformats.org/officeDocument/2006/relationships/image" Target="../media/image28.wmf"/><Relationship Id="rId10" Type="http://schemas.openxmlformats.org/officeDocument/2006/relationships/vmlDrawing" Target="../drawings/vmlDrawing6.vml"/><Relationship Id="rId1" Type="http://schemas.openxmlformats.org/officeDocument/2006/relationships/oleObject" Target="../embeddings/oleObject21.bin"/></Relationships>
</file>

<file path=ppt/slides/_rels/slide90.xml.rels><?xml version="1.0" encoding="UTF-8" standalone="yes"?>
<Relationships xmlns="http://schemas.openxmlformats.org/package/2006/relationships"><Relationship Id="rId9" Type="http://schemas.openxmlformats.org/officeDocument/2006/relationships/image" Target="../media/image231.wmf"/><Relationship Id="rId8" Type="http://schemas.openxmlformats.org/officeDocument/2006/relationships/oleObject" Target="../embeddings/oleObject274.bin"/><Relationship Id="rId7" Type="http://schemas.openxmlformats.org/officeDocument/2006/relationships/image" Target="../media/image230.wmf"/><Relationship Id="rId6" Type="http://schemas.openxmlformats.org/officeDocument/2006/relationships/oleObject" Target="../embeddings/oleObject273.bin"/><Relationship Id="rId5" Type="http://schemas.openxmlformats.org/officeDocument/2006/relationships/image" Target="../media/image229.wmf"/><Relationship Id="rId4" Type="http://schemas.openxmlformats.org/officeDocument/2006/relationships/oleObject" Target="../embeddings/oleObject272.bin"/><Relationship Id="rId3" Type="http://schemas.openxmlformats.org/officeDocument/2006/relationships/slide" Target="slide2.xml"/><Relationship Id="rId21" Type="http://schemas.openxmlformats.org/officeDocument/2006/relationships/vmlDrawing" Target="../drawings/vmlDrawing65.vml"/><Relationship Id="rId20" Type="http://schemas.openxmlformats.org/officeDocument/2006/relationships/slideLayout" Target="../slideLayouts/slideLayout3.xml"/><Relationship Id="rId2" Type="http://schemas.openxmlformats.org/officeDocument/2006/relationships/image" Target="../media/image228.emf"/><Relationship Id="rId19" Type="http://schemas.openxmlformats.org/officeDocument/2006/relationships/image" Target="../media/image235.wmf"/><Relationship Id="rId18" Type="http://schemas.openxmlformats.org/officeDocument/2006/relationships/oleObject" Target="../embeddings/oleObject279.bin"/><Relationship Id="rId17" Type="http://schemas.openxmlformats.org/officeDocument/2006/relationships/image" Target="../media/image234.wmf"/><Relationship Id="rId16" Type="http://schemas.openxmlformats.org/officeDocument/2006/relationships/oleObject" Target="../embeddings/oleObject278.bin"/><Relationship Id="rId15" Type="http://schemas.openxmlformats.org/officeDocument/2006/relationships/image" Target="../media/image207.wmf"/><Relationship Id="rId14" Type="http://schemas.openxmlformats.org/officeDocument/2006/relationships/oleObject" Target="../embeddings/oleObject277.bin"/><Relationship Id="rId13" Type="http://schemas.openxmlformats.org/officeDocument/2006/relationships/image" Target="../media/image233.wmf"/><Relationship Id="rId12" Type="http://schemas.openxmlformats.org/officeDocument/2006/relationships/oleObject" Target="../embeddings/oleObject276.bin"/><Relationship Id="rId11" Type="http://schemas.openxmlformats.org/officeDocument/2006/relationships/image" Target="../media/image232.wmf"/><Relationship Id="rId10" Type="http://schemas.openxmlformats.org/officeDocument/2006/relationships/oleObject" Target="../embeddings/oleObject275.bin"/><Relationship Id="rId1" Type="http://schemas.openxmlformats.org/officeDocument/2006/relationships/oleObject" Target="../embeddings/oleObject271.bin"/></Relationships>
</file>

<file path=ppt/slides/_rels/slide91.xml.rels><?xml version="1.0" encoding="UTF-8" standalone="yes"?>
<Relationships xmlns="http://schemas.openxmlformats.org/package/2006/relationships"><Relationship Id="rId5" Type="http://schemas.openxmlformats.org/officeDocument/2006/relationships/vmlDrawing" Target="../drawings/vmlDrawing66.vml"/><Relationship Id="rId4" Type="http://schemas.openxmlformats.org/officeDocument/2006/relationships/slideLayout" Target="../slideLayouts/slideLayout3.xml"/><Relationship Id="rId3" Type="http://schemas.openxmlformats.org/officeDocument/2006/relationships/image" Target="../media/image228.emf"/><Relationship Id="rId2" Type="http://schemas.openxmlformats.org/officeDocument/2006/relationships/oleObject" Target="../embeddings/oleObject280.bin"/><Relationship Id="rId1" Type="http://schemas.openxmlformats.org/officeDocument/2006/relationships/slide" Target="slide2.xml"/></Relationships>
</file>

<file path=ppt/slides/_rels/slide92.xml.rels><?xml version="1.0" encoding="UTF-8" standalone="yes"?>
<Relationships xmlns="http://schemas.openxmlformats.org/package/2006/relationships"><Relationship Id="rId9" Type="http://schemas.openxmlformats.org/officeDocument/2006/relationships/image" Target="../media/image239.wmf"/><Relationship Id="rId8" Type="http://schemas.openxmlformats.org/officeDocument/2006/relationships/oleObject" Target="../embeddings/oleObject284.bin"/><Relationship Id="rId7" Type="http://schemas.openxmlformats.org/officeDocument/2006/relationships/image" Target="../media/image238.wmf"/><Relationship Id="rId6" Type="http://schemas.openxmlformats.org/officeDocument/2006/relationships/oleObject" Target="../embeddings/oleObject283.bin"/><Relationship Id="rId5" Type="http://schemas.openxmlformats.org/officeDocument/2006/relationships/image" Target="../media/image237.wmf"/><Relationship Id="rId4" Type="http://schemas.openxmlformats.org/officeDocument/2006/relationships/oleObject" Target="../embeddings/oleObject282.bin"/><Relationship Id="rId3" Type="http://schemas.openxmlformats.org/officeDocument/2006/relationships/slide" Target="slide2.xml"/><Relationship Id="rId2" Type="http://schemas.openxmlformats.org/officeDocument/2006/relationships/image" Target="../media/image236.emf"/><Relationship Id="rId19" Type="http://schemas.openxmlformats.org/officeDocument/2006/relationships/vmlDrawing" Target="../drawings/vmlDrawing67.vml"/><Relationship Id="rId18" Type="http://schemas.openxmlformats.org/officeDocument/2006/relationships/slideLayout" Target="../slideLayouts/slideLayout3.xml"/><Relationship Id="rId17" Type="http://schemas.openxmlformats.org/officeDocument/2006/relationships/image" Target="../media/image243.wmf"/><Relationship Id="rId16" Type="http://schemas.openxmlformats.org/officeDocument/2006/relationships/oleObject" Target="../embeddings/oleObject288.bin"/><Relationship Id="rId15" Type="http://schemas.openxmlformats.org/officeDocument/2006/relationships/image" Target="../media/image242.wmf"/><Relationship Id="rId14" Type="http://schemas.openxmlformats.org/officeDocument/2006/relationships/oleObject" Target="../embeddings/oleObject287.bin"/><Relationship Id="rId13" Type="http://schemas.openxmlformats.org/officeDocument/2006/relationships/image" Target="../media/image241.wmf"/><Relationship Id="rId12" Type="http://schemas.openxmlformats.org/officeDocument/2006/relationships/oleObject" Target="../embeddings/oleObject286.bin"/><Relationship Id="rId11" Type="http://schemas.openxmlformats.org/officeDocument/2006/relationships/image" Target="../media/image240.wmf"/><Relationship Id="rId10" Type="http://schemas.openxmlformats.org/officeDocument/2006/relationships/oleObject" Target="../embeddings/oleObject285.bin"/><Relationship Id="rId1" Type="http://schemas.openxmlformats.org/officeDocument/2006/relationships/oleObject" Target="../embeddings/oleObject281.bin"/></Relationships>
</file>

<file path=ppt/slides/_rels/slide93.xml.rels><?xml version="1.0" encoding="UTF-8" standalone="yes"?>
<Relationships xmlns="http://schemas.openxmlformats.org/package/2006/relationships"><Relationship Id="rId9" Type="http://schemas.openxmlformats.org/officeDocument/2006/relationships/image" Target="../media/image233.wmf"/><Relationship Id="rId8" Type="http://schemas.openxmlformats.org/officeDocument/2006/relationships/oleObject" Target="../embeddings/oleObject292.bin"/><Relationship Id="rId7" Type="http://schemas.openxmlformats.org/officeDocument/2006/relationships/image" Target="../media/image232.wmf"/><Relationship Id="rId6" Type="http://schemas.openxmlformats.org/officeDocument/2006/relationships/oleObject" Target="../embeddings/oleObject291.bin"/><Relationship Id="rId5" Type="http://schemas.openxmlformats.org/officeDocument/2006/relationships/image" Target="../media/image214.emf"/><Relationship Id="rId4" Type="http://schemas.openxmlformats.org/officeDocument/2006/relationships/oleObject" Target="../embeddings/oleObject290.bin"/><Relationship Id="rId3" Type="http://schemas.openxmlformats.org/officeDocument/2006/relationships/slide" Target="slide2.xml"/><Relationship Id="rId2" Type="http://schemas.openxmlformats.org/officeDocument/2006/relationships/image" Target="../media/image228.emf"/><Relationship Id="rId11" Type="http://schemas.openxmlformats.org/officeDocument/2006/relationships/vmlDrawing" Target="../drawings/vmlDrawing68.vml"/><Relationship Id="rId10" Type="http://schemas.openxmlformats.org/officeDocument/2006/relationships/slideLayout" Target="../slideLayouts/slideLayout3.xml"/><Relationship Id="rId1" Type="http://schemas.openxmlformats.org/officeDocument/2006/relationships/oleObject" Target="../embeddings/oleObject289.bin"/></Relationships>
</file>

<file path=ppt/slides/_rels/slide94.xml.rels><?xml version="1.0" encoding="UTF-8" standalone="yes"?>
<Relationships xmlns="http://schemas.openxmlformats.org/package/2006/relationships"><Relationship Id="rId9" Type="http://schemas.openxmlformats.org/officeDocument/2006/relationships/image" Target="../media/image245.wmf"/><Relationship Id="rId8" Type="http://schemas.openxmlformats.org/officeDocument/2006/relationships/oleObject" Target="../embeddings/oleObject296.bin"/><Relationship Id="rId7" Type="http://schemas.openxmlformats.org/officeDocument/2006/relationships/image" Target="../media/image233.wmf"/><Relationship Id="rId6" Type="http://schemas.openxmlformats.org/officeDocument/2006/relationships/oleObject" Target="../embeddings/oleObject295.bin"/><Relationship Id="rId5" Type="http://schemas.openxmlformats.org/officeDocument/2006/relationships/image" Target="../media/image232.wmf"/><Relationship Id="rId4" Type="http://schemas.openxmlformats.org/officeDocument/2006/relationships/oleObject" Target="../embeddings/oleObject294.bin"/><Relationship Id="rId3" Type="http://schemas.openxmlformats.org/officeDocument/2006/relationships/slide" Target="slide2.xml"/><Relationship Id="rId2" Type="http://schemas.openxmlformats.org/officeDocument/2006/relationships/image" Target="../media/image244.emf"/><Relationship Id="rId17" Type="http://schemas.openxmlformats.org/officeDocument/2006/relationships/vmlDrawing" Target="../drawings/vmlDrawing69.vml"/><Relationship Id="rId16" Type="http://schemas.openxmlformats.org/officeDocument/2006/relationships/slideLayout" Target="../slideLayouts/slideLayout3.xml"/><Relationship Id="rId15" Type="http://schemas.openxmlformats.org/officeDocument/2006/relationships/image" Target="../media/image247.emf"/><Relationship Id="rId14" Type="http://schemas.openxmlformats.org/officeDocument/2006/relationships/oleObject" Target="../embeddings/oleObject299.bin"/><Relationship Id="rId13" Type="http://schemas.openxmlformats.org/officeDocument/2006/relationships/image" Target="../media/image228.emf"/><Relationship Id="rId12" Type="http://schemas.openxmlformats.org/officeDocument/2006/relationships/oleObject" Target="../embeddings/oleObject298.bin"/><Relationship Id="rId11" Type="http://schemas.openxmlformats.org/officeDocument/2006/relationships/image" Target="../media/image246.wmf"/><Relationship Id="rId10" Type="http://schemas.openxmlformats.org/officeDocument/2006/relationships/oleObject" Target="../embeddings/oleObject297.bin"/><Relationship Id="rId1" Type="http://schemas.openxmlformats.org/officeDocument/2006/relationships/oleObject" Target="../embeddings/oleObject293.bin"/></Relationships>
</file>

<file path=ppt/slides/_rels/slide95.xml.rels><?xml version="1.0" encoding="UTF-8" standalone="yes"?>
<Relationships xmlns="http://schemas.openxmlformats.org/package/2006/relationships"><Relationship Id="rId9" Type="http://schemas.openxmlformats.org/officeDocument/2006/relationships/image" Target="../media/image251.wmf"/><Relationship Id="rId8" Type="http://schemas.openxmlformats.org/officeDocument/2006/relationships/oleObject" Target="../embeddings/oleObject303.bin"/><Relationship Id="rId7" Type="http://schemas.openxmlformats.org/officeDocument/2006/relationships/image" Target="../media/image250.wmf"/><Relationship Id="rId6" Type="http://schemas.openxmlformats.org/officeDocument/2006/relationships/oleObject" Target="../embeddings/oleObject302.bin"/><Relationship Id="rId5" Type="http://schemas.openxmlformats.org/officeDocument/2006/relationships/image" Target="../media/image249.wmf"/><Relationship Id="rId4" Type="http://schemas.openxmlformats.org/officeDocument/2006/relationships/oleObject" Target="../embeddings/oleObject301.bin"/><Relationship Id="rId3" Type="http://schemas.openxmlformats.org/officeDocument/2006/relationships/image" Target="../media/image248.emf"/><Relationship Id="rId2" Type="http://schemas.openxmlformats.org/officeDocument/2006/relationships/oleObject" Target="../embeddings/oleObject300.bin"/><Relationship Id="rId13" Type="http://schemas.openxmlformats.org/officeDocument/2006/relationships/vmlDrawing" Target="../drawings/vmlDrawing70.vml"/><Relationship Id="rId12" Type="http://schemas.openxmlformats.org/officeDocument/2006/relationships/slideLayout" Target="../slideLayouts/slideLayout3.xml"/><Relationship Id="rId11" Type="http://schemas.openxmlformats.org/officeDocument/2006/relationships/image" Target="../media/image252.emf"/><Relationship Id="rId10" Type="http://schemas.openxmlformats.org/officeDocument/2006/relationships/oleObject" Target="../embeddings/oleObject304.bin"/><Relationship Id="rId1" Type="http://schemas.openxmlformats.org/officeDocument/2006/relationships/slide" Target="slide2.xml"/></Relationships>
</file>

<file path=ppt/slides/_rels/slide96.xml.rels><?xml version="1.0" encoding="UTF-8" standalone="yes"?>
<Relationships xmlns="http://schemas.openxmlformats.org/package/2006/relationships"><Relationship Id="rId9" Type="http://schemas.openxmlformats.org/officeDocument/2006/relationships/oleObject" Target="../embeddings/oleObject309.bin"/><Relationship Id="rId8" Type="http://schemas.openxmlformats.org/officeDocument/2006/relationships/image" Target="../media/image256.emf"/><Relationship Id="rId7" Type="http://schemas.openxmlformats.org/officeDocument/2006/relationships/oleObject" Target="../embeddings/oleObject308.bin"/><Relationship Id="rId6" Type="http://schemas.openxmlformats.org/officeDocument/2006/relationships/image" Target="../media/image255.emf"/><Relationship Id="rId5" Type="http://schemas.openxmlformats.org/officeDocument/2006/relationships/oleObject" Target="../embeddings/oleObject307.bin"/><Relationship Id="rId4" Type="http://schemas.openxmlformats.org/officeDocument/2006/relationships/image" Target="../media/image254.emf"/><Relationship Id="rId3" Type="http://schemas.openxmlformats.org/officeDocument/2006/relationships/oleObject" Target="../embeddings/oleObject306.bin"/><Relationship Id="rId2" Type="http://schemas.openxmlformats.org/officeDocument/2006/relationships/image" Target="../media/image253.emf"/><Relationship Id="rId12" Type="http://schemas.openxmlformats.org/officeDocument/2006/relationships/vmlDrawing" Target="../drawings/vmlDrawing71.vml"/><Relationship Id="rId11" Type="http://schemas.openxmlformats.org/officeDocument/2006/relationships/slideLayout" Target="../slideLayouts/slideLayout3.xml"/><Relationship Id="rId10" Type="http://schemas.openxmlformats.org/officeDocument/2006/relationships/image" Target="../media/image257.emf"/><Relationship Id="rId1" Type="http://schemas.openxmlformats.org/officeDocument/2006/relationships/oleObject" Target="../embeddings/oleObject305.bin"/></Relationships>
</file>

<file path=ppt/slides/_rels/slide97.xml.rels><?xml version="1.0" encoding="UTF-8" standalone="yes"?>
<Relationships xmlns="http://schemas.openxmlformats.org/package/2006/relationships"><Relationship Id="rId6" Type="http://schemas.openxmlformats.org/officeDocument/2006/relationships/vmlDrawing" Target="../drawings/vmlDrawing72.vml"/><Relationship Id="rId5" Type="http://schemas.openxmlformats.org/officeDocument/2006/relationships/slideLayout" Target="../slideLayouts/slideLayout3.xml"/><Relationship Id="rId4" Type="http://schemas.openxmlformats.org/officeDocument/2006/relationships/image" Target="../media/image259.emf"/><Relationship Id="rId3" Type="http://schemas.openxmlformats.org/officeDocument/2006/relationships/oleObject" Target="../embeddings/oleObject311.bin"/><Relationship Id="rId2" Type="http://schemas.openxmlformats.org/officeDocument/2006/relationships/image" Target="../media/image258.emf"/><Relationship Id="rId1" Type="http://schemas.openxmlformats.org/officeDocument/2006/relationships/oleObject" Target="../embeddings/oleObject310.bin"/></Relationships>
</file>

<file path=ppt/slides/_rels/slide98.xml.rels><?xml version="1.0" encoding="UTF-8" standalone="yes"?>
<Relationships xmlns="http://schemas.openxmlformats.org/package/2006/relationships"><Relationship Id="rId6" Type="http://schemas.openxmlformats.org/officeDocument/2006/relationships/vmlDrawing" Target="../drawings/vmlDrawing73.vml"/><Relationship Id="rId5" Type="http://schemas.openxmlformats.org/officeDocument/2006/relationships/slideLayout" Target="../slideLayouts/slideLayout3.xml"/><Relationship Id="rId4" Type="http://schemas.openxmlformats.org/officeDocument/2006/relationships/image" Target="../media/image260.wmf"/><Relationship Id="rId3" Type="http://schemas.openxmlformats.org/officeDocument/2006/relationships/oleObject" Target="../embeddings/oleObject313.bin"/><Relationship Id="rId2" Type="http://schemas.openxmlformats.org/officeDocument/2006/relationships/image" Target="../media/image258.emf"/><Relationship Id="rId1" Type="http://schemas.openxmlformats.org/officeDocument/2006/relationships/oleObject" Target="../embeddings/oleObject312.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5" name="Text Box 5"/>
          <p:cNvSpPr txBox="1">
            <a:spLocks noChangeArrowheads="1"/>
          </p:cNvSpPr>
          <p:nvPr/>
        </p:nvSpPr>
        <p:spPr bwMode="auto">
          <a:xfrm>
            <a:off x="3887788" y="3830638"/>
            <a:ext cx="1295400" cy="604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800">
                <a:latin typeface="Times New Roman" panose="02020603050405020304" pitchFamily="18" charset="0"/>
              </a:rPr>
              <a:t>N</a:t>
            </a:r>
            <a:r>
              <a:rPr kumimoji="1" lang="zh-CN" altLang="en-US" sz="2800">
                <a:latin typeface="Times New Roman" panose="02020603050405020304" pitchFamily="18" charset="0"/>
              </a:rPr>
              <a:t>沟道</a:t>
            </a:r>
            <a:endParaRPr kumimoji="1" lang="zh-CN" altLang="en-US" sz="2400" b="0">
              <a:latin typeface="Times New Roman" panose="02020603050405020304" pitchFamily="18" charset="0"/>
            </a:endParaRPr>
          </a:p>
        </p:txBody>
      </p:sp>
      <p:sp>
        <p:nvSpPr>
          <p:cNvPr id="952326" name="Text Box 6"/>
          <p:cNvSpPr txBox="1">
            <a:spLocks noChangeArrowheads="1"/>
          </p:cNvSpPr>
          <p:nvPr/>
        </p:nvSpPr>
        <p:spPr bwMode="auto">
          <a:xfrm>
            <a:off x="3887788" y="4516438"/>
            <a:ext cx="1295400" cy="604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800">
                <a:latin typeface="Times New Roman" panose="02020603050405020304" pitchFamily="18" charset="0"/>
              </a:rPr>
              <a:t>P</a:t>
            </a:r>
            <a:r>
              <a:rPr kumimoji="1" lang="zh-CN" altLang="en-US" sz="2800">
                <a:latin typeface="Times New Roman" panose="02020603050405020304" pitchFamily="18" charset="0"/>
              </a:rPr>
              <a:t>沟道</a:t>
            </a:r>
            <a:endParaRPr kumimoji="1" lang="zh-CN" altLang="en-US" sz="2400" b="0">
              <a:latin typeface="Times New Roman" panose="02020603050405020304" pitchFamily="18" charset="0"/>
            </a:endParaRPr>
          </a:p>
        </p:txBody>
      </p:sp>
      <p:sp>
        <p:nvSpPr>
          <p:cNvPr id="952327" name="Text Box 7"/>
          <p:cNvSpPr txBox="1">
            <a:spLocks noChangeArrowheads="1"/>
          </p:cNvSpPr>
          <p:nvPr/>
        </p:nvSpPr>
        <p:spPr bwMode="auto">
          <a:xfrm>
            <a:off x="4464050" y="1509713"/>
            <a:ext cx="1295400" cy="604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zh-CN" altLang="en-US" sz="2800">
                <a:latin typeface="Times New Roman" panose="02020603050405020304" pitchFamily="18" charset="0"/>
              </a:rPr>
              <a:t>增强型</a:t>
            </a:r>
            <a:endParaRPr kumimoji="1" lang="zh-CN" altLang="en-US" sz="2400" b="0">
              <a:latin typeface="Times New Roman" panose="02020603050405020304" pitchFamily="18" charset="0"/>
            </a:endParaRPr>
          </a:p>
        </p:txBody>
      </p:sp>
      <p:sp>
        <p:nvSpPr>
          <p:cNvPr id="952328" name="Text Box 8"/>
          <p:cNvSpPr txBox="1">
            <a:spLocks noChangeArrowheads="1"/>
          </p:cNvSpPr>
          <p:nvPr/>
        </p:nvSpPr>
        <p:spPr bwMode="auto">
          <a:xfrm>
            <a:off x="4464050" y="2805113"/>
            <a:ext cx="1295400" cy="604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zh-CN" altLang="en-US" sz="2800">
                <a:latin typeface="Times New Roman" panose="02020603050405020304" pitchFamily="18" charset="0"/>
              </a:rPr>
              <a:t>耗尽型</a:t>
            </a:r>
            <a:endParaRPr kumimoji="1" lang="zh-CN" altLang="en-US" sz="2400" b="0">
              <a:latin typeface="Times New Roman" panose="02020603050405020304" pitchFamily="18" charset="0"/>
            </a:endParaRPr>
          </a:p>
        </p:txBody>
      </p:sp>
      <p:sp>
        <p:nvSpPr>
          <p:cNvPr id="952329" name="Text Box 9"/>
          <p:cNvSpPr txBox="1">
            <a:spLocks noChangeArrowheads="1"/>
          </p:cNvSpPr>
          <p:nvPr/>
        </p:nvSpPr>
        <p:spPr bwMode="auto">
          <a:xfrm>
            <a:off x="6369050" y="1160463"/>
            <a:ext cx="1295400" cy="604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800">
                <a:latin typeface="Times New Roman" panose="02020603050405020304" pitchFamily="18" charset="0"/>
              </a:rPr>
              <a:t>N</a:t>
            </a:r>
            <a:r>
              <a:rPr kumimoji="1" lang="zh-CN" altLang="en-US" sz="2800">
                <a:latin typeface="Times New Roman" panose="02020603050405020304" pitchFamily="18" charset="0"/>
              </a:rPr>
              <a:t>沟道</a:t>
            </a:r>
            <a:endParaRPr kumimoji="1" lang="zh-CN" altLang="en-US" sz="2400" b="0">
              <a:latin typeface="Times New Roman" panose="02020603050405020304" pitchFamily="18" charset="0"/>
            </a:endParaRPr>
          </a:p>
        </p:txBody>
      </p:sp>
      <p:sp>
        <p:nvSpPr>
          <p:cNvPr id="952330" name="Text Box 10"/>
          <p:cNvSpPr txBox="1">
            <a:spLocks noChangeArrowheads="1"/>
          </p:cNvSpPr>
          <p:nvPr/>
        </p:nvSpPr>
        <p:spPr bwMode="auto">
          <a:xfrm>
            <a:off x="6369050" y="1846263"/>
            <a:ext cx="1295400" cy="604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800">
                <a:latin typeface="Times New Roman" panose="02020603050405020304" pitchFamily="18" charset="0"/>
              </a:rPr>
              <a:t>P</a:t>
            </a:r>
            <a:r>
              <a:rPr kumimoji="1" lang="zh-CN" altLang="en-US" sz="2800">
                <a:latin typeface="Times New Roman" panose="02020603050405020304" pitchFamily="18" charset="0"/>
              </a:rPr>
              <a:t>沟道</a:t>
            </a:r>
            <a:endParaRPr kumimoji="1" lang="zh-CN" altLang="en-US" sz="2400" b="0">
              <a:latin typeface="Times New Roman" panose="02020603050405020304" pitchFamily="18" charset="0"/>
            </a:endParaRPr>
          </a:p>
        </p:txBody>
      </p:sp>
      <p:sp>
        <p:nvSpPr>
          <p:cNvPr id="952331" name="Text Box 11"/>
          <p:cNvSpPr txBox="1">
            <a:spLocks noChangeArrowheads="1"/>
          </p:cNvSpPr>
          <p:nvPr/>
        </p:nvSpPr>
        <p:spPr bwMode="auto">
          <a:xfrm>
            <a:off x="6369050" y="2573338"/>
            <a:ext cx="1295400" cy="604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800">
                <a:latin typeface="Times New Roman" panose="02020603050405020304" pitchFamily="18" charset="0"/>
              </a:rPr>
              <a:t>N</a:t>
            </a:r>
            <a:r>
              <a:rPr kumimoji="1" lang="zh-CN" altLang="en-US" sz="2800">
                <a:latin typeface="Times New Roman" panose="02020603050405020304" pitchFamily="18" charset="0"/>
              </a:rPr>
              <a:t>沟道</a:t>
            </a:r>
            <a:endParaRPr kumimoji="1" lang="zh-CN" altLang="en-US" sz="2400" b="0">
              <a:latin typeface="Times New Roman" panose="02020603050405020304" pitchFamily="18" charset="0"/>
            </a:endParaRPr>
          </a:p>
        </p:txBody>
      </p:sp>
      <p:sp>
        <p:nvSpPr>
          <p:cNvPr id="952332" name="Text Box 12"/>
          <p:cNvSpPr txBox="1">
            <a:spLocks noChangeArrowheads="1"/>
          </p:cNvSpPr>
          <p:nvPr/>
        </p:nvSpPr>
        <p:spPr bwMode="auto">
          <a:xfrm>
            <a:off x="6372225" y="3222625"/>
            <a:ext cx="1295400" cy="60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800">
                <a:latin typeface="Times New Roman" panose="02020603050405020304" pitchFamily="18" charset="0"/>
              </a:rPr>
              <a:t>P</a:t>
            </a:r>
            <a:r>
              <a:rPr kumimoji="1" lang="zh-CN" altLang="en-US" sz="2800">
                <a:latin typeface="Times New Roman" panose="02020603050405020304" pitchFamily="18" charset="0"/>
              </a:rPr>
              <a:t>沟道</a:t>
            </a:r>
            <a:endParaRPr kumimoji="1" lang="zh-CN" altLang="en-US" sz="2400" b="0">
              <a:latin typeface="Times New Roman" panose="02020603050405020304" pitchFamily="18" charset="0"/>
            </a:endParaRPr>
          </a:p>
        </p:txBody>
      </p:sp>
      <p:sp>
        <p:nvSpPr>
          <p:cNvPr id="952333" name="AutoShape 13"/>
          <p:cNvSpPr/>
          <p:nvPr/>
        </p:nvSpPr>
        <p:spPr bwMode="auto">
          <a:xfrm>
            <a:off x="2020888" y="2486025"/>
            <a:ext cx="228600" cy="1958975"/>
          </a:xfrm>
          <a:prstGeom prst="leftBrace">
            <a:avLst>
              <a:gd name="adj1" fmla="val 63874"/>
              <a:gd name="adj2" fmla="val 50000"/>
            </a:avLst>
          </a:pr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952334" name="AutoShape 14"/>
          <p:cNvSpPr/>
          <p:nvPr/>
        </p:nvSpPr>
        <p:spPr bwMode="auto">
          <a:xfrm>
            <a:off x="3527425" y="3987800"/>
            <a:ext cx="228600" cy="914400"/>
          </a:xfrm>
          <a:prstGeom prst="leftBrace">
            <a:avLst>
              <a:gd name="adj1" fmla="val 33333"/>
              <a:gd name="adj2" fmla="val 50000"/>
            </a:avLst>
          </a:pr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952335" name="AutoShape 15"/>
          <p:cNvSpPr/>
          <p:nvPr/>
        </p:nvSpPr>
        <p:spPr bwMode="auto">
          <a:xfrm>
            <a:off x="4154488" y="1770063"/>
            <a:ext cx="228600" cy="1371600"/>
          </a:xfrm>
          <a:prstGeom prst="leftBrace">
            <a:avLst>
              <a:gd name="adj1" fmla="val 50000"/>
              <a:gd name="adj2" fmla="val 50000"/>
            </a:avLst>
          </a:pr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952336" name="AutoShape 16"/>
          <p:cNvSpPr/>
          <p:nvPr/>
        </p:nvSpPr>
        <p:spPr bwMode="auto">
          <a:xfrm>
            <a:off x="6064250" y="1354138"/>
            <a:ext cx="228600" cy="914400"/>
          </a:xfrm>
          <a:prstGeom prst="leftBrace">
            <a:avLst>
              <a:gd name="adj1" fmla="val 33333"/>
              <a:gd name="adj2" fmla="val 50000"/>
            </a:avLst>
          </a:pr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952337" name="AutoShape 17"/>
          <p:cNvSpPr/>
          <p:nvPr/>
        </p:nvSpPr>
        <p:spPr bwMode="auto">
          <a:xfrm>
            <a:off x="6064250" y="2801938"/>
            <a:ext cx="228600" cy="762000"/>
          </a:xfrm>
          <a:prstGeom prst="leftBrace">
            <a:avLst>
              <a:gd name="adj1" fmla="val 27778"/>
              <a:gd name="adj2" fmla="val 50000"/>
            </a:avLst>
          </a:pr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952338" name="Text Box 18"/>
          <p:cNvSpPr txBox="1">
            <a:spLocks noChangeArrowheads="1"/>
          </p:cNvSpPr>
          <p:nvPr/>
        </p:nvSpPr>
        <p:spPr bwMode="auto">
          <a:xfrm>
            <a:off x="5076825" y="4135438"/>
            <a:ext cx="1981200" cy="604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zh-CN" altLang="en-US" sz="2800">
                <a:latin typeface="Times New Roman" panose="02020603050405020304" pitchFamily="18" charset="0"/>
              </a:rPr>
              <a:t>（耗尽型）</a:t>
            </a:r>
            <a:endParaRPr kumimoji="1" lang="zh-CN" altLang="en-US" sz="2400" b="0">
              <a:latin typeface="Times New Roman" panose="02020603050405020304" pitchFamily="18" charset="0"/>
            </a:endParaRPr>
          </a:p>
        </p:txBody>
      </p:sp>
      <p:grpSp>
        <p:nvGrpSpPr>
          <p:cNvPr id="952339" name="Group 19"/>
          <p:cNvGrpSpPr/>
          <p:nvPr/>
        </p:nvGrpSpPr>
        <p:grpSpPr bwMode="auto">
          <a:xfrm>
            <a:off x="344488" y="2921000"/>
            <a:ext cx="1752600" cy="1062038"/>
            <a:chOff x="624" y="2112"/>
            <a:chExt cx="1104" cy="669"/>
          </a:xfrm>
        </p:grpSpPr>
        <p:sp>
          <p:nvSpPr>
            <p:cNvPr id="4122" name="Text Box 20"/>
            <p:cNvSpPr txBox="1">
              <a:spLocks noChangeArrowheads="1"/>
            </p:cNvSpPr>
            <p:nvPr/>
          </p:nvSpPr>
          <p:spPr bwMode="auto">
            <a:xfrm>
              <a:off x="864" y="2112"/>
              <a:ext cx="816" cy="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800">
                  <a:solidFill>
                    <a:srgbClr val="FF0000"/>
                  </a:solidFill>
                  <a:latin typeface="Times New Roman" panose="02020603050405020304" pitchFamily="18" charset="0"/>
                </a:rPr>
                <a:t>FET</a:t>
              </a:r>
              <a:endParaRPr kumimoji="1" lang="en-US" altLang="zh-CN" sz="2400" b="0">
                <a:latin typeface="Times New Roman" panose="02020603050405020304" pitchFamily="18" charset="0"/>
              </a:endParaRPr>
            </a:p>
          </p:txBody>
        </p:sp>
        <p:sp>
          <p:nvSpPr>
            <p:cNvPr id="4123" name="Text Box 21"/>
            <p:cNvSpPr txBox="1">
              <a:spLocks noChangeArrowheads="1"/>
            </p:cNvSpPr>
            <p:nvPr/>
          </p:nvSpPr>
          <p:spPr bwMode="auto">
            <a:xfrm>
              <a:off x="624" y="2400"/>
              <a:ext cx="1104" cy="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zh-CN" altLang="en-US" sz="2800">
                  <a:latin typeface="Times New Roman" panose="02020603050405020304" pitchFamily="18" charset="0"/>
                </a:rPr>
                <a:t>场效应管</a:t>
              </a:r>
              <a:endParaRPr kumimoji="1" lang="zh-CN" altLang="en-US" sz="2400" b="0">
                <a:latin typeface="Times New Roman" panose="02020603050405020304" pitchFamily="18" charset="0"/>
              </a:endParaRPr>
            </a:p>
          </p:txBody>
        </p:sp>
      </p:grpSp>
      <p:grpSp>
        <p:nvGrpSpPr>
          <p:cNvPr id="952342" name="Group 22"/>
          <p:cNvGrpSpPr/>
          <p:nvPr/>
        </p:nvGrpSpPr>
        <p:grpSpPr bwMode="auto">
          <a:xfrm>
            <a:off x="2401888" y="4095750"/>
            <a:ext cx="1295400" cy="1062038"/>
            <a:chOff x="1920" y="1680"/>
            <a:chExt cx="816" cy="669"/>
          </a:xfrm>
        </p:grpSpPr>
        <p:sp>
          <p:nvSpPr>
            <p:cNvPr id="4120" name="Text Box 23"/>
            <p:cNvSpPr txBox="1">
              <a:spLocks noChangeArrowheads="1"/>
            </p:cNvSpPr>
            <p:nvPr/>
          </p:nvSpPr>
          <p:spPr bwMode="auto">
            <a:xfrm>
              <a:off x="1920" y="1680"/>
              <a:ext cx="816" cy="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800">
                  <a:solidFill>
                    <a:srgbClr val="FF0000"/>
                  </a:solidFill>
                  <a:latin typeface="Times New Roman" panose="02020603050405020304" pitchFamily="18" charset="0"/>
                </a:rPr>
                <a:t>JFET</a:t>
              </a:r>
              <a:endParaRPr kumimoji="1" lang="en-US" altLang="zh-CN" sz="2400" b="0">
                <a:latin typeface="Times New Roman" panose="02020603050405020304" pitchFamily="18" charset="0"/>
              </a:endParaRPr>
            </a:p>
          </p:txBody>
        </p:sp>
        <p:sp>
          <p:nvSpPr>
            <p:cNvPr id="4121" name="Text Box 24"/>
            <p:cNvSpPr txBox="1">
              <a:spLocks noChangeArrowheads="1"/>
            </p:cNvSpPr>
            <p:nvPr/>
          </p:nvSpPr>
          <p:spPr bwMode="auto">
            <a:xfrm>
              <a:off x="1920" y="1968"/>
              <a:ext cx="816" cy="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zh-CN" altLang="en-US" sz="2800">
                  <a:latin typeface="Times New Roman" panose="02020603050405020304" pitchFamily="18" charset="0"/>
                </a:rPr>
                <a:t>结型</a:t>
              </a:r>
              <a:endParaRPr kumimoji="1" lang="zh-CN" altLang="en-US" sz="2400" b="0">
                <a:latin typeface="Times New Roman" panose="02020603050405020304" pitchFamily="18" charset="0"/>
              </a:endParaRPr>
            </a:p>
          </p:txBody>
        </p:sp>
      </p:grpSp>
      <p:grpSp>
        <p:nvGrpSpPr>
          <p:cNvPr id="952345" name="Group 25"/>
          <p:cNvGrpSpPr/>
          <p:nvPr/>
        </p:nvGrpSpPr>
        <p:grpSpPr bwMode="auto">
          <a:xfrm>
            <a:off x="2249488" y="1922463"/>
            <a:ext cx="1981200" cy="1519237"/>
            <a:chOff x="1824" y="2688"/>
            <a:chExt cx="1248" cy="957"/>
          </a:xfrm>
        </p:grpSpPr>
        <p:sp>
          <p:nvSpPr>
            <p:cNvPr id="4117" name="Text Box 26"/>
            <p:cNvSpPr txBox="1">
              <a:spLocks noChangeArrowheads="1"/>
            </p:cNvSpPr>
            <p:nvPr/>
          </p:nvSpPr>
          <p:spPr bwMode="auto">
            <a:xfrm>
              <a:off x="1872" y="2688"/>
              <a:ext cx="1200" cy="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800">
                  <a:solidFill>
                    <a:srgbClr val="FF0000"/>
                  </a:solidFill>
                  <a:latin typeface="Times New Roman" panose="02020603050405020304" pitchFamily="18" charset="0"/>
                </a:rPr>
                <a:t>MOSFET</a:t>
              </a:r>
              <a:endParaRPr kumimoji="1" lang="en-US" altLang="zh-CN" sz="2400">
                <a:solidFill>
                  <a:srgbClr val="FF0000"/>
                </a:solidFill>
                <a:latin typeface="Times New Roman" panose="02020603050405020304" pitchFamily="18" charset="0"/>
              </a:endParaRPr>
            </a:p>
          </p:txBody>
        </p:sp>
        <p:sp>
          <p:nvSpPr>
            <p:cNvPr id="4118" name="Text Box 27"/>
            <p:cNvSpPr txBox="1">
              <a:spLocks noChangeArrowheads="1"/>
            </p:cNvSpPr>
            <p:nvPr/>
          </p:nvSpPr>
          <p:spPr bwMode="auto">
            <a:xfrm>
              <a:off x="1824" y="3264"/>
              <a:ext cx="1152" cy="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zh-CN" altLang="en-US" sz="2800">
                  <a:latin typeface="Times New Roman" panose="02020603050405020304" pitchFamily="18" charset="0"/>
                </a:rPr>
                <a:t>绝缘栅型</a:t>
              </a:r>
              <a:endParaRPr kumimoji="1" lang="zh-CN" altLang="en-US" sz="2400" b="0">
                <a:latin typeface="Times New Roman" panose="02020603050405020304" pitchFamily="18" charset="0"/>
              </a:endParaRPr>
            </a:p>
          </p:txBody>
        </p:sp>
        <p:sp>
          <p:nvSpPr>
            <p:cNvPr id="4119" name="Text Box 28"/>
            <p:cNvSpPr txBox="1">
              <a:spLocks noChangeArrowheads="1"/>
            </p:cNvSpPr>
            <p:nvPr/>
          </p:nvSpPr>
          <p:spPr bwMode="auto">
            <a:xfrm>
              <a:off x="1872" y="2976"/>
              <a:ext cx="1152" cy="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800">
                  <a:solidFill>
                    <a:srgbClr val="FF0000"/>
                  </a:solidFill>
                  <a:latin typeface="Times New Roman" panose="02020603050405020304" pitchFamily="18" charset="0"/>
                </a:rPr>
                <a:t>(IGFET)</a:t>
              </a:r>
              <a:endParaRPr kumimoji="1" lang="en-US" altLang="zh-CN" sz="2400" b="0">
                <a:latin typeface="Times New Roman" panose="02020603050405020304" pitchFamily="18" charset="0"/>
              </a:endParaRPr>
            </a:p>
          </p:txBody>
        </p:sp>
      </p:grpSp>
      <p:sp>
        <p:nvSpPr>
          <p:cNvPr id="4115" name="Text Box 29"/>
          <p:cNvSpPr txBox="1">
            <a:spLocks noChangeArrowheads="1"/>
          </p:cNvSpPr>
          <p:nvPr/>
        </p:nvSpPr>
        <p:spPr bwMode="auto">
          <a:xfrm>
            <a:off x="647700" y="765175"/>
            <a:ext cx="15240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zh-CN" altLang="en-US" sz="3200">
                <a:latin typeface="Times New Roman" panose="02020603050405020304" pitchFamily="18" charset="0"/>
              </a:rPr>
              <a:t>分类：</a:t>
            </a:r>
            <a:endParaRPr kumimoji="1" lang="zh-CN" altLang="en-US" sz="2400" b="0">
              <a:latin typeface="Times New Roman" panose="02020603050405020304" pitchFamily="18" charset="0"/>
            </a:endParaRPr>
          </a:p>
        </p:txBody>
      </p:sp>
      <p:sp>
        <p:nvSpPr>
          <p:cNvPr id="4116" name="Rectangle 34"/>
          <p:cNvSpPr>
            <a:spLocks noChangeArrowheads="1"/>
          </p:cNvSpPr>
          <p:nvPr/>
        </p:nvSpPr>
        <p:spPr bwMode="auto">
          <a:xfrm>
            <a:off x="611188" y="0"/>
            <a:ext cx="7607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99"/>
                </a:solidFill>
              </a:rPr>
              <a:t>4  </a:t>
            </a:r>
            <a:r>
              <a:rPr lang="zh-CN" altLang="en-US" sz="3600">
                <a:solidFill>
                  <a:srgbClr val="000099"/>
                </a:solidFill>
              </a:rPr>
              <a:t>场效应三极管及其放大电路</a:t>
            </a:r>
            <a:endParaRPr lang="zh-CN" altLang="en-US" sz="3600">
              <a:solidFill>
                <a:srgbClr val="000099"/>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52339"/>
                                        </p:tgtEl>
                                        <p:attrNameLst>
                                          <p:attrName>style.visibility</p:attrName>
                                        </p:attrNameLst>
                                      </p:cBhvr>
                                      <p:to>
                                        <p:strVal val="visible"/>
                                      </p:to>
                                    </p:set>
                                    <p:animEffect transition="in" filter="wipe(left)">
                                      <p:cBhvr>
                                        <p:cTn id="7" dur="500"/>
                                        <p:tgtEl>
                                          <p:spTgt spid="9523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52333"/>
                                        </p:tgtEl>
                                        <p:attrNameLst>
                                          <p:attrName>style.visibility</p:attrName>
                                        </p:attrNameLst>
                                      </p:cBhvr>
                                      <p:to>
                                        <p:strVal val="visible"/>
                                      </p:to>
                                    </p:set>
                                    <p:animEffect transition="in" filter="wipe(left)">
                                      <p:cBhvr>
                                        <p:cTn id="12" dur="500"/>
                                        <p:tgtEl>
                                          <p:spTgt spid="95233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52345"/>
                                        </p:tgtEl>
                                        <p:attrNameLst>
                                          <p:attrName>style.visibility</p:attrName>
                                        </p:attrNameLst>
                                      </p:cBhvr>
                                      <p:to>
                                        <p:strVal val="visible"/>
                                      </p:to>
                                    </p:set>
                                    <p:animEffect transition="in" filter="wipe(left)">
                                      <p:cBhvr>
                                        <p:cTn id="16" dur="500"/>
                                        <p:tgtEl>
                                          <p:spTgt spid="9523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52335"/>
                                        </p:tgtEl>
                                        <p:attrNameLst>
                                          <p:attrName>style.visibility</p:attrName>
                                        </p:attrNameLst>
                                      </p:cBhvr>
                                      <p:to>
                                        <p:strVal val="visible"/>
                                      </p:to>
                                    </p:set>
                                    <p:animEffect transition="in" filter="wipe(left)">
                                      <p:cBhvr>
                                        <p:cTn id="21" dur="500"/>
                                        <p:tgtEl>
                                          <p:spTgt spid="952335"/>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952327"/>
                                        </p:tgtEl>
                                        <p:attrNameLst>
                                          <p:attrName>style.visibility</p:attrName>
                                        </p:attrNameLst>
                                      </p:cBhvr>
                                      <p:to>
                                        <p:strVal val="visible"/>
                                      </p:to>
                                    </p:set>
                                    <p:animEffect transition="in" filter="wipe(left)">
                                      <p:cBhvr>
                                        <p:cTn id="25" dur="500"/>
                                        <p:tgtEl>
                                          <p:spTgt spid="952327"/>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952328"/>
                                        </p:tgtEl>
                                        <p:attrNameLst>
                                          <p:attrName>style.visibility</p:attrName>
                                        </p:attrNameLst>
                                      </p:cBhvr>
                                      <p:to>
                                        <p:strVal val="visible"/>
                                      </p:to>
                                    </p:set>
                                    <p:animEffect transition="in" filter="wipe(left)">
                                      <p:cBhvr>
                                        <p:cTn id="29" dur="500"/>
                                        <p:tgtEl>
                                          <p:spTgt spid="9523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52336"/>
                                        </p:tgtEl>
                                        <p:attrNameLst>
                                          <p:attrName>style.visibility</p:attrName>
                                        </p:attrNameLst>
                                      </p:cBhvr>
                                      <p:to>
                                        <p:strVal val="visible"/>
                                      </p:to>
                                    </p:set>
                                    <p:animEffect transition="in" filter="wipe(left)">
                                      <p:cBhvr>
                                        <p:cTn id="34" dur="500"/>
                                        <p:tgtEl>
                                          <p:spTgt spid="952336"/>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952329"/>
                                        </p:tgtEl>
                                        <p:attrNameLst>
                                          <p:attrName>style.visibility</p:attrName>
                                        </p:attrNameLst>
                                      </p:cBhvr>
                                      <p:to>
                                        <p:strVal val="visible"/>
                                      </p:to>
                                    </p:set>
                                    <p:animEffect transition="in" filter="wipe(left)">
                                      <p:cBhvr>
                                        <p:cTn id="38" dur="500"/>
                                        <p:tgtEl>
                                          <p:spTgt spid="952329"/>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952330"/>
                                        </p:tgtEl>
                                        <p:attrNameLst>
                                          <p:attrName>style.visibility</p:attrName>
                                        </p:attrNameLst>
                                      </p:cBhvr>
                                      <p:to>
                                        <p:strVal val="visible"/>
                                      </p:to>
                                    </p:set>
                                    <p:animEffect transition="in" filter="wipe(left)">
                                      <p:cBhvr>
                                        <p:cTn id="42" dur="500"/>
                                        <p:tgtEl>
                                          <p:spTgt spid="9523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52337"/>
                                        </p:tgtEl>
                                        <p:attrNameLst>
                                          <p:attrName>style.visibility</p:attrName>
                                        </p:attrNameLst>
                                      </p:cBhvr>
                                      <p:to>
                                        <p:strVal val="visible"/>
                                      </p:to>
                                    </p:set>
                                    <p:animEffect transition="in" filter="wipe(left)">
                                      <p:cBhvr>
                                        <p:cTn id="47" dur="500"/>
                                        <p:tgtEl>
                                          <p:spTgt spid="952337"/>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952331"/>
                                        </p:tgtEl>
                                        <p:attrNameLst>
                                          <p:attrName>style.visibility</p:attrName>
                                        </p:attrNameLst>
                                      </p:cBhvr>
                                      <p:to>
                                        <p:strVal val="visible"/>
                                      </p:to>
                                    </p:set>
                                    <p:animEffect transition="in" filter="wipe(left)">
                                      <p:cBhvr>
                                        <p:cTn id="51" dur="500"/>
                                        <p:tgtEl>
                                          <p:spTgt spid="952331"/>
                                        </p:tgtEl>
                                      </p:cBhvr>
                                    </p:animEffec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952332"/>
                                        </p:tgtEl>
                                        <p:attrNameLst>
                                          <p:attrName>style.visibility</p:attrName>
                                        </p:attrNameLst>
                                      </p:cBhvr>
                                      <p:to>
                                        <p:strVal val="visible"/>
                                      </p:to>
                                    </p:set>
                                    <p:animEffect transition="in" filter="wipe(left)">
                                      <p:cBhvr>
                                        <p:cTn id="55" dur="500"/>
                                        <p:tgtEl>
                                          <p:spTgt spid="95233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952342"/>
                                        </p:tgtEl>
                                        <p:attrNameLst>
                                          <p:attrName>style.visibility</p:attrName>
                                        </p:attrNameLst>
                                      </p:cBhvr>
                                      <p:to>
                                        <p:strVal val="visible"/>
                                      </p:to>
                                    </p:set>
                                    <p:animEffect transition="in" filter="wipe(left)">
                                      <p:cBhvr>
                                        <p:cTn id="60" dur="500"/>
                                        <p:tgtEl>
                                          <p:spTgt spid="95234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952334"/>
                                        </p:tgtEl>
                                        <p:attrNameLst>
                                          <p:attrName>style.visibility</p:attrName>
                                        </p:attrNameLst>
                                      </p:cBhvr>
                                      <p:to>
                                        <p:strVal val="visible"/>
                                      </p:to>
                                    </p:set>
                                    <p:animEffect transition="in" filter="wipe(left)">
                                      <p:cBhvr>
                                        <p:cTn id="65" dur="500"/>
                                        <p:tgtEl>
                                          <p:spTgt spid="952334"/>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952325"/>
                                        </p:tgtEl>
                                        <p:attrNameLst>
                                          <p:attrName>style.visibility</p:attrName>
                                        </p:attrNameLst>
                                      </p:cBhvr>
                                      <p:to>
                                        <p:strVal val="visible"/>
                                      </p:to>
                                    </p:set>
                                    <p:animEffect transition="in" filter="wipe(left)">
                                      <p:cBhvr>
                                        <p:cTn id="69" dur="500"/>
                                        <p:tgtEl>
                                          <p:spTgt spid="952325"/>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952326"/>
                                        </p:tgtEl>
                                        <p:attrNameLst>
                                          <p:attrName>style.visibility</p:attrName>
                                        </p:attrNameLst>
                                      </p:cBhvr>
                                      <p:to>
                                        <p:strVal val="visible"/>
                                      </p:to>
                                    </p:set>
                                    <p:animEffect transition="in" filter="wipe(left)">
                                      <p:cBhvr>
                                        <p:cTn id="73" dur="500"/>
                                        <p:tgtEl>
                                          <p:spTgt spid="952326"/>
                                        </p:tgtEl>
                                      </p:cBhvr>
                                    </p:animEffect>
                                  </p:childTnLst>
                                </p:cTn>
                              </p:par>
                            </p:childTnLst>
                          </p:cTn>
                        </p:par>
                        <p:par>
                          <p:cTn id="74" fill="hold">
                            <p:stCondLst>
                              <p:cond delay="1500"/>
                            </p:stCondLst>
                            <p:childTnLst>
                              <p:par>
                                <p:cTn id="75" presetID="22" presetClass="entr" presetSubtype="8" fill="hold" grpId="0" nodeType="afterEffect">
                                  <p:stCondLst>
                                    <p:cond delay="0"/>
                                  </p:stCondLst>
                                  <p:childTnLst>
                                    <p:set>
                                      <p:cBhvr>
                                        <p:cTn id="76" dur="1" fill="hold">
                                          <p:stCondLst>
                                            <p:cond delay="0"/>
                                          </p:stCondLst>
                                        </p:cTn>
                                        <p:tgtEl>
                                          <p:spTgt spid="952338"/>
                                        </p:tgtEl>
                                        <p:attrNameLst>
                                          <p:attrName>style.visibility</p:attrName>
                                        </p:attrNameLst>
                                      </p:cBhvr>
                                      <p:to>
                                        <p:strVal val="visible"/>
                                      </p:to>
                                    </p:set>
                                    <p:animEffect transition="in" filter="wipe(left)">
                                      <p:cBhvr>
                                        <p:cTn id="77" dur="500"/>
                                        <p:tgtEl>
                                          <p:spTgt spid="95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25" grpId="0" autoUpdateAnimBg="0"/>
      <p:bldP spid="952326" grpId="0" autoUpdateAnimBg="0"/>
      <p:bldP spid="952327" grpId="0" autoUpdateAnimBg="0"/>
      <p:bldP spid="952328" grpId="0" autoUpdateAnimBg="0"/>
      <p:bldP spid="952329" grpId="0" autoUpdateAnimBg="0"/>
      <p:bldP spid="952330" grpId="0" autoUpdateAnimBg="0"/>
      <p:bldP spid="952331" grpId="0" autoUpdateAnimBg="0"/>
      <p:bldP spid="952332" grpId="0" autoUpdateAnimBg="0"/>
      <p:bldP spid="952333" grpId="0" animBg="1"/>
      <p:bldP spid="952334" grpId="0" animBg="1"/>
      <p:bldP spid="952335" grpId="0" animBg="1"/>
      <p:bldP spid="952336" grpId="0" animBg="1"/>
      <p:bldP spid="952337" grpId="0" animBg="1"/>
      <p:bldP spid="95233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8"/>
          <p:cNvGraphicFramePr>
            <a:graphicFrameLocks noChangeAspect="1"/>
          </p:cNvGraphicFramePr>
          <p:nvPr/>
        </p:nvGraphicFramePr>
        <p:xfrm>
          <a:off x="4724400" y="3140968"/>
          <a:ext cx="3709264" cy="2716073"/>
        </p:xfrm>
        <a:graphic>
          <a:graphicData uri="http://schemas.openxmlformats.org/presentationml/2006/ole">
            <mc:AlternateContent xmlns:mc="http://schemas.openxmlformats.org/markup-compatibility/2006">
              <mc:Choice xmlns:v="urn:schemas-microsoft-com:vml" Requires="v">
                <p:oleObj spid="_x0000_s134012" name="" r:id="rId1" imgW="1951990" imgH="1429385" progId="Word.Picture.8">
                  <p:embed/>
                </p:oleObj>
              </mc:Choice>
              <mc:Fallback>
                <p:oleObj name="" r:id="rId1" imgW="1951990" imgH="1429385" progId="Word.Picture.8">
                  <p:embed/>
                  <p:pic>
                    <p:nvPicPr>
                      <p:cNvPr id="0" name="图片 134011"/>
                      <p:cNvPicPr>
                        <a:picLocks noChangeAspect="1" noChangeArrowheads="1"/>
                      </p:cNvPicPr>
                      <p:nvPr/>
                    </p:nvPicPr>
                    <p:blipFill>
                      <a:blip r:embed="rId2">
                        <a:extLst>
                          <a:ext uri="{28A0092B-C50C-407E-A947-70E740481C1C}">
                            <a14:useLocalDpi xmlns:a14="http://schemas.microsoft.com/office/drawing/2010/main" val="0"/>
                          </a:ext>
                        </a:extLst>
                      </a:blip>
                      <a:srcRect l="-3688" r="-3688"/>
                      <a:stretch>
                        <a:fillRect/>
                      </a:stretch>
                    </p:blipFill>
                    <p:spPr bwMode="auto">
                      <a:xfrm>
                        <a:off x="4724400" y="3140968"/>
                        <a:ext cx="3709264" cy="27160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2" name="Object 9"/>
          <p:cNvGraphicFramePr>
            <a:graphicFrameLocks noChangeAspect="1"/>
          </p:cNvGraphicFramePr>
          <p:nvPr/>
        </p:nvGraphicFramePr>
        <p:xfrm>
          <a:off x="666750" y="2986088"/>
          <a:ext cx="3829050" cy="2943225"/>
        </p:xfrm>
        <a:graphic>
          <a:graphicData uri="http://schemas.openxmlformats.org/presentationml/2006/ole">
            <mc:AlternateContent xmlns:mc="http://schemas.openxmlformats.org/markup-compatibility/2006">
              <mc:Choice xmlns:v="urn:schemas-microsoft-com:vml" Requires="v">
                <p:oleObj spid="_x0000_s134013" name="" r:id="rId3" imgW="2552700" imgH="1962785" progId="Word.Picture.8">
                  <p:embed/>
                </p:oleObj>
              </mc:Choice>
              <mc:Fallback>
                <p:oleObj name="" r:id="rId3" imgW="2552700" imgH="1962785" progId="Word.Picture.8">
                  <p:embed/>
                  <p:pic>
                    <p:nvPicPr>
                      <p:cNvPr id="0" name="图片 1340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2986088"/>
                        <a:ext cx="3829050" cy="2943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nvGraphicFramePr>
        <p:xfrm>
          <a:off x="666750" y="2986088"/>
          <a:ext cx="3840530" cy="2945954"/>
        </p:xfrm>
        <a:graphic>
          <a:graphicData uri="http://schemas.openxmlformats.org/presentationml/2006/ole">
            <mc:AlternateContent xmlns:mc="http://schemas.openxmlformats.org/markup-compatibility/2006">
              <mc:Choice xmlns:v="urn:schemas-microsoft-com:vml" Requires="v">
                <p:oleObj spid="_x0000_s134014" name="Picture" r:id="rId5" imgW="2553335" imgH="1959610" progId="Word.Picture.8">
                  <p:embed/>
                </p:oleObj>
              </mc:Choice>
              <mc:Fallback>
                <p:oleObj name="Picture" r:id="rId5" imgW="2553335" imgH="1959610" progId="Word.Picture.8">
                  <p:embed/>
                  <p:pic>
                    <p:nvPicPr>
                      <p:cNvPr id="0" name="图片 1340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50" y="2986088"/>
                        <a:ext cx="3840530" cy="29459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1"/>
          <p:cNvGraphicFramePr>
            <a:graphicFrameLocks noChangeAspect="1"/>
          </p:cNvGraphicFramePr>
          <p:nvPr/>
        </p:nvGraphicFramePr>
        <p:xfrm>
          <a:off x="666750" y="2986088"/>
          <a:ext cx="3829050" cy="2943225"/>
        </p:xfrm>
        <a:graphic>
          <a:graphicData uri="http://schemas.openxmlformats.org/presentationml/2006/ole">
            <mc:AlternateContent xmlns:mc="http://schemas.openxmlformats.org/markup-compatibility/2006">
              <mc:Choice xmlns:v="urn:schemas-microsoft-com:vml" Requires="v">
                <p:oleObj spid="_x0000_s134015" name="" r:id="rId7" imgW="2552700" imgH="1962785" progId="Word.Picture.8">
                  <p:embed/>
                </p:oleObj>
              </mc:Choice>
              <mc:Fallback>
                <p:oleObj name="" r:id="rId7" imgW="2552700" imgH="1962785" progId="Word.Picture.8">
                  <p:embed/>
                  <p:pic>
                    <p:nvPicPr>
                      <p:cNvPr id="0" name="图片 1340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750" y="2986088"/>
                        <a:ext cx="382905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666750" y="2986088"/>
          <a:ext cx="3840530" cy="2945954"/>
        </p:xfrm>
        <a:graphic>
          <a:graphicData uri="http://schemas.openxmlformats.org/presentationml/2006/ole">
            <mc:AlternateContent xmlns:mc="http://schemas.openxmlformats.org/markup-compatibility/2006">
              <mc:Choice xmlns:v="urn:schemas-microsoft-com:vml" Requires="v">
                <p:oleObj spid="_x0000_s134016" name="Picture" r:id="rId9" imgW="2553335" imgH="1959610" progId="Word.Picture.8">
                  <p:embed/>
                </p:oleObj>
              </mc:Choice>
              <mc:Fallback>
                <p:oleObj name="Picture" r:id="rId9" imgW="2553335" imgH="1959610" progId="Word.Picture.8">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6750" y="2986088"/>
                        <a:ext cx="3840530" cy="29459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
          <p:cNvSpPr>
            <a:spLocks noChangeArrowheads="1"/>
          </p:cNvSpPr>
          <p:nvPr/>
        </p:nvSpPr>
        <p:spPr bwMode="auto">
          <a:xfrm>
            <a:off x="796762" y="1541425"/>
            <a:ext cx="3211513" cy="4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5000"/>
              </a:lnSpc>
              <a:buFont typeface="Wingdings" panose="05000000000000000000" pitchFamily="2" charset="2"/>
              <a:buNone/>
            </a:pPr>
            <a:r>
              <a:rPr lang="zh-CN" altLang="en-US" sz="2200" dirty="0" smtClean="0">
                <a:latin typeface="Times New Roman" panose="02020603050405020304" pitchFamily="18" charset="0"/>
                <a:cs typeface="Times New Roman" panose="02020603050405020304" pitchFamily="18" charset="0"/>
              </a:rPr>
              <a:t>夹</a:t>
            </a:r>
            <a:r>
              <a:rPr lang="zh-CN" altLang="en-US" sz="2200" dirty="0">
                <a:latin typeface="Times New Roman" panose="02020603050405020304" pitchFamily="18" charset="0"/>
                <a:cs typeface="Times New Roman" panose="02020603050405020304" pitchFamily="18" charset="0"/>
              </a:rPr>
              <a:t>断后，</a:t>
            </a:r>
            <a:r>
              <a:rPr lang="en-US" altLang="zh-CN" sz="2200" i="1" dirty="0">
                <a:latin typeface="Times New Roman" panose="02020603050405020304" pitchFamily="18" charset="0"/>
                <a:cs typeface="Times New Roman" panose="02020603050405020304" pitchFamily="18" charset="0"/>
              </a:rPr>
              <a:t>V</a:t>
            </a:r>
            <a:r>
              <a:rPr lang="en-US" altLang="zh-CN" sz="2200" baseline="-25000" dirty="0">
                <a:latin typeface="Times New Roman" panose="02020603050405020304" pitchFamily="18" charset="0"/>
                <a:cs typeface="Times New Roman" panose="02020603050405020304" pitchFamily="18" charset="0"/>
              </a:rPr>
              <a:t>DS</a:t>
            </a:r>
            <a:r>
              <a:rPr lang="en-US" altLang="zh-CN" sz="22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200" dirty="0">
              <a:latin typeface="Times New Roman" panose="02020603050405020304" pitchFamily="18" charset="0"/>
              <a:cs typeface="Times New Roman" panose="02020603050405020304" pitchFamily="18" charset="0"/>
            </a:endParaRPr>
          </a:p>
        </p:txBody>
      </p:sp>
      <p:sp>
        <p:nvSpPr>
          <p:cNvPr id="17" name="Rectangle 4"/>
          <p:cNvSpPr>
            <a:spLocks noChangeArrowheads="1"/>
          </p:cNvSpPr>
          <p:nvPr/>
        </p:nvSpPr>
        <p:spPr bwMode="auto">
          <a:xfrm>
            <a:off x="2663788" y="1520788"/>
            <a:ext cx="2286000" cy="4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5000"/>
              </a:lnSpc>
              <a:buFont typeface="Wingdings" panose="05000000000000000000" pitchFamily="2" charset="2"/>
              <a:buNone/>
            </a:pPr>
            <a:r>
              <a:rPr lang="en-US" altLang="zh-CN" sz="22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200" dirty="0">
                <a:latin typeface="Times New Roman" panose="02020603050405020304" pitchFamily="18" charset="0"/>
                <a:cs typeface="Times New Roman" panose="02020603050405020304" pitchFamily="18" charset="0"/>
              </a:rPr>
              <a:t>夹断区延长</a:t>
            </a:r>
            <a:endParaRPr lang="zh-CN" altLang="en-US" sz="2200" dirty="0">
              <a:latin typeface="Times New Roman" panose="02020603050405020304" pitchFamily="18" charset="0"/>
              <a:cs typeface="Times New Roman" panose="02020603050405020304" pitchFamily="18" charset="0"/>
            </a:endParaRPr>
          </a:p>
        </p:txBody>
      </p:sp>
      <p:sp>
        <p:nvSpPr>
          <p:cNvPr id="18" name="Rectangle 5"/>
          <p:cNvSpPr>
            <a:spLocks noChangeArrowheads="1"/>
          </p:cNvSpPr>
          <p:nvPr/>
        </p:nvSpPr>
        <p:spPr bwMode="auto">
          <a:xfrm>
            <a:off x="579276" y="2154599"/>
            <a:ext cx="2133600" cy="4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5000"/>
              </a:lnSpc>
              <a:buFont typeface="Wingdings" panose="05000000000000000000" pitchFamily="2" charset="2"/>
              <a:buNone/>
            </a:pPr>
            <a:r>
              <a:rPr lang="en-US" altLang="zh-CN" sz="2200">
                <a:latin typeface="Times New Roman" panose="02020603050405020304" pitchFamily="18" charset="0"/>
                <a:cs typeface="Times New Roman" panose="02020603050405020304" pitchFamily="18" charset="0"/>
                <a:sym typeface="Symbol" panose="05050102010706020507" pitchFamily="18" charset="2"/>
              </a:rPr>
              <a:t></a:t>
            </a:r>
            <a:r>
              <a:rPr lang="zh-CN" altLang="en-US" sz="2200">
                <a:latin typeface="Times New Roman" panose="02020603050405020304" pitchFamily="18" charset="0"/>
                <a:cs typeface="Times New Roman" panose="02020603050405020304" pitchFamily="18" charset="0"/>
              </a:rPr>
              <a:t>沟道电阻</a:t>
            </a:r>
            <a:r>
              <a:rPr lang="zh-CN" altLang="en-US" sz="2200">
                <a:latin typeface="Times New Roman" panose="02020603050405020304" pitchFamily="18" charset="0"/>
                <a:cs typeface="Times New Roman" panose="02020603050405020304" pitchFamily="18" charset="0"/>
                <a:sym typeface="Symbol" panose="05050102010706020507" pitchFamily="18" charset="2"/>
              </a:rPr>
              <a:t></a:t>
            </a:r>
            <a:endParaRPr lang="zh-CN" altLang="en-US" sz="22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19" name="Rectangle 6"/>
          <p:cNvSpPr>
            <a:spLocks noChangeArrowheads="1"/>
          </p:cNvSpPr>
          <p:nvPr/>
        </p:nvSpPr>
        <p:spPr bwMode="auto">
          <a:xfrm>
            <a:off x="2339752" y="2154599"/>
            <a:ext cx="2209800" cy="48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5000"/>
              </a:lnSpc>
              <a:buFont typeface="Wingdings" panose="05000000000000000000" pitchFamily="2" charset="2"/>
              <a:buNone/>
            </a:pPr>
            <a:r>
              <a:rPr lang="en-US" altLang="zh-CN" sz="2200"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CN" sz="2200" i="1" dirty="0" smtClean="0">
                <a:latin typeface="Times New Roman" panose="02020603050405020304" pitchFamily="18" charset="0"/>
                <a:cs typeface="Times New Roman" panose="02020603050405020304" pitchFamily="18" charset="0"/>
              </a:rPr>
              <a:t>I</a:t>
            </a:r>
            <a:r>
              <a:rPr lang="en-US" altLang="zh-CN" sz="2200" baseline="-25000" dirty="0" smtClean="0">
                <a:latin typeface="Times New Roman" panose="02020603050405020304" pitchFamily="18" charset="0"/>
                <a:cs typeface="Times New Roman" panose="02020603050405020304" pitchFamily="18" charset="0"/>
              </a:rPr>
              <a:t>D</a:t>
            </a:r>
            <a:r>
              <a:rPr lang="zh-CN" altLang="en-US" sz="2200" dirty="0">
                <a:latin typeface="Times New Roman" panose="02020603050405020304" pitchFamily="18" charset="0"/>
                <a:cs typeface="Times New Roman" panose="02020603050405020304" pitchFamily="18" charset="0"/>
              </a:rPr>
              <a:t>基本不变</a:t>
            </a:r>
            <a:endParaRPr lang="zh-CN" altLang="en-US" sz="2200" dirty="0">
              <a:latin typeface="Times New Roman" panose="02020603050405020304" pitchFamily="18" charset="0"/>
              <a:cs typeface="Times New Roman" panose="02020603050405020304" pitchFamily="18" charset="0"/>
            </a:endParaRPr>
          </a:p>
        </p:txBody>
      </p:sp>
      <p:graphicFrame>
        <p:nvGraphicFramePr>
          <p:cNvPr id="20" name="Object 7"/>
          <p:cNvGraphicFramePr>
            <a:graphicFrameLocks noChangeAspect="1"/>
          </p:cNvGraphicFramePr>
          <p:nvPr/>
        </p:nvGraphicFramePr>
        <p:xfrm>
          <a:off x="4718050" y="411163"/>
          <a:ext cx="3709264" cy="2716073"/>
        </p:xfrm>
        <a:graphic>
          <a:graphicData uri="http://schemas.openxmlformats.org/presentationml/2006/ole">
            <mc:AlternateContent xmlns:mc="http://schemas.openxmlformats.org/markup-compatibility/2006">
              <mc:Choice xmlns:v="urn:schemas-microsoft-com:vml" Requires="v">
                <p:oleObj spid="_x0000_s134017" name="" r:id="rId11" imgW="1951990" imgH="1429385" progId="Word.Picture.8">
                  <p:embed/>
                </p:oleObj>
              </mc:Choice>
              <mc:Fallback>
                <p:oleObj name="" r:id="rId11" imgW="1951990" imgH="1429385" progId="Word.Picture.8">
                  <p:embed/>
                  <p:pic>
                    <p:nvPicPr>
                      <p:cNvPr id="0" name="图片 134016"/>
                      <p:cNvPicPr>
                        <a:picLocks noChangeAspect="1" noChangeArrowheads="1"/>
                      </p:cNvPicPr>
                      <p:nvPr/>
                    </p:nvPicPr>
                    <p:blipFill>
                      <a:blip r:embed="rId12">
                        <a:extLst>
                          <a:ext uri="{28A0092B-C50C-407E-A947-70E740481C1C}">
                            <a14:useLocalDpi xmlns:a14="http://schemas.microsoft.com/office/drawing/2010/main" val="0"/>
                          </a:ext>
                        </a:extLst>
                      </a:blip>
                      <a:srcRect l="-3688" r="-3688"/>
                      <a:stretch>
                        <a:fillRect/>
                      </a:stretch>
                    </p:blipFill>
                    <p:spPr bwMode="auto">
                      <a:xfrm>
                        <a:off x="4718050" y="411163"/>
                        <a:ext cx="3709264" cy="27160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4"/>
          <p:cNvSpPr>
            <a:spLocks noChangeArrowheads="1"/>
          </p:cNvSpPr>
          <p:nvPr/>
        </p:nvSpPr>
        <p:spPr bwMode="auto">
          <a:xfrm>
            <a:off x="503238" y="161456"/>
            <a:ext cx="41052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dirty="0">
                <a:solidFill>
                  <a:srgbClr val="C00000"/>
                </a:solidFill>
                <a:latin typeface="楷体_GB2312"/>
              </a:rPr>
              <a:t>2</a:t>
            </a:r>
            <a:r>
              <a:rPr kumimoji="1" lang="zh-CN" altLang="en-US" sz="2800" dirty="0">
                <a:solidFill>
                  <a:srgbClr val="C00000"/>
                </a:solidFill>
                <a:latin typeface="楷体_GB2312"/>
              </a:rPr>
              <a:t>．工作原理</a:t>
            </a:r>
            <a:endParaRPr kumimoji="1" lang="zh-CN" altLang="en-US" sz="2800" dirty="0">
              <a:solidFill>
                <a:srgbClr val="C00000"/>
              </a:solidFill>
              <a:latin typeface="楷体_GB2312"/>
            </a:endParaRPr>
          </a:p>
        </p:txBody>
      </p:sp>
      <p:sp>
        <p:nvSpPr>
          <p:cNvPr id="25" name="Rectangle 5"/>
          <p:cNvSpPr>
            <a:spLocks noChangeArrowheads="1"/>
          </p:cNvSpPr>
          <p:nvPr/>
        </p:nvSpPr>
        <p:spPr bwMode="auto">
          <a:xfrm>
            <a:off x="457200" y="836712"/>
            <a:ext cx="449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2</a:t>
            </a: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i="1" dirty="0">
                <a:solidFill>
                  <a:srgbClr val="FF0000"/>
                </a:solidFill>
                <a:latin typeface="Times New Roman" panose="02020603050405020304" pitchFamily="18" charset="0"/>
                <a:cs typeface="Times New Roman" panose="02020603050405020304" pitchFamily="18" charset="0"/>
              </a:rPr>
              <a:t>V</a:t>
            </a:r>
            <a:r>
              <a:rPr lang="en-US" altLang="zh-CN" sz="2400" baseline="-25000" dirty="0">
                <a:solidFill>
                  <a:srgbClr val="FF0000"/>
                </a:solidFill>
                <a:latin typeface="Times New Roman" panose="02020603050405020304" pitchFamily="18" charset="0"/>
                <a:cs typeface="Times New Roman" panose="02020603050405020304" pitchFamily="18" charset="0"/>
              </a:rPr>
              <a:t>DS</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对沟道的控制作用</a:t>
            </a:r>
            <a:endPar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trips(down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ox(i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strips(downRigh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strips(downRigh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strips(downRigh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strips(downRigh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P spid="19"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4"/>
          <p:cNvSpPr>
            <a:spLocks noChangeArrowheads="1"/>
          </p:cNvSpPr>
          <p:nvPr/>
        </p:nvSpPr>
        <p:spPr bwMode="auto">
          <a:xfrm>
            <a:off x="395288" y="1304925"/>
            <a:ext cx="8353425" cy="24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70000"/>
              </a:lnSpc>
              <a:spcBef>
                <a:spcPct val="0"/>
              </a:spcBef>
              <a:buClrTx/>
              <a:buFontTx/>
              <a:buNone/>
            </a:pPr>
            <a:r>
              <a:rPr lang="en-US" altLang="zh-CN">
                <a:solidFill>
                  <a:schemeClr val="accent2"/>
                </a:solidFill>
                <a:latin typeface="Times New Roman" panose="02020603050405020304" pitchFamily="18" charset="0"/>
              </a:rPr>
              <a:t>4.5.1  </a:t>
            </a:r>
            <a:r>
              <a:rPr lang="zh-CN" altLang="en-US">
                <a:solidFill>
                  <a:schemeClr val="accent2"/>
                </a:solidFill>
                <a:latin typeface="Times New Roman" panose="02020603050405020304" pitchFamily="18" charset="0"/>
              </a:rPr>
              <a:t>共漏极（源极跟随器）放大电路</a:t>
            </a:r>
            <a:endParaRPr lang="zh-CN" altLang="en-US">
              <a:solidFill>
                <a:schemeClr val="accent2"/>
              </a:solidFill>
              <a:latin typeface="Times New Roman" panose="02020603050405020304" pitchFamily="18" charset="0"/>
            </a:endParaRPr>
          </a:p>
          <a:p>
            <a:pPr eaLnBrk="1" hangingPunct="1">
              <a:lnSpc>
                <a:spcPct val="170000"/>
              </a:lnSpc>
              <a:spcBef>
                <a:spcPct val="0"/>
              </a:spcBef>
              <a:buClrTx/>
              <a:buFontTx/>
              <a:buNone/>
            </a:pPr>
            <a:r>
              <a:rPr lang="en-US" altLang="zh-CN">
                <a:latin typeface="Times New Roman" panose="02020603050405020304" pitchFamily="18" charset="0"/>
              </a:rPr>
              <a:t>4.5.2  </a:t>
            </a:r>
            <a:r>
              <a:rPr lang="zh-CN" altLang="en-US">
                <a:latin typeface="Times New Roman" panose="02020603050405020304" pitchFamily="18" charset="0"/>
              </a:rPr>
              <a:t>共栅极放大电路</a:t>
            </a:r>
            <a:endParaRPr lang="zh-CN" altLang="en-US">
              <a:latin typeface="Times New Roman" panose="02020603050405020304" pitchFamily="18" charset="0"/>
            </a:endParaRPr>
          </a:p>
          <a:p>
            <a:pPr eaLnBrk="1" hangingPunct="1">
              <a:lnSpc>
                <a:spcPct val="170000"/>
              </a:lnSpc>
              <a:spcBef>
                <a:spcPct val="0"/>
              </a:spcBef>
              <a:buClrTx/>
              <a:buFontTx/>
              <a:buNone/>
            </a:pPr>
            <a:r>
              <a:rPr lang="en-US" altLang="zh-CN">
                <a:latin typeface="Times New Roman" panose="02020603050405020304" pitchFamily="18" charset="0"/>
              </a:rPr>
              <a:t>4.5.3  MOSFET</a:t>
            </a:r>
            <a:r>
              <a:rPr lang="zh-CN" altLang="en-US">
                <a:latin typeface="Times New Roman" panose="02020603050405020304" pitchFamily="18" charset="0"/>
              </a:rPr>
              <a:t>放大电路三种组态的总结和比较</a:t>
            </a:r>
            <a:endParaRPr lang="zh-CN" altLang="en-US">
              <a:latin typeface="Times New Roman" panose="02020603050405020304" pitchFamily="18" charset="0"/>
            </a:endParaRPr>
          </a:p>
        </p:txBody>
      </p:sp>
      <p:sp>
        <p:nvSpPr>
          <p:cNvPr id="119811" name="Rectangle 5"/>
          <p:cNvSpPr>
            <a:spLocks noChangeArrowheads="1"/>
          </p:cNvSpPr>
          <p:nvPr/>
        </p:nvSpPr>
        <p:spPr bwMode="auto">
          <a:xfrm>
            <a:off x="1881188" y="50800"/>
            <a:ext cx="53832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4.5  </a:t>
            </a:r>
            <a:r>
              <a:rPr lang="zh-CN" altLang="en-US" sz="3200">
                <a:solidFill>
                  <a:srgbClr val="0000CC"/>
                </a:solidFill>
                <a:latin typeface="Times New Roman" panose="02020603050405020304" pitchFamily="18" charset="0"/>
              </a:rPr>
              <a:t>共漏极和共栅极放大电路</a:t>
            </a:r>
            <a:endParaRPr lang="zh-CN" altLang="en-US" sz="32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34" name="对象 1"/>
          <p:cNvGraphicFramePr>
            <a:graphicFrameLocks noChangeAspect="1"/>
          </p:cNvGraphicFramePr>
          <p:nvPr/>
        </p:nvGraphicFramePr>
        <p:xfrm>
          <a:off x="3059113" y="835149"/>
          <a:ext cx="3159125" cy="2735263"/>
        </p:xfrm>
        <a:graphic>
          <a:graphicData uri="http://schemas.openxmlformats.org/presentationml/2006/ole">
            <mc:AlternateContent xmlns:mc="http://schemas.openxmlformats.org/markup-compatibility/2006">
              <mc:Choice xmlns:v="urn:schemas-microsoft-com:vml" Requires="v">
                <p:oleObj spid="_x0000_s213432" name="Picture" r:id="rId1" imgW="2249805" imgH="1950085" progId="Word.Picture.8">
                  <p:embed/>
                </p:oleObj>
              </mc:Choice>
              <mc:Fallback>
                <p:oleObj name="Picture" r:id="rId1" imgW="2249805" imgH="1950085" progId="Word.Picture.8">
                  <p:embed/>
                  <p:pic>
                    <p:nvPicPr>
                      <p:cNvPr id="0" name="图片 2134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835149"/>
                        <a:ext cx="3159125"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35" name="对象 2"/>
          <p:cNvGraphicFramePr>
            <a:graphicFrameLocks noChangeAspect="1"/>
          </p:cNvGraphicFramePr>
          <p:nvPr/>
        </p:nvGraphicFramePr>
        <p:xfrm>
          <a:off x="6311900" y="857374"/>
          <a:ext cx="2652713" cy="2501900"/>
        </p:xfrm>
        <a:graphic>
          <a:graphicData uri="http://schemas.openxmlformats.org/presentationml/2006/ole">
            <mc:AlternateContent xmlns:mc="http://schemas.openxmlformats.org/markup-compatibility/2006">
              <mc:Choice xmlns:v="urn:schemas-microsoft-com:vml" Requires="v">
                <p:oleObj spid="_x0000_s213433" name="Picture" r:id="rId3" imgW="1889760" imgH="1783080" progId="Word.Picture.8">
                  <p:embed/>
                </p:oleObj>
              </mc:Choice>
              <mc:Fallback>
                <p:oleObj name="Picture" r:id="rId3" imgW="1889760" imgH="1783080" progId="Word.Picture.8">
                  <p:embed/>
                  <p:pic>
                    <p:nvPicPr>
                      <p:cNvPr id="0" name="图片 2134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900" y="857374"/>
                        <a:ext cx="2652713"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36" name="Rectangle 48"/>
          <p:cNvSpPr>
            <a:spLocks noChangeArrowheads="1"/>
          </p:cNvSpPr>
          <p:nvPr/>
        </p:nvSpPr>
        <p:spPr bwMode="auto">
          <a:xfrm>
            <a:off x="954088" y="3267199"/>
            <a:ext cx="10890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ts val="600"/>
              </a:spcBef>
              <a:buFont typeface="Wingdings" panose="05000000000000000000" pitchFamily="2" charset="2"/>
              <a:buNone/>
            </a:pPr>
            <a:r>
              <a:rPr kumimoji="1" lang="zh-CN" altLang="en-US" sz="1800">
                <a:latin typeface="Times New Roman" panose="02020603050405020304" pitchFamily="18" charset="0"/>
              </a:rPr>
              <a:t>共源</a:t>
            </a:r>
            <a:endParaRPr lang="en-US" altLang="zh-CN" sz="1800" b="0">
              <a:latin typeface="Arial Rounded MT Bold" panose="020F0704030504030204" pitchFamily="34" charset="0"/>
            </a:endParaRPr>
          </a:p>
        </p:txBody>
      </p:sp>
      <p:graphicFrame>
        <p:nvGraphicFramePr>
          <p:cNvPr id="120837" name="对象 4"/>
          <p:cNvGraphicFramePr>
            <a:graphicFrameLocks noChangeAspect="1"/>
          </p:cNvGraphicFramePr>
          <p:nvPr/>
        </p:nvGraphicFramePr>
        <p:xfrm>
          <a:off x="250825" y="854199"/>
          <a:ext cx="3286125" cy="2503488"/>
        </p:xfrm>
        <a:graphic>
          <a:graphicData uri="http://schemas.openxmlformats.org/presentationml/2006/ole">
            <mc:AlternateContent xmlns:mc="http://schemas.openxmlformats.org/markup-compatibility/2006">
              <mc:Choice xmlns:v="urn:schemas-microsoft-com:vml" Requires="v">
                <p:oleObj spid="_x0000_s213434" name="Picture" r:id="rId5" imgW="2340610" imgH="1783080" progId="Word.Picture.8">
                  <p:embed/>
                </p:oleObj>
              </mc:Choice>
              <mc:Fallback>
                <p:oleObj name="Picture" r:id="rId5" imgW="2340610" imgH="1783080" progId="Word.Picture.8">
                  <p:embed/>
                  <p:pic>
                    <p:nvPicPr>
                      <p:cNvPr id="0" name="图片 2134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854199"/>
                        <a:ext cx="3286125"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38" name="Rectangle 48"/>
          <p:cNvSpPr>
            <a:spLocks noChangeArrowheads="1"/>
          </p:cNvSpPr>
          <p:nvPr/>
        </p:nvSpPr>
        <p:spPr bwMode="auto">
          <a:xfrm>
            <a:off x="3708400" y="3276724"/>
            <a:ext cx="15843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ts val="600"/>
              </a:spcBef>
              <a:buFont typeface="Wingdings" panose="05000000000000000000" pitchFamily="2" charset="2"/>
              <a:buNone/>
            </a:pPr>
            <a:r>
              <a:rPr kumimoji="1" lang="zh-CN" altLang="en-US" sz="1800">
                <a:latin typeface="Times New Roman" panose="02020603050405020304" pitchFamily="18" charset="0"/>
              </a:rPr>
              <a:t>共漏</a:t>
            </a:r>
            <a:endParaRPr lang="en-US" altLang="zh-CN" sz="1800" b="0">
              <a:latin typeface="Arial Rounded MT Bold" panose="020F0704030504030204" pitchFamily="34" charset="0"/>
            </a:endParaRPr>
          </a:p>
        </p:txBody>
      </p:sp>
      <p:sp>
        <p:nvSpPr>
          <p:cNvPr id="120839" name="Rectangle 48"/>
          <p:cNvSpPr>
            <a:spLocks noChangeArrowheads="1"/>
          </p:cNvSpPr>
          <p:nvPr/>
        </p:nvSpPr>
        <p:spPr bwMode="auto">
          <a:xfrm>
            <a:off x="6948488" y="3267199"/>
            <a:ext cx="9207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ts val="600"/>
              </a:spcBef>
              <a:buFont typeface="Wingdings" panose="05000000000000000000" pitchFamily="2" charset="2"/>
              <a:buNone/>
            </a:pPr>
            <a:r>
              <a:rPr kumimoji="1" lang="zh-CN" altLang="en-US" sz="1800">
                <a:latin typeface="Times New Roman" panose="02020603050405020304" pitchFamily="18" charset="0"/>
              </a:rPr>
              <a:t>共栅</a:t>
            </a:r>
            <a:endParaRPr lang="en-US" altLang="zh-CN" sz="1800" b="0">
              <a:latin typeface="Arial Rounded MT Bold" panose="020F0704030504030204" pitchFamily="34" charset="0"/>
            </a:endParaRPr>
          </a:p>
        </p:txBody>
      </p:sp>
      <p:sp>
        <p:nvSpPr>
          <p:cNvPr id="120840" name="Rectangle 2"/>
          <p:cNvSpPr>
            <a:spLocks noChangeArrowheads="1"/>
          </p:cNvSpPr>
          <p:nvPr/>
        </p:nvSpPr>
        <p:spPr bwMode="auto">
          <a:xfrm>
            <a:off x="892175" y="72492"/>
            <a:ext cx="30670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3200" dirty="0">
                <a:latin typeface="楷体" panose="02010609060101010101" pitchFamily="49" charset="-122"/>
                <a:ea typeface="楷体" panose="02010609060101010101" pitchFamily="49" charset="-122"/>
              </a:rPr>
              <a:t>三种组态的判断</a:t>
            </a:r>
            <a:endParaRPr kumimoji="1" lang="zh-CN" altLang="en-US" sz="3200" dirty="0">
              <a:latin typeface="楷体" panose="02010609060101010101" pitchFamily="49" charset="-122"/>
              <a:ea typeface="楷体" panose="02010609060101010101" pitchFamily="49" charset="-122"/>
            </a:endParaRPr>
          </a:p>
        </p:txBody>
      </p:sp>
      <p:sp>
        <p:nvSpPr>
          <p:cNvPr id="10" name="Rectangle 8"/>
          <p:cNvSpPr>
            <a:spLocks noChangeArrowheads="1"/>
          </p:cNvSpPr>
          <p:nvPr/>
        </p:nvSpPr>
        <p:spPr bwMode="auto">
          <a:xfrm>
            <a:off x="360363" y="3648075"/>
            <a:ext cx="8532812"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000">
                <a:latin typeface="Times New Roman" panose="02020603050405020304" pitchFamily="18" charset="0"/>
              </a:rPr>
              <a:t>        </a:t>
            </a:r>
            <a:r>
              <a:rPr kumimoji="1" lang="zh-CN" altLang="en-US" sz="2000">
                <a:latin typeface="Times New Roman" panose="02020603050405020304" pitchFamily="18" charset="0"/>
              </a:rPr>
              <a:t>较好的方法并不是试图寻找接地的电极，而是寻找信号的输入电极和输出电极。</a:t>
            </a:r>
            <a:endParaRPr kumimoji="1" lang="zh-CN" altLang="en-US" sz="2000">
              <a:latin typeface="Times New Roman" panose="02020603050405020304" pitchFamily="18" charset="0"/>
            </a:endParaRPr>
          </a:p>
          <a:p>
            <a:pPr eaLnBrk="1" hangingPunct="1">
              <a:lnSpc>
                <a:spcPct val="120000"/>
              </a:lnSpc>
              <a:spcBef>
                <a:spcPct val="0"/>
              </a:spcBef>
              <a:buClrTx/>
              <a:buFontTx/>
              <a:buNone/>
            </a:pPr>
            <a:r>
              <a:rPr kumimoji="1" lang="zh-CN" altLang="en-US" sz="2000">
                <a:latin typeface="Times New Roman" panose="02020603050405020304" pitchFamily="18" charset="0"/>
              </a:rPr>
              <a:t>        即观察输入信号加在哪个电极，输出信号从哪个电极取出，剩下的那个电极便是共同电极。如</a:t>
            </a:r>
            <a:endParaRPr kumimoji="1" lang="zh-CN" altLang="en-US" sz="2000">
              <a:latin typeface="Times New Roman" panose="02020603050405020304" pitchFamily="18" charset="0"/>
            </a:endParaRPr>
          </a:p>
          <a:p>
            <a:pPr eaLnBrk="1" hangingPunct="1">
              <a:lnSpc>
                <a:spcPct val="120000"/>
              </a:lnSpc>
              <a:spcBef>
                <a:spcPct val="0"/>
              </a:spcBef>
              <a:buClrTx/>
              <a:buFontTx/>
              <a:buNone/>
            </a:pPr>
            <a:r>
              <a:rPr kumimoji="1" lang="zh-CN" altLang="en-US" sz="2000">
                <a:latin typeface="Times New Roman" panose="02020603050405020304" pitchFamily="18" charset="0"/>
              </a:rPr>
              <a:t>        共源极放大电路，信号由栅极输入，漏极输出；</a:t>
            </a:r>
            <a:endParaRPr kumimoji="1" lang="zh-CN" altLang="en-US" sz="2000">
              <a:latin typeface="Times New Roman" panose="02020603050405020304" pitchFamily="18" charset="0"/>
            </a:endParaRPr>
          </a:p>
          <a:p>
            <a:pPr eaLnBrk="1" hangingPunct="1">
              <a:lnSpc>
                <a:spcPct val="120000"/>
              </a:lnSpc>
              <a:spcBef>
                <a:spcPct val="0"/>
              </a:spcBef>
              <a:buClrTx/>
              <a:buFontTx/>
              <a:buNone/>
            </a:pPr>
            <a:r>
              <a:rPr kumimoji="1" lang="zh-CN" altLang="en-US" sz="2000">
                <a:latin typeface="Times New Roman" panose="02020603050405020304" pitchFamily="18" charset="0"/>
              </a:rPr>
              <a:t>        共漏极放大电路，信号由栅极输入，源极输出；</a:t>
            </a:r>
            <a:endParaRPr kumimoji="1" lang="zh-CN" altLang="en-US" sz="2000">
              <a:latin typeface="Times New Roman" panose="02020603050405020304" pitchFamily="18" charset="0"/>
            </a:endParaRPr>
          </a:p>
          <a:p>
            <a:pPr eaLnBrk="1" hangingPunct="1">
              <a:lnSpc>
                <a:spcPct val="120000"/>
              </a:lnSpc>
              <a:spcBef>
                <a:spcPct val="0"/>
              </a:spcBef>
              <a:buClrTx/>
              <a:buFontTx/>
              <a:buNone/>
            </a:pPr>
            <a:r>
              <a:rPr kumimoji="1" lang="zh-CN" altLang="en-US" sz="2000">
                <a:latin typeface="Times New Roman" panose="02020603050405020304" pitchFamily="18" charset="0"/>
              </a:rPr>
              <a:t>        共栅极放大电路，信号由源极输入，漏极输出。 </a:t>
            </a:r>
            <a:endParaRPr kumimoji="1" lang="zh-CN" altLang="en-US" sz="2000">
              <a:latin typeface="Times New Roman" panose="02020603050405020304" pitchFamily="18" charset="0"/>
            </a:endParaRPr>
          </a:p>
        </p:txBody>
      </p:sp>
      <p:sp>
        <p:nvSpPr>
          <p:cNvPr id="11" name="Text Box 17"/>
          <p:cNvSpPr txBox="1">
            <a:spLocks noChangeArrowheads="1"/>
          </p:cNvSpPr>
          <p:nvPr/>
        </p:nvSpPr>
        <p:spPr bwMode="auto">
          <a:xfrm>
            <a:off x="6588125" y="5084763"/>
            <a:ext cx="2033588"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zh-CN" altLang="en-US" sz="2000">
                <a:solidFill>
                  <a:srgbClr val="FF0000"/>
                </a:solidFill>
                <a:latin typeface="黑体" panose="02010609060101010101" pitchFamily="49" charset="-122"/>
                <a:ea typeface="黑体" panose="02010609060101010101" pitchFamily="49" charset="-122"/>
                <a:sym typeface="Symbol" panose="05050102010706020507" pitchFamily="18" charset="2"/>
              </a:rPr>
              <a:t>栅极始终不能做输出电极，漏极不能做输入极</a:t>
            </a:r>
            <a:endParaRPr kumimoji="1" lang="zh-CN" altLang="en-US" sz="2000">
              <a:solidFill>
                <a:srgbClr val="FF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strips(downRigh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strips(downRigh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strips(downRigh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strips(downRigh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strips(downRigh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strips(downRigh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71930" y="764704"/>
            <a:ext cx="3435194" cy="2800741"/>
          </a:xfrm>
          <a:prstGeom prst="rect">
            <a:avLst/>
          </a:prstGeom>
        </p:spPr>
      </p:pic>
      <p:sp>
        <p:nvSpPr>
          <p:cNvPr id="121858" name="Rectangle 5">
            <a:hlinkClick r:id="rId2"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4.5.1  </a:t>
            </a:r>
            <a:r>
              <a:rPr lang="zh-CN" altLang="en-US" sz="3200">
                <a:solidFill>
                  <a:srgbClr val="0000CC"/>
                </a:solidFill>
                <a:latin typeface="Times New Roman" panose="02020603050405020304" pitchFamily="18" charset="0"/>
              </a:rPr>
              <a:t>共漏极（源极跟随器）放大电路</a:t>
            </a:r>
            <a:endParaRPr lang="zh-CN" altLang="en-US" sz="3200" i="1">
              <a:solidFill>
                <a:srgbClr val="0000CC"/>
              </a:solidFill>
              <a:latin typeface="Times New Roman" panose="02020603050405020304" pitchFamily="18" charset="0"/>
            </a:endParaRPr>
          </a:p>
        </p:txBody>
      </p:sp>
      <p:sp>
        <p:nvSpPr>
          <p:cNvPr id="3" name="Rectangle 3"/>
          <p:cNvSpPr>
            <a:spLocks noChangeArrowheads="1"/>
          </p:cNvSpPr>
          <p:nvPr/>
        </p:nvSpPr>
        <p:spPr bwMode="auto">
          <a:xfrm>
            <a:off x="503238" y="765175"/>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1.  </a:t>
            </a:r>
            <a:r>
              <a:rPr lang="zh-CN" altLang="en-US" sz="2400">
                <a:latin typeface="Times New Roman" panose="02020603050405020304" pitchFamily="18" charset="0"/>
              </a:rPr>
              <a:t>静态分析</a:t>
            </a:r>
            <a:endParaRPr lang="zh-CN" altLang="en-US" sz="2400">
              <a:latin typeface="Times New Roman" panose="02020603050405020304" pitchFamily="18" charset="0"/>
            </a:endParaRPr>
          </a:p>
        </p:txBody>
      </p:sp>
      <p:sp>
        <p:nvSpPr>
          <p:cNvPr id="4" name="Rectangle 4"/>
          <p:cNvSpPr>
            <a:spLocks noChangeArrowheads="1"/>
          </p:cNvSpPr>
          <p:nvPr/>
        </p:nvSpPr>
        <p:spPr bwMode="auto">
          <a:xfrm>
            <a:off x="609600" y="1209675"/>
            <a:ext cx="3817938" cy="53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dirty="0">
                <a:solidFill>
                  <a:srgbClr val="000000"/>
                </a:solidFill>
                <a:latin typeface="楷体_GB2312"/>
              </a:rPr>
              <a:t>设</a:t>
            </a:r>
            <a:r>
              <a:rPr lang="en-US" altLang="zh-CN" sz="2200" dirty="0">
                <a:solidFill>
                  <a:srgbClr val="000000"/>
                </a:solidFill>
                <a:latin typeface="楷体_GB2312"/>
              </a:rPr>
              <a:t>MOS</a:t>
            </a:r>
            <a:r>
              <a:rPr lang="zh-CN" altLang="en-US" sz="2200" dirty="0">
                <a:solidFill>
                  <a:srgbClr val="000000"/>
                </a:solidFill>
                <a:latin typeface="楷体_GB2312"/>
              </a:rPr>
              <a:t>管工作</a:t>
            </a:r>
            <a:r>
              <a:rPr lang="zh-CN" altLang="en-US" sz="2200" dirty="0" smtClean="0">
                <a:solidFill>
                  <a:srgbClr val="000000"/>
                </a:solidFill>
                <a:latin typeface="楷体_GB2312"/>
              </a:rPr>
              <a:t>于恒流区</a:t>
            </a:r>
            <a:endParaRPr lang="zh-CN" altLang="en-US" sz="2200" dirty="0">
              <a:solidFill>
                <a:srgbClr val="000000"/>
              </a:solidFill>
              <a:latin typeface="楷体_GB2312"/>
            </a:endParaRPr>
          </a:p>
        </p:txBody>
      </p:sp>
      <p:graphicFrame>
        <p:nvGraphicFramePr>
          <p:cNvPr id="6" name="Object 22"/>
          <p:cNvGraphicFramePr>
            <a:graphicFrameLocks noChangeAspect="1"/>
          </p:cNvGraphicFramePr>
          <p:nvPr/>
        </p:nvGraphicFramePr>
        <p:xfrm>
          <a:off x="1079500" y="1833563"/>
          <a:ext cx="2438400" cy="431800"/>
        </p:xfrm>
        <a:graphic>
          <a:graphicData uri="http://schemas.openxmlformats.org/presentationml/2006/ole">
            <mc:AlternateContent xmlns:mc="http://schemas.openxmlformats.org/markup-compatibility/2006">
              <mc:Choice xmlns:v="urn:schemas-microsoft-com:vml" Requires="v">
                <p:oleObj spid="_x0000_s214581" name="公式" r:id="rId3" imgW="1435100" imgH="254000" progId="Equation.3">
                  <p:embed/>
                </p:oleObj>
              </mc:Choice>
              <mc:Fallback>
                <p:oleObj name="公式" r:id="rId3" imgW="1435100" imgH="254000" progId="Equation.3">
                  <p:embed/>
                  <p:pic>
                    <p:nvPicPr>
                      <p:cNvPr id="0" name="图片 2145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1833563"/>
                        <a:ext cx="2438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AutoShape 23"/>
          <p:cNvSpPr/>
          <p:nvPr/>
        </p:nvSpPr>
        <p:spPr bwMode="auto">
          <a:xfrm>
            <a:off x="863600" y="1938338"/>
            <a:ext cx="107950" cy="1584325"/>
          </a:xfrm>
          <a:prstGeom prst="leftBrace">
            <a:avLst>
              <a:gd name="adj1" fmla="val 122304"/>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graphicFrame>
        <p:nvGraphicFramePr>
          <p:cNvPr id="8" name="Object 24"/>
          <p:cNvGraphicFramePr>
            <a:graphicFrameLocks noChangeAspect="1"/>
          </p:cNvGraphicFramePr>
          <p:nvPr/>
        </p:nvGraphicFramePr>
        <p:xfrm>
          <a:off x="1116013" y="2332038"/>
          <a:ext cx="3192462" cy="798512"/>
        </p:xfrm>
        <a:graphic>
          <a:graphicData uri="http://schemas.openxmlformats.org/presentationml/2006/ole">
            <mc:AlternateContent xmlns:mc="http://schemas.openxmlformats.org/markup-compatibility/2006">
              <mc:Choice xmlns:v="urn:schemas-microsoft-com:vml" Requires="v">
                <p:oleObj spid="_x0000_s214582" name="公式" r:id="rId5" imgW="1879600" imgH="469900" progId="Equation.3">
                  <p:embed/>
                </p:oleObj>
              </mc:Choice>
              <mc:Fallback>
                <p:oleObj name="公式" r:id="rId5" imgW="1879600" imgH="469900" progId="Equation.3">
                  <p:embed/>
                  <p:pic>
                    <p:nvPicPr>
                      <p:cNvPr id="0" name="图片 2145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2332038"/>
                        <a:ext cx="3192462"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5"/>
          <p:cNvGraphicFramePr>
            <a:graphicFrameLocks noChangeAspect="1"/>
          </p:cNvGraphicFramePr>
          <p:nvPr/>
        </p:nvGraphicFramePr>
        <p:xfrm>
          <a:off x="1116013" y="3271838"/>
          <a:ext cx="2070100" cy="409575"/>
        </p:xfrm>
        <a:graphic>
          <a:graphicData uri="http://schemas.openxmlformats.org/presentationml/2006/ole">
            <mc:AlternateContent xmlns:mc="http://schemas.openxmlformats.org/markup-compatibility/2006">
              <mc:Choice xmlns:v="urn:schemas-microsoft-com:vml" Requires="v">
                <p:oleObj spid="_x0000_s214583" name="公式" r:id="rId7" imgW="1218565" imgH="241300" progId="Equation.3">
                  <p:embed/>
                </p:oleObj>
              </mc:Choice>
              <mc:Fallback>
                <p:oleObj name="公式" r:id="rId7" imgW="1218565" imgH="241300" progId="Equation.3">
                  <p:embed/>
                  <p:pic>
                    <p:nvPicPr>
                      <p:cNvPr id="0" name="图片 2145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3271838"/>
                        <a:ext cx="20701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26"/>
          <p:cNvSpPr>
            <a:spLocks noChangeArrowheads="1"/>
          </p:cNvSpPr>
          <p:nvPr/>
        </p:nvSpPr>
        <p:spPr bwMode="auto">
          <a:xfrm>
            <a:off x="933450" y="3863975"/>
            <a:ext cx="3817938" cy="53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dirty="0">
                <a:solidFill>
                  <a:srgbClr val="000000"/>
                </a:solidFill>
                <a:latin typeface="楷体_GB2312"/>
              </a:rPr>
              <a:t>需验证是否工作</a:t>
            </a:r>
            <a:r>
              <a:rPr lang="zh-CN" altLang="en-US" sz="2200" dirty="0" smtClean="0">
                <a:solidFill>
                  <a:srgbClr val="000000"/>
                </a:solidFill>
                <a:latin typeface="楷体_GB2312"/>
              </a:rPr>
              <a:t>在恒流区</a:t>
            </a:r>
            <a:endParaRPr lang="zh-CN" altLang="en-US" sz="2200" dirty="0">
              <a:solidFill>
                <a:srgbClr val="000000"/>
              </a:solidFill>
              <a:latin typeface="楷体_GB2312"/>
            </a:endParaRPr>
          </a:p>
        </p:txBody>
      </p:sp>
      <p:pic>
        <p:nvPicPr>
          <p:cNvPr id="11" name="图片 10"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5908" y="3537012"/>
            <a:ext cx="1920508" cy="28350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linds(horizont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Right)">
                                      <p:cBhvr>
                                        <p:cTn id="22" dur="500"/>
                                        <p:tgtEl>
                                          <p:spTgt spid="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strips(downRigh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strips(downRigh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blinds(horizontal)">
                                      <p:cBhvr>
                                        <p:cTn id="4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build="p"/>
      <p:bldP spid="7" grpId="0" animBg="1"/>
      <p:bldP spid="10" grpId="0" autoUpdateAnimBg="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4480696" y="3609020"/>
          <a:ext cx="4123752" cy="2449123"/>
        </p:xfrm>
        <a:graphic>
          <a:graphicData uri="http://schemas.openxmlformats.org/presentationml/2006/ole">
            <mc:AlternateContent xmlns:mc="http://schemas.openxmlformats.org/markup-compatibility/2006">
              <mc:Choice xmlns:v="urn:schemas-microsoft-com:vml" Requires="v">
                <p:oleObj spid="_x0000_s216044" name="Picture" r:id="rId1" imgW="2164715" imgH="1286510" progId="Word.Picture.8">
                  <p:embed/>
                </p:oleObj>
              </mc:Choice>
              <mc:Fallback>
                <p:oleObj name="Picture" r:id="rId1" imgW="2164715" imgH="1286510" progId="Word.Picture.8">
                  <p:embed/>
                  <p:pic>
                    <p:nvPicPr>
                      <p:cNvPr id="0" name="Object 8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696" y="3609020"/>
                        <a:ext cx="4123752" cy="24491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82"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dirty="0">
                <a:solidFill>
                  <a:srgbClr val="0000CC"/>
                </a:solidFill>
                <a:latin typeface="Times New Roman" panose="02020603050405020304" pitchFamily="18" charset="0"/>
              </a:rPr>
              <a:t>4.5.1  </a:t>
            </a:r>
            <a:r>
              <a:rPr lang="zh-CN" altLang="en-US" sz="3200" dirty="0">
                <a:solidFill>
                  <a:srgbClr val="0000CC"/>
                </a:solidFill>
                <a:latin typeface="Times New Roman" panose="02020603050405020304" pitchFamily="18" charset="0"/>
              </a:rPr>
              <a:t>共漏极（源极跟随器）放大电路</a:t>
            </a:r>
            <a:endParaRPr lang="zh-CN" altLang="en-US" sz="3200" i="1" dirty="0">
              <a:solidFill>
                <a:srgbClr val="0000CC"/>
              </a:solidFill>
              <a:latin typeface="Times New Roman" panose="02020603050405020304" pitchFamily="18" charset="0"/>
            </a:endParaRPr>
          </a:p>
        </p:txBody>
      </p:sp>
      <p:sp>
        <p:nvSpPr>
          <p:cNvPr id="122883" name="Rectangle 17"/>
          <p:cNvSpPr>
            <a:spLocks noChangeArrowheads="1"/>
          </p:cNvSpPr>
          <p:nvPr/>
        </p:nvSpPr>
        <p:spPr bwMode="auto">
          <a:xfrm>
            <a:off x="503238" y="765175"/>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2.  </a:t>
            </a:r>
            <a:r>
              <a:rPr lang="zh-CN" altLang="en-US" sz="2400">
                <a:latin typeface="Times New Roman" panose="02020603050405020304" pitchFamily="18" charset="0"/>
              </a:rPr>
              <a:t>动态分析</a:t>
            </a:r>
            <a:endParaRPr lang="zh-CN" altLang="en-US" sz="2400">
              <a:latin typeface="Times New Roman" panose="02020603050405020304" pitchFamily="18" charset="0"/>
            </a:endParaRPr>
          </a:p>
        </p:txBody>
      </p:sp>
      <p:sp>
        <p:nvSpPr>
          <p:cNvPr id="4" name="Rectangle 18"/>
          <p:cNvSpPr>
            <a:spLocks noChangeArrowheads="1"/>
          </p:cNvSpPr>
          <p:nvPr/>
        </p:nvSpPr>
        <p:spPr bwMode="auto">
          <a:xfrm>
            <a:off x="609600" y="1592263"/>
            <a:ext cx="38179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000">
                <a:solidFill>
                  <a:srgbClr val="000000"/>
                </a:solidFill>
                <a:latin typeface="Times New Roman" panose="02020603050405020304" pitchFamily="18" charset="0"/>
              </a:rPr>
              <a:t>根据静态工作点可求得 </a:t>
            </a:r>
            <a:r>
              <a:rPr lang="en-US" altLang="zh-CN" sz="2000" i="1">
                <a:solidFill>
                  <a:srgbClr val="000000"/>
                </a:solidFill>
                <a:latin typeface="Times New Roman" panose="02020603050405020304" pitchFamily="18" charset="0"/>
              </a:rPr>
              <a:t>g</a:t>
            </a:r>
            <a:r>
              <a:rPr lang="en-US" altLang="zh-CN" sz="2000" baseline="-25000">
                <a:solidFill>
                  <a:srgbClr val="000000"/>
                </a:solidFill>
                <a:latin typeface="Times New Roman" panose="02020603050405020304" pitchFamily="18" charset="0"/>
              </a:rPr>
              <a:t>m</a:t>
            </a:r>
            <a:endParaRPr lang="en-US" altLang="zh-CN" sz="2000" baseline="-25000">
              <a:solidFill>
                <a:srgbClr val="000000"/>
              </a:solidFill>
              <a:latin typeface="Times New Roman" panose="02020603050405020304" pitchFamily="18" charset="0"/>
            </a:endParaRPr>
          </a:p>
        </p:txBody>
      </p:sp>
      <p:sp>
        <p:nvSpPr>
          <p:cNvPr id="7" name="Rectangle 28"/>
          <p:cNvSpPr>
            <a:spLocks noChangeArrowheads="1"/>
          </p:cNvSpPr>
          <p:nvPr/>
        </p:nvSpPr>
        <p:spPr bwMode="auto">
          <a:xfrm>
            <a:off x="576263" y="1233488"/>
            <a:ext cx="2951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381000" indent="-3810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381000" indent="-3810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381000" indent="-3810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381000" indent="-3810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381000" indent="-3810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8382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954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7526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2098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000"/>
              <a:t>小信号等效电路</a:t>
            </a:r>
            <a:endParaRPr lang="zh-CN" altLang="en-US" sz="2000"/>
          </a:p>
        </p:txBody>
      </p:sp>
      <p:graphicFrame>
        <p:nvGraphicFramePr>
          <p:cNvPr id="8" name="Object 29"/>
          <p:cNvGraphicFramePr>
            <a:graphicFrameLocks noChangeAspect="1"/>
          </p:cNvGraphicFramePr>
          <p:nvPr/>
        </p:nvGraphicFramePr>
        <p:xfrm>
          <a:off x="1295400" y="2068513"/>
          <a:ext cx="2224088" cy="385762"/>
        </p:xfrm>
        <a:graphic>
          <a:graphicData uri="http://schemas.openxmlformats.org/presentationml/2006/ole">
            <mc:AlternateContent xmlns:mc="http://schemas.openxmlformats.org/markup-compatibility/2006">
              <mc:Choice xmlns:v="urn:schemas-microsoft-com:vml" Requires="v">
                <p:oleObj spid="_x0000_s216045" name="公式" r:id="rId4" imgW="1409065" imgH="241300" progId="Equation.3">
                  <p:embed/>
                </p:oleObj>
              </mc:Choice>
              <mc:Fallback>
                <p:oleObj name="公式" r:id="rId4" imgW="1409065" imgH="241300" progId="Equation.3">
                  <p:embed/>
                  <p:pic>
                    <p:nvPicPr>
                      <p:cNvPr id="0" name="图片 2160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068513"/>
                        <a:ext cx="2224088"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30"/>
          <p:cNvGraphicFramePr>
            <a:graphicFrameLocks noChangeAspect="1"/>
          </p:cNvGraphicFramePr>
          <p:nvPr/>
        </p:nvGraphicFramePr>
        <p:xfrm>
          <a:off x="1038225" y="3752850"/>
          <a:ext cx="1909763" cy="385763"/>
        </p:xfrm>
        <a:graphic>
          <a:graphicData uri="http://schemas.openxmlformats.org/presentationml/2006/ole">
            <mc:AlternateContent xmlns:mc="http://schemas.openxmlformats.org/markup-compatibility/2006">
              <mc:Choice xmlns:v="urn:schemas-microsoft-com:vml" Requires="v">
                <p:oleObj spid="_x0000_s216046" name="Equation" r:id="rId6" imgW="28651200" imgH="5791200" progId="Equation.DSMT4">
                  <p:embed/>
                </p:oleObj>
              </mc:Choice>
              <mc:Fallback>
                <p:oleObj name="Equation" r:id="rId6" imgW="28651200" imgH="5791200" progId="Equation.DSMT4">
                  <p:embed/>
                  <p:pic>
                    <p:nvPicPr>
                      <p:cNvPr id="0" name="图片 216045"/>
                      <p:cNvPicPr>
                        <a:picLocks noChangeAspect="1" noChangeArrowheads="1"/>
                      </p:cNvPicPr>
                      <p:nvPr/>
                    </p:nvPicPr>
                    <p:blipFill>
                      <a:blip r:embed="rId7"/>
                      <a:srcRect/>
                      <a:stretch>
                        <a:fillRect/>
                      </a:stretch>
                    </p:blipFill>
                    <p:spPr bwMode="auto">
                      <a:xfrm>
                        <a:off x="1038225" y="3752850"/>
                        <a:ext cx="1909763"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1"/>
          <p:cNvGraphicFramePr>
            <a:graphicFrameLocks noChangeAspect="1"/>
          </p:cNvGraphicFramePr>
          <p:nvPr/>
        </p:nvGraphicFramePr>
        <p:xfrm>
          <a:off x="1000125" y="2876550"/>
          <a:ext cx="3371850" cy="792163"/>
        </p:xfrm>
        <a:graphic>
          <a:graphicData uri="http://schemas.openxmlformats.org/presentationml/2006/ole">
            <mc:AlternateContent xmlns:mc="http://schemas.openxmlformats.org/markup-compatibility/2006">
              <mc:Choice xmlns:v="urn:schemas-microsoft-com:vml" Requires="v">
                <p:oleObj spid="_x0000_s216047" name="Equation" r:id="rId8" imgW="50596800" imgH="11887200" progId="Equation.DSMT4">
                  <p:embed/>
                </p:oleObj>
              </mc:Choice>
              <mc:Fallback>
                <p:oleObj name="Equation" r:id="rId8" imgW="50596800" imgH="11887200" progId="Equation.DSMT4">
                  <p:embed/>
                  <p:pic>
                    <p:nvPicPr>
                      <p:cNvPr id="0" name="图片 216046"/>
                      <p:cNvPicPr>
                        <a:picLocks noChangeAspect="1" noChangeArrowheads="1"/>
                      </p:cNvPicPr>
                      <p:nvPr/>
                    </p:nvPicPr>
                    <p:blipFill>
                      <a:blip r:embed="rId9"/>
                      <a:srcRect/>
                      <a:stretch>
                        <a:fillRect/>
                      </a:stretch>
                    </p:blipFill>
                    <p:spPr bwMode="auto">
                      <a:xfrm>
                        <a:off x="1000125" y="2876550"/>
                        <a:ext cx="33718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34"/>
          <p:cNvSpPr>
            <a:spLocks noChangeArrowheads="1"/>
          </p:cNvSpPr>
          <p:nvPr/>
        </p:nvSpPr>
        <p:spPr bwMode="auto">
          <a:xfrm>
            <a:off x="719138" y="2457450"/>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电压增益</a:t>
            </a:r>
            <a:endParaRPr lang="zh-CN" altLang="en-US" sz="2000"/>
          </a:p>
        </p:txBody>
      </p:sp>
      <p:graphicFrame>
        <p:nvGraphicFramePr>
          <p:cNvPr id="12" name="Object 35"/>
          <p:cNvGraphicFramePr>
            <a:graphicFrameLocks noChangeAspect="1"/>
          </p:cNvGraphicFramePr>
          <p:nvPr/>
        </p:nvGraphicFramePr>
        <p:xfrm>
          <a:off x="795338" y="4221163"/>
          <a:ext cx="2986087" cy="750887"/>
        </p:xfrm>
        <a:graphic>
          <a:graphicData uri="http://schemas.openxmlformats.org/presentationml/2006/ole">
            <mc:AlternateContent xmlns:mc="http://schemas.openxmlformats.org/markup-compatibility/2006">
              <mc:Choice xmlns:v="urn:schemas-microsoft-com:vml" Requires="v">
                <p:oleObj spid="_x0000_s216048" name="Equation" r:id="rId10" imgW="44805600" imgH="11277600" progId="Equation.DSMT4">
                  <p:embed/>
                </p:oleObj>
              </mc:Choice>
              <mc:Fallback>
                <p:oleObj name="Equation" r:id="rId10" imgW="44805600" imgH="11277600" progId="Equation.DSMT4">
                  <p:embed/>
                  <p:pic>
                    <p:nvPicPr>
                      <p:cNvPr id="0" name="图片 216047"/>
                      <p:cNvPicPr>
                        <a:picLocks noChangeAspect="1" noChangeArrowheads="1"/>
                      </p:cNvPicPr>
                      <p:nvPr/>
                    </p:nvPicPr>
                    <p:blipFill>
                      <a:blip r:embed="rId11"/>
                      <a:srcRect/>
                      <a:stretch>
                        <a:fillRect/>
                      </a:stretch>
                    </p:blipFill>
                    <p:spPr bwMode="auto">
                      <a:xfrm>
                        <a:off x="795338" y="4221163"/>
                        <a:ext cx="298608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6"/>
          <p:cNvGraphicFramePr>
            <a:graphicFrameLocks noChangeAspect="1"/>
          </p:cNvGraphicFramePr>
          <p:nvPr/>
        </p:nvGraphicFramePr>
        <p:xfrm>
          <a:off x="1138238" y="5121275"/>
          <a:ext cx="2073275" cy="711200"/>
        </p:xfrm>
        <a:graphic>
          <a:graphicData uri="http://schemas.openxmlformats.org/presentationml/2006/ole">
            <mc:AlternateContent xmlns:mc="http://schemas.openxmlformats.org/markup-compatibility/2006">
              <mc:Choice xmlns:v="urn:schemas-microsoft-com:vml" Requires="v">
                <p:oleObj spid="_x0000_s216049" name="Equation" r:id="rId12" imgW="31089600" imgH="10668000" progId="Equation.DSMT4">
                  <p:embed/>
                </p:oleObj>
              </mc:Choice>
              <mc:Fallback>
                <p:oleObj name="Equation" r:id="rId12" imgW="31089600" imgH="10668000" progId="Equation.DSMT4">
                  <p:embed/>
                  <p:pic>
                    <p:nvPicPr>
                      <p:cNvPr id="0" name="图片 216048"/>
                      <p:cNvPicPr>
                        <a:picLocks noChangeAspect="1" noChangeArrowheads="1"/>
                      </p:cNvPicPr>
                      <p:nvPr/>
                    </p:nvPicPr>
                    <p:blipFill>
                      <a:blip r:embed="rId13"/>
                      <a:srcRect/>
                      <a:stretch>
                        <a:fillRect/>
                      </a:stretch>
                    </p:blipFill>
                    <p:spPr bwMode="auto">
                      <a:xfrm>
                        <a:off x="1138238" y="5121275"/>
                        <a:ext cx="207327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 Box 37"/>
          <p:cNvSpPr txBox="1">
            <a:spLocks noChangeArrowheads="1"/>
          </p:cNvSpPr>
          <p:nvPr/>
        </p:nvSpPr>
        <p:spPr bwMode="auto">
          <a:xfrm>
            <a:off x="431800" y="5911850"/>
            <a:ext cx="4645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zh-CN" altLang="en-US" sz="2000">
                <a:solidFill>
                  <a:srgbClr val="FF0000"/>
                </a:solidFill>
                <a:latin typeface="黑体" panose="02010609060101010101" pitchFamily="49" charset="-122"/>
                <a:ea typeface="黑体" panose="02010609060101010101" pitchFamily="49" charset="-122"/>
                <a:sym typeface="Symbol" panose="05050102010706020507" pitchFamily="18" charset="2"/>
              </a:rPr>
              <a:t>输出与输入同相，且增益小于等于</a:t>
            </a:r>
            <a:r>
              <a:rPr kumimoji="1" lang="en-US" altLang="zh-CN" sz="2000">
                <a:solidFill>
                  <a:srgbClr val="FF0000"/>
                </a:solidFill>
                <a:latin typeface="黑体" panose="02010609060101010101" pitchFamily="49" charset="-122"/>
                <a:ea typeface="黑体" panose="02010609060101010101" pitchFamily="49" charset="-122"/>
                <a:sym typeface="Symbol" panose="05050102010706020507" pitchFamily="18" charset="2"/>
              </a:rPr>
              <a:t>1</a:t>
            </a:r>
            <a:endParaRPr kumimoji="1" lang="en-US" altLang="zh-CN" sz="2000">
              <a:solidFill>
                <a:srgbClr val="FF0000"/>
              </a:solidFill>
              <a:latin typeface="黑体" panose="02010609060101010101" pitchFamily="49" charset="-122"/>
              <a:ea typeface="黑体" panose="02010609060101010101" pitchFamily="49" charset="-122"/>
            </a:endParaRPr>
          </a:p>
        </p:txBody>
      </p:sp>
      <p:pic>
        <p:nvPicPr>
          <p:cNvPr id="15" name="图片 14" descr="屏幕剪辑"/>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71930" y="764704"/>
            <a:ext cx="3435194" cy="28007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blinds(horizontal)">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strips(downRigh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trips(downRigh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strips(downRight)">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strips(downRight)">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strips(downRight)">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strips(downRight)">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build="p"/>
      <p:bldP spid="7" grpId="0" autoUpdateAnimBg="0"/>
      <p:bldP spid="11" grpId="0"/>
      <p:bldP spid="14"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4.5.1  </a:t>
            </a:r>
            <a:r>
              <a:rPr lang="zh-CN" altLang="en-US" sz="3200">
                <a:solidFill>
                  <a:srgbClr val="0000CC"/>
                </a:solidFill>
                <a:latin typeface="Times New Roman" panose="02020603050405020304" pitchFamily="18" charset="0"/>
              </a:rPr>
              <a:t>共漏极（源极跟随器）放大电路</a:t>
            </a:r>
            <a:endParaRPr lang="zh-CN" altLang="en-US" sz="3200" i="1">
              <a:solidFill>
                <a:srgbClr val="0000CC"/>
              </a:solidFill>
              <a:latin typeface="Times New Roman" panose="02020603050405020304" pitchFamily="18" charset="0"/>
            </a:endParaRPr>
          </a:p>
        </p:txBody>
      </p:sp>
      <p:sp>
        <p:nvSpPr>
          <p:cNvPr id="123907" name="Rectangle 19"/>
          <p:cNvSpPr>
            <a:spLocks noChangeArrowheads="1"/>
          </p:cNvSpPr>
          <p:nvPr/>
        </p:nvSpPr>
        <p:spPr bwMode="auto">
          <a:xfrm>
            <a:off x="503238" y="765175"/>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2.  </a:t>
            </a:r>
            <a:r>
              <a:rPr lang="zh-CN" altLang="en-US" sz="2400">
                <a:latin typeface="Times New Roman" panose="02020603050405020304" pitchFamily="18" charset="0"/>
              </a:rPr>
              <a:t>动态分析</a:t>
            </a:r>
            <a:endParaRPr lang="zh-CN" altLang="en-US" sz="2400">
              <a:latin typeface="Times New Roman" panose="02020603050405020304" pitchFamily="18" charset="0"/>
            </a:endParaRPr>
          </a:p>
        </p:txBody>
      </p:sp>
      <p:sp>
        <p:nvSpPr>
          <p:cNvPr id="6" name="Rectangle 23"/>
          <p:cNvSpPr>
            <a:spLocks noChangeArrowheads="1"/>
          </p:cNvSpPr>
          <p:nvPr/>
        </p:nvSpPr>
        <p:spPr bwMode="auto">
          <a:xfrm>
            <a:off x="576263" y="1233488"/>
            <a:ext cx="2951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381000" indent="-3810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381000" indent="-3810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381000" indent="-3810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381000" indent="-3810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381000" indent="-3810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8382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954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7526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2098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000" dirty="0"/>
              <a:t>源电压增益</a:t>
            </a:r>
            <a:endParaRPr lang="zh-CN" altLang="en-US" sz="2000" dirty="0"/>
          </a:p>
        </p:txBody>
      </p:sp>
      <p:sp>
        <p:nvSpPr>
          <p:cNvPr id="7" name="Rectangle 27"/>
          <p:cNvSpPr>
            <a:spLocks noChangeArrowheads="1"/>
          </p:cNvSpPr>
          <p:nvPr/>
        </p:nvSpPr>
        <p:spPr bwMode="auto">
          <a:xfrm>
            <a:off x="719138" y="3084513"/>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输入电阻</a:t>
            </a:r>
            <a:endParaRPr lang="zh-CN" altLang="en-US" sz="2000"/>
          </a:p>
        </p:txBody>
      </p:sp>
      <p:graphicFrame>
        <p:nvGraphicFramePr>
          <p:cNvPr id="8" name="Object 31"/>
          <p:cNvGraphicFramePr>
            <a:graphicFrameLocks noChangeAspect="1"/>
          </p:cNvGraphicFramePr>
          <p:nvPr/>
        </p:nvGraphicFramePr>
        <p:xfrm>
          <a:off x="950913" y="1603375"/>
          <a:ext cx="3251200" cy="1439863"/>
        </p:xfrm>
        <a:graphic>
          <a:graphicData uri="http://schemas.openxmlformats.org/presentationml/2006/ole">
            <mc:AlternateContent xmlns:mc="http://schemas.openxmlformats.org/markup-compatibility/2006">
              <mc:Choice xmlns:v="urn:schemas-microsoft-com:vml" Requires="v">
                <p:oleObj spid="_x0000_s216626" name="Equation" r:id="rId2" imgW="48768000" imgH="21640800" progId="Equation.DSMT4">
                  <p:embed/>
                </p:oleObj>
              </mc:Choice>
              <mc:Fallback>
                <p:oleObj name="Equation" r:id="rId2" imgW="48768000" imgH="21640800" progId="Equation.DSMT4">
                  <p:embed/>
                  <p:pic>
                    <p:nvPicPr>
                      <p:cNvPr id="0" name="图片 216625"/>
                      <p:cNvPicPr>
                        <a:picLocks noChangeAspect="1" noChangeArrowheads="1"/>
                      </p:cNvPicPr>
                      <p:nvPr/>
                    </p:nvPicPr>
                    <p:blipFill>
                      <a:blip r:embed="rId3"/>
                      <a:srcRect/>
                      <a:stretch>
                        <a:fillRect/>
                      </a:stretch>
                    </p:blipFill>
                    <p:spPr bwMode="auto">
                      <a:xfrm>
                        <a:off x="950913" y="1603375"/>
                        <a:ext cx="32512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32"/>
          <p:cNvGraphicFramePr>
            <a:graphicFrameLocks noChangeAspect="1"/>
          </p:cNvGraphicFramePr>
          <p:nvPr/>
        </p:nvGraphicFramePr>
        <p:xfrm>
          <a:off x="1279525" y="3548063"/>
          <a:ext cx="1336675" cy="385762"/>
        </p:xfrm>
        <a:graphic>
          <a:graphicData uri="http://schemas.openxmlformats.org/presentationml/2006/ole">
            <mc:AlternateContent xmlns:mc="http://schemas.openxmlformats.org/markup-compatibility/2006">
              <mc:Choice xmlns:v="urn:schemas-microsoft-com:vml" Requires="v">
                <p:oleObj spid="_x0000_s216627" name="Equation" r:id="rId4" imgW="20116800" imgH="5791200" progId="Equation.DSMT4">
                  <p:embed/>
                </p:oleObj>
              </mc:Choice>
              <mc:Fallback>
                <p:oleObj name="Equation" r:id="rId4" imgW="20116800" imgH="5791200" progId="Equation.DSMT4">
                  <p:embed/>
                  <p:pic>
                    <p:nvPicPr>
                      <p:cNvPr id="0" name="图片 216626"/>
                      <p:cNvPicPr>
                        <a:picLocks noChangeAspect="1" noChangeArrowheads="1"/>
                      </p:cNvPicPr>
                      <p:nvPr/>
                    </p:nvPicPr>
                    <p:blipFill>
                      <a:blip r:embed="rId5"/>
                      <a:srcRect/>
                      <a:stretch>
                        <a:fillRect/>
                      </a:stretch>
                    </p:blipFill>
                    <p:spPr bwMode="auto">
                      <a:xfrm>
                        <a:off x="1279525" y="3548063"/>
                        <a:ext cx="13366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33"/>
          <p:cNvSpPr txBox="1">
            <a:spLocks noChangeArrowheads="1"/>
          </p:cNvSpPr>
          <p:nvPr/>
        </p:nvSpPr>
        <p:spPr bwMode="auto">
          <a:xfrm>
            <a:off x="528638" y="4113213"/>
            <a:ext cx="3683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50000"/>
              </a:spcBef>
              <a:buClrTx/>
              <a:buFontTx/>
              <a:buNone/>
            </a:pPr>
            <a:r>
              <a:rPr kumimoji="1" lang="en-US" altLang="zh-CN" sz="2000">
                <a:solidFill>
                  <a:srgbClr val="FF0000"/>
                </a:solidFill>
                <a:latin typeface="黑体" panose="02010609060101010101" pitchFamily="49" charset="-122"/>
                <a:ea typeface="黑体" panose="02010609060101010101" pitchFamily="49" charset="-122"/>
                <a:sym typeface="Symbol" panose="05050102010706020507" pitchFamily="18" charset="2"/>
              </a:rPr>
              <a:t>    </a:t>
            </a:r>
            <a:r>
              <a:rPr kumimoji="1" lang="zh-CN" altLang="en-US" sz="2000">
                <a:solidFill>
                  <a:srgbClr val="FF0000"/>
                </a:solidFill>
                <a:latin typeface="黑体" panose="02010609060101010101" pitchFamily="49" charset="-122"/>
                <a:ea typeface="黑体" panose="02010609060101010101" pitchFamily="49" charset="-122"/>
                <a:sym typeface="Symbol" panose="05050102010706020507" pitchFamily="18" charset="2"/>
              </a:rPr>
              <a:t>受静态偏置电路的影响，栅极绝缘的特性并未充分表现出来</a:t>
            </a:r>
            <a:endParaRPr kumimoji="1" lang="zh-CN" altLang="en-US" sz="2000">
              <a:solidFill>
                <a:srgbClr val="FF0000"/>
              </a:solidFill>
              <a:latin typeface="黑体" panose="02010609060101010101" pitchFamily="49" charset="-122"/>
              <a:ea typeface="黑体" panose="02010609060101010101" pitchFamily="49" charset="-122"/>
            </a:endParaRPr>
          </a:p>
        </p:txBody>
      </p:sp>
      <p:graphicFrame>
        <p:nvGraphicFramePr>
          <p:cNvPr id="11" name="对象 10"/>
          <p:cNvGraphicFramePr>
            <a:graphicFrameLocks noChangeAspect="1"/>
          </p:cNvGraphicFramePr>
          <p:nvPr/>
        </p:nvGraphicFramePr>
        <p:xfrm>
          <a:off x="4480696" y="3609020"/>
          <a:ext cx="4123752" cy="2449123"/>
        </p:xfrm>
        <a:graphic>
          <a:graphicData uri="http://schemas.openxmlformats.org/presentationml/2006/ole">
            <mc:AlternateContent xmlns:mc="http://schemas.openxmlformats.org/markup-compatibility/2006">
              <mc:Choice xmlns:v="urn:schemas-microsoft-com:vml" Requires="v">
                <p:oleObj spid="_x0000_s216628" name="Picture" r:id="rId6" imgW="2164715" imgH="1286510" progId="Word.Picture.8">
                  <p:embed/>
                </p:oleObj>
              </mc:Choice>
              <mc:Fallback>
                <p:oleObj name="Picture" r:id="rId6" imgW="2164715" imgH="1286510" progId="Word.Picture.8">
                  <p:embed/>
                  <p:pic>
                    <p:nvPicPr>
                      <p:cNvPr id="0" name="图片 2166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0696" y="3609020"/>
                        <a:ext cx="4123752" cy="24491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图片 11" descr="屏幕剪辑"/>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1930" y="764704"/>
            <a:ext cx="3435194" cy="28007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9044" y="1684793"/>
            <a:ext cx="4451177" cy="2422070"/>
          </a:xfrm>
          <a:prstGeom prst="rect">
            <a:avLst/>
          </a:prstGeom>
        </p:spPr>
      </p:pic>
      <p:sp>
        <p:nvSpPr>
          <p:cNvPr id="124930" name="Rectangle 5">
            <a:hlinkClick r:id="rId2"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4.5.1  </a:t>
            </a:r>
            <a:r>
              <a:rPr lang="zh-CN" altLang="en-US" sz="3200">
                <a:solidFill>
                  <a:srgbClr val="0000CC"/>
                </a:solidFill>
                <a:latin typeface="Times New Roman" panose="02020603050405020304" pitchFamily="18" charset="0"/>
              </a:rPr>
              <a:t>共漏极（源极跟随器）放大电路</a:t>
            </a:r>
            <a:endParaRPr lang="zh-CN" altLang="en-US" sz="3200" i="1">
              <a:solidFill>
                <a:srgbClr val="0000CC"/>
              </a:solidFill>
              <a:latin typeface="Times New Roman" panose="02020603050405020304" pitchFamily="18" charset="0"/>
            </a:endParaRPr>
          </a:p>
        </p:txBody>
      </p:sp>
      <p:sp>
        <p:nvSpPr>
          <p:cNvPr id="124931" name="Rectangle 19"/>
          <p:cNvSpPr>
            <a:spLocks noChangeArrowheads="1"/>
          </p:cNvSpPr>
          <p:nvPr/>
        </p:nvSpPr>
        <p:spPr bwMode="auto">
          <a:xfrm>
            <a:off x="503238" y="765175"/>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2.  </a:t>
            </a:r>
            <a:r>
              <a:rPr lang="zh-CN" altLang="en-US" sz="2400">
                <a:latin typeface="Times New Roman" panose="02020603050405020304" pitchFamily="18" charset="0"/>
              </a:rPr>
              <a:t>动态分析</a:t>
            </a:r>
            <a:endParaRPr lang="zh-CN" altLang="en-US" sz="2400">
              <a:latin typeface="Times New Roman" panose="02020603050405020304" pitchFamily="18" charset="0"/>
            </a:endParaRPr>
          </a:p>
        </p:txBody>
      </p:sp>
      <p:sp>
        <p:nvSpPr>
          <p:cNvPr id="124933" name="Rectangle 23"/>
          <p:cNvSpPr>
            <a:spLocks noChangeArrowheads="1"/>
          </p:cNvSpPr>
          <p:nvPr/>
        </p:nvSpPr>
        <p:spPr bwMode="auto">
          <a:xfrm>
            <a:off x="755650" y="1343025"/>
            <a:ext cx="2636838"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输出电阻</a:t>
            </a:r>
            <a:endParaRPr lang="zh-CN" altLang="en-US" sz="2000"/>
          </a:p>
        </p:txBody>
      </p:sp>
      <p:graphicFrame>
        <p:nvGraphicFramePr>
          <p:cNvPr id="6" name="Object 29"/>
          <p:cNvGraphicFramePr>
            <a:graphicFrameLocks noChangeAspect="1"/>
          </p:cNvGraphicFramePr>
          <p:nvPr/>
        </p:nvGraphicFramePr>
        <p:xfrm>
          <a:off x="971550" y="4221163"/>
          <a:ext cx="2011363" cy="711200"/>
        </p:xfrm>
        <a:graphic>
          <a:graphicData uri="http://schemas.openxmlformats.org/presentationml/2006/ole">
            <mc:AlternateContent xmlns:mc="http://schemas.openxmlformats.org/markup-compatibility/2006">
              <mc:Choice xmlns:v="urn:schemas-microsoft-com:vml" Requires="v">
                <p:oleObj spid="_x0000_s217768" name="Equation" r:id="rId3" imgW="30175200" imgH="10668000" progId="Equation.DSMT4">
                  <p:embed/>
                </p:oleObj>
              </mc:Choice>
              <mc:Fallback>
                <p:oleObj name="Equation" r:id="rId3" imgW="30175200" imgH="10668000" progId="Equation.DSMT4">
                  <p:embed/>
                  <p:pic>
                    <p:nvPicPr>
                      <p:cNvPr id="0" name="图片 217767"/>
                      <p:cNvPicPr>
                        <a:picLocks noChangeAspect="1" noChangeArrowheads="1"/>
                      </p:cNvPicPr>
                      <p:nvPr/>
                    </p:nvPicPr>
                    <p:blipFill>
                      <a:blip r:embed="rId4"/>
                      <a:srcRect/>
                      <a:stretch>
                        <a:fillRect/>
                      </a:stretch>
                    </p:blipFill>
                    <p:spPr bwMode="auto">
                      <a:xfrm>
                        <a:off x="971550" y="4221163"/>
                        <a:ext cx="201136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0"/>
          <p:cNvGraphicFramePr>
            <a:graphicFrameLocks noChangeAspect="1"/>
          </p:cNvGraphicFramePr>
          <p:nvPr/>
        </p:nvGraphicFramePr>
        <p:xfrm>
          <a:off x="3948113" y="4300538"/>
          <a:ext cx="3798887" cy="1016000"/>
        </p:xfrm>
        <a:graphic>
          <a:graphicData uri="http://schemas.openxmlformats.org/presentationml/2006/ole">
            <mc:AlternateContent xmlns:mc="http://schemas.openxmlformats.org/markup-compatibility/2006">
              <mc:Choice xmlns:v="urn:schemas-microsoft-com:vml" Requires="v">
                <p:oleObj spid="_x0000_s217769" name="Equation" r:id="rId5" imgW="56997600" imgH="15240000" progId="Equation.DSMT4">
                  <p:embed/>
                </p:oleObj>
              </mc:Choice>
              <mc:Fallback>
                <p:oleObj name="Equation" r:id="rId5" imgW="56997600" imgH="15240000" progId="Equation.DSMT4">
                  <p:embed/>
                  <p:pic>
                    <p:nvPicPr>
                      <p:cNvPr id="0" name="图片 217768"/>
                      <p:cNvPicPr>
                        <a:picLocks noChangeAspect="1" noChangeArrowheads="1"/>
                      </p:cNvPicPr>
                      <p:nvPr/>
                    </p:nvPicPr>
                    <p:blipFill>
                      <a:blip r:embed="rId6"/>
                      <a:srcRect/>
                      <a:stretch>
                        <a:fillRect/>
                      </a:stretch>
                    </p:blipFill>
                    <p:spPr bwMode="auto">
                      <a:xfrm>
                        <a:off x="3948113" y="4300538"/>
                        <a:ext cx="37988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31"/>
          <p:cNvGraphicFramePr>
            <a:graphicFrameLocks noChangeAspect="1"/>
          </p:cNvGraphicFramePr>
          <p:nvPr/>
        </p:nvGraphicFramePr>
        <p:xfrm>
          <a:off x="968375" y="5046663"/>
          <a:ext cx="933450" cy="385762"/>
        </p:xfrm>
        <a:graphic>
          <a:graphicData uri="http://schemas.openxmlformats.org/presentationml/2006/ole">
            <mc:AlternateContent xmlns:mc="http://schemas.openxmlformats.org/markup-compatibility/2006">
              <mc:Choice xmlns:v="urn:schemas-microsoft-com:vml" Requires="v">
                <p:oleObj spid="_x0000_s217770" name="Equation" r:id="rId7" imgW="14020800" imgH="5791200" progId="Equation.DSMT4">
                  <p:embed/>
                </p:oleObj>
              </mc:Choice>
              <mc:Fallback>
                <p:oleObj name="Equation" r:id="rId7" imgW="14020800" imgH="5791200" progId="Equation.DSMT4">
                  <p:embed/>
                  <p:pic>
                    <p:nvPicPr>
                      <p:cNvPr id="0" name="图片 217769"/>
                      <p:cNvPicPr>
                        <a:picLocks noChangeAspect="1" noChangeArrowheads="1"/>
                      </p:cNvPicPr>
                      <p:nvPr/>
                    </p:nvPicPr>
                    <p:blipFill>
                      <a:blip r:embed="rId8"/>
                      <a:srcRect/>
                      <a:stretch>
                        <a:fillRect/>
                      </a:stretch>
                    </p:blipFill>
                    <p:spPr bwMode="auto">
                      <a:xfrm>
                        <a:off x="968375" y="5046663"/>
                        <a:ext cx="9334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AutoShape 32"/>
          <p:cNvSpPr/>
          <p:nvPr/>
        </p:nvSpPr>
        <p:spPr bwMode="auto">
          <a:xfrm>
            <a:off x="750888" y="4541838"/>
            <a:ext cx="73025" cy="774700"/>
          </a:xfrm>
          <a:prstGeom prst="leftBrace">
            <a:avLst>
              <a:gd name="adj1" fmla="val 8840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11" name="Text Box 35"/>
          <p:cNvSpPr txBox="1">
            <a:spLocks noChangeArrowheads="1"/>
          </p:cNvSpPr>
          <p:nvPr/>
        </p:nvSpPr>
        <p:spPr bwMode="auto">
          <a:xfrm>
            <a:off x="750888" y="5713413"/>
            <a:ext cx="4422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zh-CN" altLang="en-US" sz="2000">
                <a:solidFill>
                  <a:srgbClr val="FF0000"/>
                </a:solidFill>
                <a:latin typeface="黑体" panose="02010609060101010101" pitchFamily="49" charset="-122"/>
                <a:ea typeface="黑体" panose="02010609060101010101" pitchFamily="49" charset="-122"/>
                <a:sym typeface="Symbol" panose="05050102010706020507" pitchFamily="18" charset="2"/>
              </a:rPr>
              <a:t>输出电阻较小</a:t>
            </a:r>
            <a:endParaRPr kumimoji="1" lang="zh-CN" altLang="en-US" sz="2000">
              <a:solidFill>
                <a:srgbClr val="FF0000"/>
              </a:solidFill>
              <a:latin typeface="黑体" panose="02010609060101010101" pitchFamily="49" charset="-122"/>
              <a:ea typeface="黑体" panose="02010609060101010101" pitchFamily="49" charset="-122"/>
            </a:endParaRPr>
          </a:p>
        </p:txBody>
      </p:sp>
      <p:pic>
        <p:nvPicPr>
          <p:cNvPr id="12" name="图片 11"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930" y="764704"/>
            <a:ext cx="3435194" cy="28007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Right)">
                                      <p:cBhvr>
                                        <p:cTn id="12" dur="500"/>
                                        <p:tgtEl>
                                          <p:spTgt spid="9"/>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Righ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Righ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strips(downRigh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strips(downRight)">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4"/>
          <p:cNvSpPr>
            <a:spLocks noChangeArrowheads="1"/>
          </p:cNvSpPr>
          <p:nvPr/>
        </p:nvSpPr>
        <p:spPr bwMode="auto">
          <a:xfrm>
            <a:off x="395288" y="1304925"/>
            <a:ext cx="8353425" cy="24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70000"/>
              </a:lnSpc>
              <a:spcBef>
                <a:spcPct val="0"/>
              </a:spcBef>
              <a:buClrTx/>
              <a:buFontTx/>
              <a:buNone/>
            </a:pPr>
            <a:r>
              <a:rPr lang="en-US" altLang="zh-CN">
                <a:latin typeface="Times New Roman" panose="02020603050405020304" pitchFamily="18" charset="0"/>
              </a:rPr>
              <a:t>4.5.1  </a:t>
            </a:r>
            <a:r>
              <a:rPr lang="zh-CN" altLang="en-US">
                <a:latin typeface="Times New Roman" panose="02020603050405020304" pitchFamily="18" charset="0"/>
              </a:rPr>
              <a:t>共漏极（源极跟随器）放大电路</a:t>
            </a:r>
            <a:endParaRPr lang="zh-CN" altLang="en-US">
              <a:latin typeface="Times New Roman" panose="02020603050405020304" pitchFamily="18" charset="0"/>
            </a:endParaRPr>
          </a:p>
          <a:p>
            <a:pPr eaLnBrk="1" hangingPunct="1">
              <a:lnSpc>
                <a:spcPct val="170000"/>
              </a:lnSpc>
              <a:spcBef>
                <a:spcPct val="0"/>
              </a:spcBef>
              <a:buClrTx/>
              <a:buFontTx/>
              <a:buNone/>
            </a:pPr>
            <a:r>
              <a:rPr lang="en-US" altLang="zh-CN">
                <a:solidFill>
                  <a:schemeClr val="accent2"/>
                </a:solidFill>
                <a:latin typeface="Times New Roman" panose="02020603050405020304" pitchFamily="18" charset="0"/>
              </a:rPr>
              <a:t>4.5.2  </a:t>
            </a:r>
            <a:r>
              <a:rPr lang="zh-CN" altLang="en-US">
                <a:solidFill>
                  <a:schemeClr val="accent2"/>
                </a:solidFill>
                <a:latin typeface="Times New Roman" panose="02020603050405020304" pitchFamily="18" charset="0"/>
              </a:rPr>
              <a:t>共栅极放大电路</a:t>
            </a:r>
            <a:endParaRPr lang="zh-CN" altLang="en-US">
              <a:solidFill>
                <a:schemeClr val="accent2"/>
              </a:solidFill>
              <a:latin typeface="Times New Roman" panose="02020603050405020304" pitchFamily="18" charset="0"/>
            </a:endParaRPr>
          </a:p>
          <a:p>
            <a:pPr eaLnBrk="1" hangingPunct="1">
              <a:lnSpc>
                <a:spcPct val="170000"/>
              </a:lnSpc>
              <a:spcBef>
                <a:spcPct val="0"/>
              </a:spcBef>
              <a:buClrTx/>
              <a:buFontTx/>
              <a:buNone/>
            </a:pPr>
            <a:r>
              <a:rPr lang="en-US" altLang="zh-CN">
                <a:latin typeface="Times New Roman" panose="02020603050405020304" pitchFamily="18" charset="0"/>
              </a:rPr>
              <a:t>4.5.3  MOSFET</a:t>
            </a:r>
            <a:r>
              <a:rPr lang="zh-CN" altLang="en-US">
                <a:latin typeface="Times New Roman" panose="02020603050405020304" pitchFamily="18" charset="0"/>
              </a:rPr>
              <a:t>放大电路三种组态的总结和比较</a:t>
            </a:r>
            <a:endParaRPr lang="zh-CN" altLang="en-US">
              <a:latin typeface="Times New Roman" panose="02020603050405020304" pitchFamily="18" charset="0"/>
            </a:endParaRPr>
          </a:p>
        </p:txBody>
      </p:sp>
      <p:sp>
        <p:nvSpPr>
          <p:cNvPr id="125955" name="Rectangle 5"/>
          <p:cNvSpPr>
            <a:spLocks noChangeArrowheads="1"/>
          </p:cNvSpPr>
          <p:nvPr/>
        </p:nvSpPr>
        <p:spPr bwMode="auto">
          <a:xfrm>
            <a:off x="1881188" y="50800"/>
            <a:ext cx="53832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4.5  </a:t>
            </a:r>
            <a:r>
              <a:rPr lang="zh-CN" altLang="en-US" sz="3200">
                <a:solidFill>
                  <a:srgbClr val="0000CC"/>
                </a:solidFill>
                <a:latin typeface="Times New Roman" panose="02020603050405020304" pitchFamily="18" charset="0"/>
              </a:rPr>
              <a:t>共漏极和共栅极放大电路</a:t>
            </a:r>
            <a:endParaRPr lang="zh-CN" altLang="en-US" sz="32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9932" y="872716"/>
            <a:ext cx="5034189" cy="2452077"/>
          </a:xfrm>
          <a:prstGeom prst="rect">
            <a:avLst/>
          </a:prstGeom>
        </p:spPr>
      </p:pic>
      <p:sp>
        <p:nvSpPr>
          <p:cNvPr id="126978" name="Rectangle 5">
            <a:hlinkClick r:id="rId2"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4.5.2  </a:t>
            </a:r>
            <a:r>
              <a:rPr lang="zh-CN" altLang="en-US" sz="3200">
                <a:solidFill>
                  <a:srgbClr val="0000CC"/>
                </a:solidFill>
                <a:latin typeface="Times New Roman" panose="02020603050405020304" pitchFamily="18" charset="0"/>
              </a:rPr>
              <a:t>共栅极放大电路</a:t>
            </a:r>
            <a:endParaRPr lang="zh-CN" altLang="en-US" sz="3200" i="1">
              <a:solidFill>
                <a:srgbClr val="0000CC"/>
              </a:solidFill>
              <a:latin typeface="Times New Roman" panose="02020603050405020304" pitchFamily="18" charset="0"/>
            </a:endParaRPr>
          </a:p>
        </p:txBody>
      </p:sp>
      <p:sp>
        <p:nvSpPr>
          <p:cNvPr id="4" name="Rectangle 8"/>
          <p:cNvSpPr>
            <a:spLocks noChangeArrowheads="1"/>
          </p:cNvSpPr>
          <p:nvPr/>
        </p:nvSpPr>
        <p:spPr bwMode="auto">
          <a:xfrm>
            <a:off x="503238" y="765175"/>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1.  </a:t>
            </a:r>
            <a:r>
              <a:rPr lang="zh-CN" altLang="en-US" sz="2400">
                <a:latin typeface="Times New Roman" panose="02020603050405020304" pitchFamily="18" charset="0"/>
              </a:rPr>
              <a:t>静态分析</a:t>
            </a:r>
            <a:endParaRPr lang="zh-CN" altLang="en-US" sz="2400">
              <a:latin typeface="Times New Roman" panose="02020603050405020304" pitchFamily="18" charset="0"/>
            </a:endParaRPr>
          </a:p>
        </p:txBody>
      </p:sp>
      <p:sp>
        <p:nvSpPr>
          <p:cNvPr id="5" name="Rectangle 9"/>
          <p:cNvSpPr>
            <a:spLocks noChangeArrowheads="1"/>
          </p:cNvSpPr>
          <p:nvPr/>
        </p:nvSpPr>
        <p:spPr bwMode="auto">
          <a:xfrm>
            <a:off x="609600" y="1209675"/>
            <a:ext cx="3817938"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a:solidFill>
                  <a:srgbClr val="000000"/>
                </a:solidFill>
                <a:latin typeface="楷体_GB2312"/>
              </a:rPr>
              <a:t>根据直流通路有</a:t>
            </a:r>
            <a:endParaRPr lang="zh-CN" altLang="en-US" sz="2200">
              <a:solidFill>
                <a:srgbClr val="000000"/>
              </a:solidFill>
              <a:latin typeface="楷体_GB2312"/>
            </a:endParaRPr>
          </a:p>
        </p:txBody>
      </p:sp>
      <p:graphicFrame>
        <p:nvGraphicFramePr>
          <p:cNvPr id="6" name="Object 11"/>
          <p:cNvGraphicFramePr>
            <a:graphicFrameLocks noChangeAspect="1"/>
          </p:cNvGraphicFramePr>
          <p:nvPr/>
        </p:nvGraphicFramePr>
        <p:xfrm>
          <a:off x="1116013" y="1843088"/>
          <a:ext cx="936625" cy="433387"/>
        </p:xfrm>
        <a:graphic>
          <a:graphicData uri="http://schemas.openxmlformats.org/presentationml/2006/ole">
            <mc:AlternateContent xmlns:mc="http://schemas.openxmlformats.org/markup-compatibility/2006">
              <mc:Choice xmlns:v="urn:schemas-microsoft-com:vml" Requires="v">
                <p:oleObj spid="_x0000_s218824" name="公式" r:id="rId3" imgW="520700" imgH="241300" progId="Equation.3">
                  <p:embed/>
                </p:oleObj>
              </mc:Choice>
              <mc:Fallback>
                <p:oleObj name="公式" r:id="rId3" imgW="520700" imgH="241300" progId="Equation.3">
                  <p:embed/>
                  <p:pic>
                    <p:nvPicPr>
                      <p:cNvPr id="0" name="图片 2188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843088"/>
                        <a:ext cx="93662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3"/>
          <p:cNvGraphicFramePr>
            <a:graphicFrameLocks noChangeAspect="1"/>
          </p:cNvGraphicFramePr>
          <p:nvPr/>
        </p:nvGraphicFramePr>
        <p:xfrm>
          <a:off x="2817813" y="3581400"/>
          <a:ext cx="2011362" cy="433388"/>
        </p:xfrm>
        <a:graphic>
          <a:graphicData uri="http://schemas.openxmlformats.org/presentationml/2006/ole">
            <mc:AlternateContent xmlns:mc="http://schemas.openxmlformats.org/markup-compatibility/2006">
              <mc:Choice xmlns:v="urn:schemas-microsoft-com:vml" Requires="v">
                <p:oleObj spid="_x0000_s218825" name="公式" r:id="rId5" imgW="1117600" imgH="241300" progId="Equation.3">
                  <p:embed/>
                </p:oleObj>
              </mc:Choice>
              <mc:Fallback>
                <p:oleObj name="公式" r:id="rId5" imgW="1117600" imgH="241300" progId="Equation.3">
                  <p:embed/>
                  <p:pic>
                    <p:nvPicPr>
                      <p:cNvPr id="0" name="图片 2188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7813" y="3581400"/>
                        <a:ext cx="2011362"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2"/>
          <p:cNvGraphicFramePr>
            <a:graphicFrameLocks noChangeAspect="1"/>
          </p:cNvGraphicFramePr>
          <p:nvPr/>
        </p:nvGraphicFramePr>
        <p:xfrm>
          <a:off x="1196975" y="2349500"/>
          <a:ext cx="2582863" cy="457200"/>
        </p:xfrm>
        <a:graphic>
          <a:graphicData uri="http://schemas.openxmlformats.org/presentationml/2006/ole">
            <mc:AlternateContent xmlns:mc="http://schemas.openxmlformats.org/markup-compatibility/2006">
              <mc:Choice xmlns:v="urn:schemas-microsoft-com:vml" Requires="v">
                <p:oleObj spid="_x0000_s218826" name="公式" r:id="rId7" imgW="1435100" imgH="254000" progId="Equation.3">
                  <p:embed/>
                </p:oleObj>
              </mc:Choice>
              <mc:Fallback>
                <p:oleObj name="公式" r:id="rId7" imgW="1435100" imgH="254000" progId="Equation.3">
                  <p:embed/>
                  <p:pic>
                    <p:nvPicPr>
                      <p:cNvPr id="0" name="图片 2188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6975" y="2349500"/>
                        <a:ext cx="2582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23"/>
          <p:cNvSpPr>
            <a:spLocks noChangeArrowheads="1"/>
          </p:cNvSpPr>
          <p:nvPr/>
        </p:nvSpPr>
        <p:spPr bwMode="auto">
          <a:xfrm>
            <a:off x="620713" y="2254250"/>
            <a:ext cx="102870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a:solidFill>
                  <a:srgbClr val="000000"/>
                </a:solidFill>
                <a:latin typeface="楷体_GB2312"/>
              </a:rPr>
              <a:t>由</a:t>
            </a:r>
            <a:endParaRPr lang="zh-CN" altLang="en-US" sz="2200">
              <a:solidFill>
                <a:srgbClr val="000000"/>
              </a:solidFill>
              <a:latin typeface="楷体_GB2312"/>
            </a:endParaRPr>
          </a:p>
        </p:txBody>
      </p:sp>
      <p:sp>
        <p:nvSpPr>
          <p:cNvPr id="11" name="Rectangle 25"/>
          <p:cNvSpPr>
            <a:spLocks noChangeArrowheads="1"/>
          </p:cNvSpPr>
          <p:nvPr/>
        </p:nvSpPr>
        <p:spPr bwMode="auto">
          <a:xfrm>
            <a:off x="620713" y="2917825"/>
            <a:ext cx="1863725"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a:solidFill>
                  <a:srgbClr val="000000"/>
                </a:solidFill>
                <a:latin typeface="Times New Roman" panose="02020603050405020304" pitchFamily="18" charset="0"/>
              </a:rPr>
              <a:t>可得  </a:t>
            </a:r>
            <a:r>
              <a:rPr lang="en-US" altLang="zh-CN" sz="2200" i="1">
                <a:solidFill>
                  <a:srgbClr val="000000"/>
                </a:solidFill>
                <a:latin typeface="Times New Roman" panose="02020603050405020304" pitchFamily="18" charset="0"/>
              </a:rPr>
              <a:t>V</a:t>
            </a:r>
            <a:r>
              <a:rPr lang="en-US" altLang="zh-CN" sz="2200" baseline="-25000">
                <a:solidFill>
                  <a:srgbClr val="000000"/>
                </a:solidFill>
                <a:latin typeface="Times New Roman" panose="02020603050405020304" pitchFamily="18" charset="0"/>
              </a:rPr>
              <a:t>GSQ</a:t>
            </a:r>
            <a:endParaRPr lang="en-US" altLang="zh-CN" sz="2200" baseline="-25000">
              <a:solidFill>
                <a:srgbClr val="000000"/>
              </a:solidFill>
              <a:latin typeface="Times New Roman" panose="02020603050405020304" pitchFamily="18" charset="0"/>
            </a:endParaRPr>
          </a:p>
        </p:txBody>
      </p:sp>
      <p:sp>
        <p:nvSpPr>
          <p:cNvPr id="12" name="Rectangle 26"/>
          <p:cNvSpPr>
            <a:spLocks noChangeArrowheads="1"/>
          </p:cNvSpPr>
          <p:nvPr/>
        </p:nvSpPr>
        <p:spPr bwMode="auto">
          <a:xfrm>
            <a:off x="620713" y="3463925"/>
            <a:ext cx="3195637"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a:solidFill>
                  <a:srgbClr val="000000"/>
                </a:solidFill>
                <a:latin typeface="Times New Roman" panose="02020603050405020304" pitchFamily="18" charset="0"/>
              </a:rPr>
              <a:t>又  </a:t>
            </a:r>
            <a:r>
              <a:rPr lang="en-US" altLang="zh-CN" sz="2200" i="1">
                <a:solidFill>
                  <a:srgbClr val="000000"/>
                </a:solidFill>
                <a:latin typeface="Times New Roman" panose="02020603050405020304" pitchFamily="18" charset="0"/>
              </a:rPr>
              <a:t>V</a:t>
            </a:r>
            <a:r>
              <a:rPr lang="en-US" altLang="zh-CN" sz="2200" baseline="-25000">
                <a:solidFill>
                  <a:srgbClr val="000000"/>
                </a:solidFill>
                <a:latin typeface="Times New Roman" panose="02020603050405020304" pitchFamily="18" charset="0"/>
              </a:rPr>
              <a:t>S</a:t>
            </a:r>
            <a:r>
              <a:rPr lang="en-US" altLang="zh-CN" sz="2200">
                <a:solidFill>
                  <a:srgbClr val="000000"/>
                </a:solidFill>
                <a:latin typeface="Times New Roman" panose="02020603050405020304" pitchFamily="18" charset="0"/>
              </a:rPr>
              <a:t> = </a:t>
            </a:r>
            <a:r>
              <a:rPr lang="en-US" altLang="zh-CN" sz="2200">
                <a:solidFill>
                  <a:srgbClr val="000000"/>
                </a:solidFill>
                <a:latin typeface="楷体_GB2312"/>
              </a:rPr>
              <a:t>-</a:t>
            </a:r>
            <a:r>
              <a:rPr lang="en-US" altLang="zh-CN" sz="2200" i="1">
                <a:solidFill>
                  <a:srgbClr val="000000"/>
                </a:solidFill>
                <a:latin typeface="Times New Roman" panose="02020603050405020304" pitchFamily="18" charset="0"/>
              </a:rPr>
              <a:t>V</a:t>
            </a:r>
            <a:r>
              <a:rPr lang="en-US" altLang="zh-CN" sz="2200" baseline="-25000">
                <a:solidFill>
                  <a:srgbClr val="000000"/>
                </a:solidFill>
                <a:latin typeface="Times New Roman" panose="02020603050405020304" pitchFamily="18" charset="0"/>
              </a:rPr>
              <a:t>GSQ</a:t>
            </a:r>
            <a:endParaRPr lang="en-US" altLang="zh-CN" sz="2200" baseline="-25000">
              <a:solidFill>
                <a:srgbClr val="000000"/>
              </a:solidFill>
              <a:latin typeface="Times New Roman" panose="02020603050405020304" pitchFamily="18" charset="0"/>
            </a:endParaRPr>
          </a:p>
        </p:txBody>
      </p:sp>
      <p:sp>
        <p:nvSpPr>
          <p:cNvPr id="13" name="Rectangle 27"/>
          <p:cNvSpPr>
            <a:spLocks noChangeArrowheads="1"/>
          </p:cNvSpPr>
          <p:nvPr/>
        </p:nvSpPr>
        <p:spPr bwMode="auto">
          <a:xfrm>
            <a:off x="620713" y="4149725"/>
            <a:ext cx="1863725"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a:solidFill>
                  <a:srgbClr val="000000"/>
                </a:solidFill>
                <a:latin typeface="Times New Roman" panose="02020603050405020304" pitchFamily="18" charset="0"/>
              </a:rPr>
              <a:t>所以</a:t>
            </a:r>
            <a:endParaRPr lang="zh-CN" altLang="en-US" sz="2200" baseline="-25000">
              <a:solidFill>
                <a:srgbClr val="000000"/>
              </a:solidFill>
              <a:latin typeface="Times New Roman" panose="02020603050405020304" pitchFamily="18" charset="0"/>
            </a:endParaRPr>
          </a:p>
        </p:txBody>
      </p:sp>
      <p:sp>
        <p:nvSpPr>
          <p:cNvPr id="14" name="Rectangle 28"/>
          <p:cNvSpPr>
            <a:spLocks noChangeArrowheads="1"/>
          </p:cNvSpPr>
          <p:nvPr/>
        </p:nvSpPr>
        <p:spPr bwMode="auto">
          <a:xfrm>
            <a:off x="1438275" y="4127500"/>
            <a:ext cx="3817938" cy="103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5000"/>
              </a:lnSpc>
              <a:spcBef>
                <a:spcPct val="10000"/>
              </a:spcBef>
              <a:buFont typeface="Wingdings" panose="05000000000000000000" pitchFamily="2" charset="2"/>
              <a:buNone/>
            </a:pPr>
            <a:r>
              <a:rPr lang="en-US" altLang="zh-CN" sz="2200" i="1">
                <a:solidFill>
                  <a:srgbClr val="000000"/>
                </a:solidFill>
                <a:latin typeface="Times New Roman" panose="02020603050405020304" pitchFamily="18" charset="0"/>
              </a:rPr>
              <a:t>V</a:t>
            </a:r>
            <a:r>
              <a:rPr lang="en-US" altLang="zh-CN" sz="2200" baseline="-25000">
                <a:solidFill>
                  <a:srgbClr val="000000"/>
                </a:solidFill>
                <a:latin typeface="Times New Roman" panose="02020603050405020304" pitchFamily="18" charset="0"/>
              </a:rPr>
              <a:t>DSQ</a:t>
            </a:r>
            <a:r>
              <a:rPr lang="en-US" altLang="zh-CN" sz="2200">
                <a:solidFill>
                  <a:srgbClr val="000000"/>
                </a:solidFill>
                <a:latin typeface="Times New Roman" panose="02020603050405020304" pitchFamily="18" charset="0"/>
              </a:rPr>
              <a:t> = </a:t>
            </a:r>
            <a:r>
              <a:rPr lang="en-US" altLang="zh-CN" sz="2200" i="1">
                <a:solidFill>
                  <a:srgbClr val="000000"/>
                </a:solidFill>
                <a:latin typeface="Times New Roman" panose="02020603050405020304" pitchFamily="18" charset="0"/>
              </a:rPr>
              <a:t>V</a:t>
            </a:r>
            <a:r>
              <a:rPr lang="en-US" altLang="zh-CN" sz="2200" baseline="-25000">
                <a:solidFill>
                  <a:srgbClr val="000000"/>
                </a:solidFill>
                <a:latin typeface="Times New Roman" panose="02020603050405020304" pitchFamily="18" charset="0"/>
              </a:rPr>
              <a:t>D</a:t>
            </a:r>
            <a:r>
              <a:rPr lang="en-US" altLang="zh-CN" sz="2200">
                <a:solidFill>
                  <a:srgbClr val="000000"/>
                </a:solidFill>
                <a:latin typeface="Times New Roman" panose="02020603050405020304" pitchFamily="18" charset="0"/>
              </a:rPr>
              <a:t> </a:t>
            </a:r>
            <a:r>
              <a:rPr lang="en-US" altLang="zh-CN" sz="2200">
                <a:solidFill>
                  <a:srgbClr val="000000"/>
                </a:solidFill>
                <a:latin typeface="楷体_GB2312"/>
              </a:rPr>
              <a:t>- </a:t>
            </a:r>
            <a:r>
              <a:rPr lang="en-US" altLang="zh-CN" sz="2200" i="1">
                <a:solidFill>
                  <a:srgbClr val="000000"/>
                </a:solidFill>
                <a:latin typeface="Times New Roman" panose="02020603050405020304" pitchFamily="18" charset="0"/>
              </a:rPr>
              <a:t>V</a:t>
            </a:r>
            <a:r>
              <a:rPr lang="en-US" altLang="zh-CN" sz="2200" baseline="-25000">
                <a:solidFill>
                  <a:srgbClr val="000000"/>
                </a:solidFill>
                <a:latin typeface="Times New Roman" panose="02020603050405020304" pitchFamily="18" charset="0"/>
              </a:rPr>
              <a:t>S </a:t>
            </a:r>
            <a:endParaRPr lang="en-US" altLang="zh-CN" sz="2200" baseline="-25000">
              <a:solidFill>
                <a:srgbClr val="000000"/>
              </a:solidFill>
              <a:latin typeface="Times New Roman" panose="02020603050405020304" pitchFamily="18" charset="0"/>
            </a:endParaRPr>
          </a:p>
          <a:p>
            <a:pPr eaLnBrk="1" hangingPunct="1">
              <a:lnSpc>
                <a:spcPct val="135000"/>
              </a:lnSpc>
              <a:spcBef>
                <a:spcPct val="10000"/>
              </a:spcBef>
              <a:buFont typeface="Wingdings" panose="05000000000000000000" pitchFamily="2" charset="2"/>
              <a:buNone/>
            </a:pPr>
            <a:r>
              <a:rPr lang="en-US" altLang="zh-CN" sz="2200" baseline="-25000">
                <a:solidFill>
                  <a:srgbClr val="000000"/>
                </a:solidFill>
                <a:latin typeface="Times New Roman" panose="02020603050405020304" pitchFamily="18" charset="0"/>
              </a:rPr>
              <a:t>              </a:t>
            </a:r>
            <a:r>
              <a:rPr lang="en-US" altLang="zh-CN" sz="2200">
                <a:solidFill>
                  <a:srgbClr val="000000"/>
                </a:solidFill>
                <a:latin typeface="Times New Roman" panose="02020603050405020304" pitchFamily="18" charset="0"/>
              </a:rPr>
              <a:t>= </a:t>
            </a:r>
            <a:r>
              <a:rPr lang="en-US" altLang="zh-CN" sz="2200" i="1">
                <a:solidFill>
                  <a:srgbClr val="000000"/>
                </a:solidFill>
                <a:latin typeface="Times New Roman" panose="02020603050405020304" pitchFamily="18" charset="0"/>
              </a:rPr>
              <a:t>V</a:t>
            </a:r>
            <a:r>
              <a:rPr lang="en-US" altLang="zh-CN" sz="2200" baseline="-25000">
                <a:solidFill>
                  <a:srgbClr val="000000"/>
                </a:solidFill>
                <a:latin typeface="Times New Roman" panose="02020603050405020304" pitchFamily="18" charset="0"/>
              </a:rPr>
              <a:t>DD</a:t>
            </a:r>
            <a:r>
              <a:rPr lang="en-US" altLang="zh-CN" sz="2200">
                <a:solidFill>
                  <a:srgbClr val="000000"/>
                </a:solidFill>
                <a:latin typeface="Times New Roman" panose="02020603050405020304" pitchFamily="18" charset="0"/>
              </a:rPr>
              <a:t> </a:t>
            </a:r>
            <a:r>
              <a:rPr lang="en-US" altLang="zh-CN" sz="2200">
                <a:solidFill>
                  <a:srgbClr val="000000"/>
                </a:solidFill>
                <a:latin typeface="楷体_GB2312"/>
              </a:rPr>
              <a:t>-</a:t>
            </a:r>
            <a:r>
              <a:rPr lang="en-US" altLang="zh-CN" sz="2200" i="1">
                <a:solidFill>
                  <a:srgbClr val="000000"/>
                </a:solidFill>
                <a:latin typeface="Times New Roman" panose="02020603050405020304" pitchFamily="18" charset="0"/>
              </a:rPr>
              <a:t>I</a:t>
            </a:r>
            <a:r>
              <a:rPr lang="en-US" altLang="zh-CN" sz="2200" baseline="-25000">
                <a:solidFill>
                  <a:srgbClr val="000000"/>
                </a:solidFill>
                <a:latin typeface="Times New Roman" panose="02020603050405020304" pitchFamily="18" charset="0"/>
              </a:rPr>
              <a:t>DQ </a:t>
            </a:r>
            <a:r>
              <a:rPr lang="en-US" altLang="zh-CN" sz="2200" i="1">
                <a:solidFill>
                  <a:srgbClr val="000000"/>
                </a:solidFill>
                <a:latin typeface="Times New Roman" panose="02020603050405020304" pitchFamily="18" charset="0"/>
              </a:rPr>
              <a:t>R</a:t>
            </a:r>
            <a:r>
              <a:rPr lang="en-US" altLang="zh-CN" sz="2200" baseline="-25000">
                <a:solidFill>
                  <a:srgbClr val="000000"/>
                </a:solidFill>
                <a:latin typeface="Times New Roman" panose="02020603050405020304" pitchFamily="18" charset="0"/>
              </a:rPr>
              <a:t>d</a:t>
            </a:r>
            <a:r>
              <a:rPr lang="en-US" altLang="zh-CN" sz="2200">
                <a:solidFill>
                  <a:srgbClr val="000000"/>
                </a:solidFill>
                <a:latin typeface="Times New Roman" panose="02020603050405020304" pitchFamily="18" charset="0"/>
              </a:rPr>
              <a:t> </a:t>
            </a:r>
            <a:r>
              <a:rPr lang="en-US" altLang="zh-CN" sz="2200">
                <a:solidFill>
                  <a:srgbClr val="000000"/>
                </a:solidFill>
                <a:latin typeface="楷体_GB2312"/>
              </a:rPr>
              <a:t>+ </a:t>
            </a:r>
            <a:r>
              <a:rPr lang="en-US" altLang="zh-CN" sz="2200" i="1">
                <a:solidFill>
                  <a:srgbClr val="000000"/>
                </a:solidFill>
                <a:latin typeface="Times New Roman" panose="02020603050405020304" pitchFamily="18" charset="0"/>
              </a:rPr>
              <a:t>V</a:t>
            </a:r>
            <a:r>
              <a:rPr lang="en-US" altLang="zh-CN" sz="2200" baseline="-25000">
                <a:solidFill>
                  <a:srgbClr val="000000"/>
                </a:solidFill>
                <a:latin typeface="Times New Roman" panose="02020603050405020304" pitchFamily="18" charset="0"/>
              </a:rPr>
              <a:t>GSQ</a:t>
            </a:r>
            <a:endParaRPr lang="en-US" altLang="zh-CN" sz="2200" baseline="-25000">
              <a:solidFill>
                <a:srgbClr val="000000"/>
              </a:solidFill>
              <a:latin typeface="Times New Roman" panose="02020603050405020304" pitchFamily="18" charset="0"/>
            </a:endParaRPr>
          </a:p>
        </p:txBody>
      </p:sp>
      <p:sp>
        <p:nvSpPr>
          <p:cNvPr id="15" name="Rectangle 29"/>
          <p:cNvSpPr>
            <a:spLocks noChangeArrowheads="1"/>
          </p:cNvSpPr>
          <p:nvPr/>
        </p:nvSpPr>
        <p:spPr bwMode="auto">
          <a:xfrm>
            <a:off x="933450" y="5343525"/>
            <a:ext cx="3817938" cy="53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dirty="0">
                <a:solidFill>
                  <a:srgbClr val="000000"/>
                </a:solidFill>
                <a:latin typeface="楷体_GB2312"/>
              </a:rPr>
              <a:t>需验证是否工作</a:t>
            </a:r>
            <a:r>
              <a:rPr lang="zh-CN" altLang="en-US" sz="2200" dirty="0" smtClean="0">
                <a:solidFill>
                  <a:srgbClr val="000000"/>
                </a:solidFill>
                <a:latin typeface="楷体_GB2312"/>
              </a:rPr>
              <a:t>在恒流区</a:t>
            </a:r>
            <a:endParaRPr lang="zh-CN" altLang="en-US" sz="2200" dirty="0">
              <a:solidFill>
                <a:srgbClr val="000000"/>
              </a:solidFill>
              <a:latin typeface="楷体_GB2312"/>
            </a:endParaRPr>
          </a:p>
        </p:txBody>
      </p:sp>
      <p:grpSp>
        <p:nvGrpSpPr>
          <p:cNvPr id="18" name="组合 17"/>
          <p:cNvGrpSpPr/>
          <p:nvPr/>
        </p:nvGrpSpPr>
        <p:grpSpPr>
          <a:xfrm>
            <a:off x="5543550" y="3438525"/>
            <a:ext cx="2659063" cy="1905000"/>
            <a:chOff x="5543550" y="3438525"/>
            <a:chExt cx="2659063" cy="1905000"/>
          </a:xfrm>
        </p:grpSpPr>
        <p:graphicFrame>
          <p:nvGraphicFramePr>
            <p:cNvPr id="8" name="Object 20"/>
            <p:cNvGraphicFramePr>
              <a:graphicFrameLocks noChangeAspect="1"/>
            </p:cNvGraphicFramePr>
            <p:nvPr/>
          </p:nvGraphicFramePr>
          <p:xfrm>
            <a:off x="5543550" y="3438525"/>
            <a:ext cx="2659063" cy="1905000"/>
          </p:xfrm>
          <a:graphic>
            <a:graphicData uri="http://schemas.openxmlformats.org/presentationml/2006/ole">
              <mc:AlternateContent xmlns:mc="http://schemas.openxmlformats.org/markup-compatibility/2006">
                <mc:Choice xmlns:v="urn:schemas-microsoft-com:vml" Requires="v">
                  <p:oleObj spid="_x0000_s218827" name="图片" r:id="rId9" imgW="1477010" imgH="1059815" progId="Word.Picture.8">
                    <p:embed/>
                  </p:oleObj>
                </mc:Choice>
                <mc:Fallback>
                  <p:oleObj name="图片" r:id="rId9" imgW="1477010" imgH="1059815" progId="Word.Picture.8">
                    <p:embed/>
                    <p:pic>
                      <p:nvPicPr>
                        <p:cNvPr id="0" name="图片 2188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43550" y="3438525"/>
                          <a:ext cx="26590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29"/>
            <p:cNvSpPr>
              <a:spLocks noChangeArrowheads="1"/>
            </p:cNvSpPr>
            <p:nvPr/>
          </p:nvSpPr>
          <p:spPr bwMode="auto">
            <a:xfrm>
              <a:off x="7388556" y="4905164"/>
              <a:ext cx="315792" cy="43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en-US" altLang="zh-CN" sz="2000" dirty="0" smtClean="0">
                  <a:solidFill>
                    <a:srgbClr val="000000"/>
                  </a:solidFill>
                  <a:latin typeface="楷体_GB2312"/>
                </a:rPr>
                <a:t>+</a:t>
              </a:r>
              <a:endParaRPr lang="zh-CN" altLang="en-US" sz="2000" dirty="0">
                <a:solidFill>
                  <a:srgbClr val="000000"/>
                </a:solidFill>
                <a:latin typeface="楷体_GB231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i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strips(downRigh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strips(downRight)">
                                      <p:cBhvr>
                                        <p:cTn id="27" dur="500"/>
                                        <p:tgtEl>
                                          <p:spTgt spid="10">
                                            <p:txEl>
                                              <p:pRg st="0" end="0"/>
                                            </p:txEl>
                                          </p:spTgt>
                                        </p:tgtEl>
                                      </p:cBhvr>
                                    </p:animEffect>
                                  </p:childTnLst>
                                </p:cTn>
                              </p:par>
                            </p:childTnLst>
                          </p:cTn>
                        </p:par>
                        <p:par>
                          <p:cTn id="28" fill="hold">
                            <p:stCondLst>
                              <p:cond delay="500"/>
                            </p:stCondLst>
                            <p:childTnLst>
                              <p:par>
                                <p:cTn id="29" presetID="18" presetClass="entr" presetSubtype="6"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trips(downRigh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strips(downRight)">
                                      <p:cBhvr>
                                        <p:cTn id="36" dur="500"/>
                                        <p:tgtEl>
                                          <p:spTgt spid="11">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strips(downRight)">
                                      <p:cBhvr>
                                        <p:cTn id="41" dur="500"/>
                                        <p:tgtEl>
                                          <p:spTgt spid="1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strips(downRight)">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strips(downRight)">
                                      <p:cBhvr>
                                        <p:cTn id="51" dur="500"/>
                                        <p:tgtEl>
                                          <p:spTgt spid="1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strips(downRight)">
                                      <p:cBhvr>
                                        <p:cTn id="56" dur="500"/>
                                        <p:tgtEl>
                                          <p:spTgt spid="14">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14">
                                            <p:txEl>
                                              <p:pRg st="1" end="1"/>
                                            </p:txEl>
                                          </p:spTgt>
                                        </p:tgtEl>
                                        <p:attrNameLst>
                                          <p:attrName>style.visibility</p:attrName>
                                        </p:attrNameLst>
                                      </p:cBhvr>
                                      <p:to>
                                        <p:strVal val="visible"/>
                                      </p:to>
                                    </p:set>
                                    <p:animEffect transition="in" filter="strips(downRight)">
                                      <p:cBhvr>
                                        <p:cTn id="61" dur="500"/>
                                        <p:tgtEl>
                                          <p:spTgt spid="14">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5">
                                            <p:txEl>
                                              <p:pRg st="0" end="0"/>
                                            </p:txEl>
                                          </p:spTgt>
                                        </p:tgtEl>
                                        <p:attrNameLst>
                                          <p:attrName>style.visibility</p:attrName>
                                        </p:attrNameLst>
                                      </p:cBhvr>
                                      <p:to>
                                        <p:strVal val="visible"/>
                                      </p:to>
                                    </p:set>
                                    <p:animEffect transition="in" filter="blinds(horizontal)">
                                      <p:cBhvr>
                                        <p:cTn id="6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build="p"/>
      <p:bldP spid="10" grpId="0" autoUpdateAnimBg="0" build="p"/>
      <p:bldP spid="11" grpId="0" autoUpdateAnimBg="0" build="p"/>
      <p:bldP spid="12" grpId="0" autoUpdateAnimBg="0" build="p"/>
      <p:bldP spid="13" grpId="0" autoUpdateAnimBg="0" build="p"/>
      <p:bldP spid="14" grpId="0" autoUpdateAnimBg="0" build="p"/>
      <p:bldP spid="15" grpId="0" autoUpdateAnimBg="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4.5.2  </a:t>
            </a:r>
            <a:r>
              <a:rPr lang="zh-CN" altLang="en-US" sz="3200">
                <a:solidFill>
                  <a:srgbClr val="0000CC"/>
                </a:solidFill>
                <a:latin typeface="Times New Roman" panose="02020603050405020304" pitchFamily="18" charset="0"/>
              </a:rPr>
              <a:t>共栅极放大电路</a:t>
            </a:r>
            <a:endParaRPr lang="zh-CN" altLang="en-US" sz="3200" i="1">
              <a:solidFill>
                <a:srgbClr val="0000CC"/>
              </a:solidFill>
              <a:latin typeface="Times New Roman" panose="02020603050405020304" pitchFamily="18" charset="0"/>
            </a:endParaRPr>
          </a:p>
        </p:txBody>
      </p:sp>
      <p:sp>
        <p:nvSpPr>
          <p:cNvPr id="128004" name="Rectangle 9"/>
          <p:cNvSpPr>
            <a:spLocks noChangeArrowheads="1"/>
          </p:cNvSpPr>
          <p:nvPr/>
        </p:nvSpPr>
        <p:spPr bwMode="auto">
          <a:xfrm>
            <a:off x="503238" y="765175"/>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2.  </a:t>
            </a:r>
            <a:r>
              <a:rPr lang="zh-CN" altLang="en-US" sz="2400">
                <a:latin typeface="Times New Roman" panose="02020603050405020304" pitchFamily="18" charset="0"/>
              </a:rPr>
              <a:t>动态分析</a:t>
            </a:r>
            <a:endParaRPr lang="zh-CN" altLang="en-US" sz="2400">
              <a:latin typeface="Times New Roman" panose="02020603050405020304" pitchFamily="18" charset="0"/>
            </a:endParaRPr>
          </a:p>
        </p:txBody>
      </p:sp>
      <p:graphicFrame>
        <p:nvGraphicFramePr>
          <p:cNvPr id="5" name="Object 23"/>
          <p:cNvGraphicFramePr>
            <a:graphicFrameLocks noChangeAspect="1"/>
          </p:cNvGraphicFramePr>
          <p:nvPr/>
        </p:nvGraphicFramePr>
        <p:xfrm>
          <a:off x="1046163" y="2600325"/>
          <a:ext cx="2109787" cy="385763"/>
        </p:xfrm>
        <a:graphic>
          <a:graphicData uri="http://schemas.openxmlformats.org/presentationml/2006/ole">
            <mc:AlternateContent xmlns:mc="http://schemas.openxmlformats.org/markup-compatibility/2006">
              <mc:Choice xmlns:v="urn:schemas-microsoft-com:vml" Requires="v">
                <p:oleObj spid="_x0000_s220136" name="Equation" r:id="rId2" imgW="31699200" imgH="5791200" progId="Equation.DSMT4">
                  <p:embed/>
                </p:oleObj>
              </mc:Choice>
              <mc:Fallback>
                <p:oleObj name="Equation" r:id="rId2" imgW="31699200" imgH="5791200" progId="Equation.DSMT4">
                  <p:embed/>
                  <p:pic>
                    <p:nvPicPr>
                      <p:cNvPr id="0" name="图片 220135"/>
                      <p:cNvPicPr>
                        <a:picLocks noChangeAspect="1" noChangeArrowheads="1"/>
                      </p:cNvPicPr>
                      <p:nvPr/>
                    </p:nvPicPr>
                    <p:blipFill>
                      <a:blip r:embed="rId3"/>
                      <a:srcRect/>
                      <a:stretch>
                        <a:fillRect/>
                      </a:stretch>
                    </p:blipFill>
                    <p:spPr bwMode="auto">
                      <a:xfrm>
                        <a:off x="1046163" y="2600325"/>
                        <a:ext cx="210978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24"/>
          <p:cNvGraphicFramePr>
            <a:graphicFrameLocks noChangeAspect="1"/>
          </p:cNvGraphicFramePr>
          <p:nvPr/>
        </p:nvGraphicFramePr>
        <p:xfrm>
          <a:off x="1008063" y="2168525"/>
          <a:ext cx="955675" cy="387350"/>
        </p:xfrm>
        <a:graphic>
          <a:graphicData uri="http://schemas.openxmlformats.org/presentationml/2006/ole">
            <mc:AlternateContent xmlns:mc="http://schemas.openxmlformats.org/markup-compatibility/2006">
              <mc:Choice xmlns:v="urn:schemas-microsoft-com:vml" Requires="v">
                <p:oleObj spid="_x0000_s220137" name="公式" r:id="rId4" imgW="596900" imgH="241300" progId="Equation.3">
                  <p:embed/>
                </p:oleObj>
              </mc:Choice>
              <mc:Fallback>
                <p:oleObj name="公式" r:id="rId4" imgW="596900" imgH="241300" progId="Equation.3">
                  <p:embed/>
                  <p:pic>
                    <p:nvPicPr>
                      <p:cNvPr id="0" name="图片 2201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063" y="2168525"/>
                        <a:ext cx="9556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25"/>
          <p:cNvSpPr>
            <a:spLocks noChangeArrowheads="1"/>
          </p:cNvSpPr>
          <p:nvPr/>
        </p:nvSpPr>
        <p:spPr bwMode="auto">
          <a:xfrm>
            <a:off x="719138" y="1700213"/>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电压增益</a:t>
            </a:r>
            <a:endParaRPr lang="zh-CN" altLang="en-US" sz="2000"/>
          </a:p>
        </p:txBody>
      </p:sp>
      <p:graphicFrame>
        <p:nvGraphicFramePr>
          <p:cNvPr id="8" name="Object 26"/>
          <p:cNvGraphicFramePr>
            <a:graphicFrameLocks noChangeAspect="1"/>
          </p:cNvGraphicFramePr>
          <p:nvPr/>
        </p:nvGraphicFramePr>
        <p:xfrm>
          <a:off x="1047750" y="3033713"/>
          <a:ext cx="2254250" cy="711200"/>
        </p:xfrm>
        <a:graphic>
          <a:graphicData uri="http://schemas.openxmlformats.org/presentationml/2006/ole">
            <mc:AlternateContent xmlns:mc="http://schemas.openxmlformats.org/markup-compatibility/2006">
              <mc:Choice xmlns:v="urn:schemas-microsoft-com:vml" Requires="v">
                <p:oleObj spid="_x0000_s220138" name="Equation" r:id="rId6" imgW="33832800" imgH="10668000" progId="Equation.DSMT4">
                  <p:embed/>
                </p:oleObj>
              </mc:Choice>
              <mc:Fallback>
                <p:oleObj name="Equation" r:id="rId6" imgW="33832800" imgH="10668000" progId="Equation.DSMT4">
                  <p:embed/>
                  <p:pic>
                    <p:nvPicPr>
                      <p:cNvPr id="0" name="图片 220137"/>
                      <p:cNvPicPr>
                        <a:picLocks noChangeAspect="1" noChangeArrowheads="1"/>
                      </p:cNvPicPr>
                      <p:nvPr/>
                    </p:nvPicPr>
                    <p:blipFill>
                      <a:blip r:embed="rId7"/>
                      <a:srcRect/>
                      <a:stretch>
                        <a:fillRect/>
                      </a:stretch>
                    </p:blipFill>
                    <p:spPr bwMode="auto">
                      <a:xfrm>
                        <a:off x="1047750" y="3033713"/>
                        <a:ext cx="22542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28"/>
          <p:cNvSpPr txBox="1">
            <a:spLocks noChangeArrowheads="1"/>
          </p:cNvSpPr>
          <p:nvPr/>
        </p:nvSpPr>
        <p:spPr bwMode="auto">
          <a:xfrm>
            <a:off x="719138" y="5553075"/>
            <a:ext cx="3421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zh-CN" altLang="en-US" sz="2000">
                <a:solidFill>
                  <a:srgbClr val="FF0000"/>
                </a:solidFill>
                <a:latin typeface="黑体" panose="02010609060101010101" pitchFamily="49" charset="-122"/>
                <a:ea typeface="黑体" panose="02010609060101010101" pitchFamily="49" charset="-122"/>
                <a:sym typeface="Symbol" panose="05050102010706020507" pitchFamily="18" charset="2"/>
              </a:rPr>
              <a:t>输出与输入同相</a:t>
            </a:r>
            <a:endParaRPr kumimoji="1" lang="zh-CN" altLang="en-US" sz="2000">
              <a:solidFill>
                <a:srgbClr val="FF0000"/>
              </a:solidFill>
              <a:latin typeface="黑体" panose="02010609060101010101" pitchFamily="49" charset="-122"/>
              <a:ea typeface="黑体" panose="02010609060101010101" pitchFamily="49" charset="-122"/>
            </a:endParaRPr>
          </a:p>
        </p:txBody>
      </p:sp>
      <p:graphicFrame>
        <p:nvGraphicFramePr>
          <p:cNvPr id="10" name="Object 29"/>
          <p:cNvGraphicFramePr>
            <a:graphicFrameLocks noChangeAspect="1"/>
          </p:cNvGraphicFramePr>
          <p:nvPr/>
        </p:nvGraphicFramePr>
        <p:xfrm>
          <a:off x="4652963" y="3287874"/>
          <a:ext cx="4203700" cy="2265362"/>
        </p:xfrm>
        <a:graphic>
          <a:graphicData uri="http://schemas.openxmlformats.org/presentationml/2006/ole">
            <mc:AlternateContent xmlns:mc="http://schemas.openxmlformats.org/markup-compatibility/2006">
              <mc:Choice xmlns:v="urn:schemas-microsoft-com:vml" Requires="v">
                <p:oleObj spid="_x0000_s220139" name="图片" r:id="rId8" imgW="2334260" imgH="1260475" progId="Word.Picture.8">
                  <p:embed/>
                </p:oleObj>
              </mc:Choice>
              <mc:Fallback>
                <p:oleObj name="图片" r:id="rId8" imgW="2334260" imgH="1260475" progId="Word.Picture.8">
                  <p:embed/>
                  <p:pic>
                    <p:nvPicPr>
                      <p:cNvPr id="0" name="图片 2201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2963" y="3287874"/>
                        <a:ext cx="4203700" cy="22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31"/>
          <p:cNvSpPr>
            <a:spLocks noChangeArrowheads="1"/>
          </p:cNvSpPr>
          <p:nvPr/>
        </p:nvSpPr>
        <p:spPr bwMode="auto">
          <a:xfrm>
            <a:off x="684213" y="1209675"/>
            <a:ext cx="24765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000">
                <a:solidFill>
                  <a:srgbClr val="000000"/>
                </a:solidFill>
                <a:latin typeface="楷体_GB2312"/>
              </a:rPr>
              <a:t>设</a:t>
            </a:r>
            <a:r>
              <a:rPr lang="zh-CN" altLang="en-US" sz="2000" i="1">
                <a:solidFill>
                  <a:srgbClr val="000000"/>
                </a:solidFill>
                <a:latin typeface="楷体_GB2312"/>
                <a:sym typeface="Symbol" panose="05050102010706020507" pitchFamily="18" charset="2"/>
              </a:rPr>
              <a:t></a:t>
            </a:r>
            <a:r>
              <a:rPr lang="en-US" altLang="zh-CN" sz="2000">
                <a:solidFill>
                  <a:srgbClr val="000000"/>
                </a:solidFill>
                <a:latin typeface="楷体_GB2312"/>
                <a:sym typeface="Symbol" panose="05050102010706020507" pitchFamily="18" charset="2"/>
              </a:rPr>
              <a:t>=0</a:t>
            </a:r>
            <a:endParaRPr lang="en-US" altLang="zh-CN" sz="2000">
              <a:solidFill>
                <a:srgbClr val="000000"/>
              </a:solidFill>
              <a:latin typeface="楷体_GB2312"/>
            </a:endParaRPr>
          </a:p>
        </p:txBody>
      </p:sp>
      <p:graphicFrame>
        <p:nvGraphicFramePr>
          <p:cNvPr id="12" name="Object 33"/>
          <p:cNvGraphicFramePr>
            <a:graphicFrameLocks noChangeAspect="1"/>
          </p:cNvGraphicFramePr>
          <p:nvPr/>
        </p:nvGraphicFramePr>
        <p:xfrm>
          <a:off x="1009650" y="4213225"/>
          <a:ext cx="3130550" cy="387350"/>
        </p:xfrm>
        <a:graphic>
          <a:graphicData uri="http://schemas.openxmlformats.org/presentationml/2006/ole">
            <mc:AlternateContent xmlns:mc="http://schemas.openxmlformats.org/markup-compatibility/2006">
              <mc:Choice xmlns:v="urn:schemas-microsoft-com:vml" Requires="v">
                <p:oleObj spid="_x0000_s220140" name="公式" r:id="rId10" imgW="1955800" imgH="241300" progId="Equation.3">
                  <p:embed/>
                </p:oleObj>
              </mc:Choice>
              <mc:Fallback>
                <p:oleObj name="公式" r:id="rId10" imgW="1955800" imgH="241300" progId="Equation.3">
                  <p:embed/>
                  <p:pic>
                    <p:nvPicPr>
                      <p:cNvPr id="0" name="图片 2201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9650" y="4213225"/>
                        <a:ext cx="31305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34"/>
          <p:cNvSpPr>
            <a:spLocks noChangeArrowheads="1"/>
          </p:cNvSpPr>
          <p:nvPr/>
        </p:nvSpPr>
        <p:spPr bwMode="auto">
          <a:xfrm>
            <a:off x="719138" y="3744913"/>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源电压增益</a:t>
            </a:r>
            <a:endParaRPr lang="zh-CN" altLang="en-US" sz="2000"/>
          </a:p>
        </p:txBody>
      </p:sp>
      <p:graphicFrame>
        <p:nvGraphicFramePr>
          <p:cNvPr id="14" name="Object 35"/>
          <p:cNvGraphicFramePr>
            <a:graphicFrameLocks noChangeAspect="1"/>
          </p:cNvGraphicFramePr>
          <p:nvPr/>
        </p:nvGraphicFramePr>
        <p:xfrm>
          <a:off x="1058863" y="4708525"/>
          <a:ext cx="2271712" cy="690563"/>
        </p:xfrm>
        <a:graphic>
          <a:graphicData uri="http://schemas.openxmlformats.org/presentationml/2006/ole">
            <mc:AlternateContent xmlns:mc="http://schemas.openxmlformats.org/markup-compatibility/2006">
              <mc:Choice xmlns:v="urn:schemas-microsoft-com:vml" Requires="v">
                <p:oleObj spid="_x0000_s220141" name="Equation" r:id="rId12" imgW="34137600" imgH="10363200" progId="Equation.DSMT4">
                  <p:embed/>
                </p:oleObj>
              </mc:Choice>
              <mc:Fallback>
                <p:oleObj name="Equation" r:id="rId12" imgW="34137600" imgH="10363200" progId="Equation.DSMT4">
                  <p:embed/>
                  <p:pic>
                    <p:nvPicPr>
                      <p:cNvPr id="0" name="图片 220140"/>
                      <p:cNvPicPr>
                        <a:picLocks noChangeAspect="1" noChangeArrowheads="1"/>
                      </p:cNvPicPr>
                      <p:nvPr/>
                    </p:nvPicPr>
                    <p:blipFill>
                      <a:blip r:embed="rId13"/>
                      <a:srcRect/>
                      <a:stretch>
                        <a:fillRect/>
                      </a:stretch>
                    </p:blipFill>
                    <p:spPr bwMode="auto">
                      <a:xfrm>
                        <a:off x="1058863" y="4708525"/>
                        <a:ext cx="227171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 name="图片 14" descr="屏幕剪辑"/>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59932" y="872716"/>
            <a:ext cx="5034189" cy="245207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strips(downRigh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trips(down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downRigh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strips(downRigh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trips(downRigh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strips(downRigh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strips(downRigh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strips(downRigh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utoUpdateAnimBg="0"/>
      <p:bldP spid="11" grpId="0" autoUpdateAnimBg="0" build="p"/>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4.5.2  </a:t>
            </a:r>
            <a:r>
              <a:rPr lang="zh-CN" altLang="en-US" sz="3200">
                <a:solidFill>
                  <a:srgbClr val="0000CC"/>
                </a:solidFill>
                <a:latin typeface="Times New Roman" panose="02020603050405020304" pitchFamily="18" charset="0"/>
              </a:rPr>
              <a:t>共栅极放大电路</a:t>
            </a:r>
            <a:endParaRPr lang="zh-CN" altLang="en-US" sz="3200" i="1">
              <a:solidFill>
                <a:srgbClr val="0000CC"/>
              </a:solidFill>
              <a:latin typeface="Times New Roman" panose="02020603050405020304" pitchFamily="18" charset="0"/>
            </a:endParaRPr>
          </a:p>
        </p:txBody>
      </p:sp>
      <p:sp>
        <p:nvSpPr>
          <p:cNvPr id="129028" name="Rectangle 11"/>
          <p:cNvSpPr>
            <a:spLocks noChangeArrowheads="1"/>
          </p:cNvSpPr>
          <p:nvPr/>
        </p:nvSpPr>
        <p:spPr bwMode="auto">
          <a:xfrm>
            <a:off x="503238" y="765175"/>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2.  </a:t>
            </a:r>
            <a:r>
              <a:rPr lang="zh-CN" altLang="en-US" sz="2400">
                <a:latin typeface="Times New Roman" panose="02020603050405020304" pitchFamily="18" charset="0"/>
              </a:rPr>
              <a:t>动态分析</a:t>
            </a:r>
            <a:endParaRPr lang="zh-CN" altLang="en-US" sz="2400">
              <a:latin typeface="Times New Roman" panose="02020603050405020304" pitchFamily="18" charset="0"/>
            </a:endParaRPr>
          </a:p>
        </p:txBody>
      </p:sp>
      <p:sp>
        <p:nvSpPr>
          <p:cNvPr id="129029" name="Rectangle 14"/>
          <p:cNvSpPr>
            <a:spLocks noChangeArrowheads="1"/>
          </p:cNvSpPr>
          <p:nvPr/>
        </p:nvSpPr>
        <p:spPr bwMode="auto">
          <a:xfrm>
            <a:off x="719138" y="1344613"/>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输入电阻</a:t>
            </a:r>
            <a:endParaRPr lang="zh-CN" altLang="en-US" sz="2000"/>
          </a:p>
        </p:txBody>
      </p:sp>
      <p:graphicFrame>
        <p:nvGraphicFramePr>
          <p:cNvPr id="6" name="Object 15"/>
          <p:cNvGraphicFramePr>
            <a:graphicFrameLocks noChangeAspect="1"/>
          </p:cNvGraphicFramePr>
          <p:nvPr/>
        </p:nvGraphicFramePr>
        <p:xfrm>
          <a:off x="919163" y="1725613"/>
          <a:ext cx="2436812" cy="752475"/>
        </p:xfrm>
        <a:graphic>
          <a:graphicData uri="http://schemas.openxmlformats.org/presentationml/2006/ole">
            <mc:AlternateContent xmlns:mc="http://schemas.openxmlformats.org/markup-compatibility/2006">
              <mc:Choice xmlns:v="urn:schemas-microsoft-com:vml" Requires="v">
                <p:oleObj spid="_x0000_s220579" name="公式" r:id="rId2" imgW="1524000" imgH="469900" progId="Equation.3">
                  <p:embed/>
                </p:oleObj>
              </mc:Choice>
              <mc:Fallback>
                <p:oleObj name="公式" r:id="rId2" imgW="1524000" imgH="469900" progId="Equation.3">
                  <p:embed/>
                  <p:pic>
                    <p:nvPicPr>
                      <p:cNvPr id="0" name="图片 2205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3" y="1725613"/>
                        <a:ext cx="243681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16"/>
          <p:cNvSpPr txBox="1">
            <a:spLocks noChangeArrowheads="1"/>
          </p:cNvSpPr>
          <p:nvPr/>
        </p:nvSpPr>
        <p:spPr bwMode="auto">
          <a:xfrm>
            <a:off x="719138" y="4760913"/>
            <a:ext cx="3421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zh-CN" altLang="en-US" sz="2000">
                <a:solidFill>
                  <a:srgbClr val="FF0000"/>
                </a:solidFill>
                <a:latin typeface="黑体" panose="02010609060101010101" pitchFamily="49" charset="-122"/>
                <a:ea typeface="黑体" panose="02010609060101010101" pitchFamily="49" charset="-122"/>
                <a:sym typeface="Symbol" panose="05050102010706020507" pitchFamily="18" charset="2"/>
              </a:rPr>
              <a:t>与共源电路同相</a:t>
            </a:r>
            <a:endParaRPr kumimoji="1" lang="zh-CN" altLang="en-US" sz="2000">
              <a:solidFill>
                <a:srgbClr val="FF0000"/>
              </a:solidFill>
              <a:latin typeface="黑体" panose="02010609060101010101" pitchFamily="49" charset="-122"/>
              <a:ea typeface="黑体" panose="02010609060101010101" pitchFamily="49" charset="-122"/>
            </a:endParaRPr>
          </a:p>
        </p:txBody>
      </p:sp>
      <p:graphicFrame>
        <p:nvGraphicFramePr>
          <p:cNvPr id="129032" name="Object 17"/>
          <p:cNvGraphicFramePr>
            <a:graphicFrameLocks noChangeAspect="1"/>
          </p:cNvGraphicFramePr>
          <p:nvPr/>
        </p:nvGraphicFramePr>
        <p:xfrm>
          <a:off x="4652963" y="3287874"/>
          <a:ext cx="4203700" cy="2265362"/>
        </p:xfrm>
        <a:graphic>
          <a:graphicData uri="http://schemas.openxmlformats.org/presentationml/2006/ole">
            <mc:AlternateContent xmlns:mc="http://schemas.openxmlformats.org/markup-compatibility/2006">
              <mc:Choice xmlns:v="urn:schemas-microsoft-com:vml" Requires="v">
                <p:oleObj spid="_x0000_s220580" name="图片" r:id="rId4" imgW="2334260" imgH="1260475" progId="Word.Picture.8">
                  <p:embed/>
                </p:oleObj>
              </mc:Choice>
              <mc:Fallback>
                <p:oleObj name="图片" r:id="rId4" imgW="2334260" imgH="1260475" progId="Word.Picture.8">
                  <p:embed/>
                  <p:pic>
                    <p:nvPicPr>
                      <p:cNvPr id="0" name="图片 2205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963" y="3287874"/>
                        <a:ext cx="4203700" cy="22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0"/>
          <p:cNvSpPr>
            <a:spLocks noChangeArrowheads="1"/>
          </p:cNvSpPr>
          <p:nvPr/>
        </p:nvSpPr>
        <p:spPr bwMode="auto">
          <a:xfrm>
            <a:off x="719138" y="3141663"/>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输出电阻</a:t>
            </a:r>
            <a:endParaRPr lang="zh-CN" altLang="en-US" sz="2000"/>
          </a:p>
        </p:txBody>
      </p:sp>
      <p:sp>
        <p:nvSpPr>
          <p:cNvPr id="10" name="Text Box 22"/>
          <p:cNvSpPr txBox="1">
            <a:spLocks noChangeArrowheads="1"/>
          </p:cNvSpPr>
          <p:nvPr/>
        </p:nvSpPr>
        <p:spPr bwMode="auto">
          <a:xfrm>
            <a:off x="647700" y="2616200"/>
            <a:ext cx="3565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zh-CN" altLang="en-US" sz="2000">
                <a:solidFill>
                  <a:srgbClr val="FF0000"/>
                </a:solidFill>
                <a:latin typeface="黑体" panose="02010609060101010101" pitchFamily="49" charset="-122"/>
                <a:ea typeface="黑体" panose="02010609060101010101" pitchFamily="49" charset="-122"/>
                <a:sym typeface="Symbol" panose="05050102010706020507" pitchFamily="18" charset="2"/>
              </a:rPr>
              <a:t>输入电阻远小于其它两种组态</a:t>
            </a:r>
            <a:endParaRPr kumimoji="1" lang="zh-CN" altLang="en-US" sz="2000">
              <a:solidFill>
                <a:srgbClr val="FF0000"/>
              </a:solidFill>
              <a:latin typeface="黑体" panose="02010609060101010101" pitchFamily="49" charset="-122"/>
              <a:ea typeface="黑体" panose="02010609060101010101" pitchFamily="49" charset="-122"/>
            </a:endParaRPr>
          </a:p>
        </p:txBody>
      </p:sp>
      <p:sp>
        <p:nvSpPr>
          <p:cNvPr id="11" name="Rectangle 23"/>
          <p:cNvSpPr>
            <a:spLocks noChangeArrowheads="1"/>
          </p:cNvSpPr>
          <p:nvPr/>
        </p:nvSpPr>
        <p:spPr bwMode="auto">
          <a:xfrm>
            <a:off x="746125" y="3681413"/>
            <a:ext cx="33940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dirty="0">
                <a:latin typeface="Times New Roman" panose="02020603050405020304" pitchFamily="18" charset="0"/>
              </a:rPr>
              <a:t>当</a:t>
            </a:r>
            <a:r>
              <a:rPr lang="en-US" altLang="zh-CN" sz="2000" i="1" dirty="0" err="1">
                <a:latin typeface="Times New Roman" panose="02020603050405020304" pitchFamily="18" charset="0"/>
              </a:rPr>
              <a:t>r</a:t>
            </a:r>
            <a:r>
              <a:rPr lang="en-US" altLang="zh-CN" sz="2000" baseline="-25000" dirty="0" err="1">
                <a:latin typeface="Times New Roman" panose="02020603050405020304" pitchFamily="18" charset="0"/>
              </a:rPr>
              <a:t>ds</a:t>
            </a:r>
            <a:r>
              <a:rPr lang="en-US" altLang="zh-CN" sz="2000" baseline="-25000" dirty="0">
                <a:latin typeface="Times New Roman" panose="02020603050405020304" pitchFamily="18" charset="0"/>
              </a:rPr>
              <a:t> </a:t>
            </a:r>
            <a:r>
              <a:rPr lang="en-US" altLang="zh-CN" sz="2000" dirty="0">
                <a:latin typeface="Times New Roman" panose="02020603050405020304" pitchFamily="18" charset="0"/>
              </a:rPr>
              <a:t>&gt;&gt; </a:t>
            </a:r>
            <a:r>
              <a:rPr lang="en-US" altLang="zh-CN" sz="2000" i="1" dirty="0">
                <a:latin typeface="Times New Roman" panose="02020603050405020304" pitchFamily="18" charset="0"/>
              </a:rPr>
              <a:t>R</a:t>
            </a:r>
            <a:r>
              <a:rPr lang="en-US" altLang="zh-CN" sz="2000" baseline="-25000" dirty="0">
                <a:latin typeface="Times New Roman" panose="02020603050405020304" pitchFamily="18" charset="0"/>
              </a:rPr>
              <a:t>d</a:t>
            </a:r>
            <a:r>
              <a:rPr lang="en-US" altLang="zh-CN" sz="2000" dirty="0">
                <a:latin typeface="Times New Roman" panose="02020603050405020304" pitchFamily="18" charset="0"/>
              </a:rPr>
              <a:t> </a:t>
            </a:r>
            <a:r>
              <a:rPr lang="zh-CN" altLang="en-US" sz="2000" dirty="0">
                <a:latin typeface="Times New Roman" panose="02020603050405020304" pitchFamily="18" charset="0"/>
              </a:rPr>
              <a:t>和 </a:t>
            </a:r>
            <a:r>
              <a:rPr lang="en-US" altLang="zh-CN" sz="2000" i="1" dirty="0" err="1">
                <a:latin typeface="Times New Roman" panose="02020603050405020304" pitchFamily="18" charset="0"/>
              </a:rPr>
              <a:t>r</a:t>
            </a:r>
            <a:r>
              <a:rPr lang="en-US" altLang="zh-CN" sz="2000" baseline="-25000" dirty="0" err="1">
                <a:latin typeface="Times New Roman" panose="02020603050405020304" pitchFamily="18" charset="0"/>
              </a:rPr>
              <a:t>ds</a:t>
            </a:r>
            <a:r>
              <a:rPr lang="en-US" altLang="zh-CN" sz="2000" baseline="-25000" dirty="0">
                <a:latin typeface="Times New Roman" panose="02020603050405020304" pitchFamily="18" charset="0"/>
              </a:rPr>
              <a:t> </a:t>
            </a:r>
            <a:r>
              <a:rPr lang="en-US" altLang="zh-CN" sz="2000" dirty="0">
                <a:latin typeface="Times New Roman" panose="02020603050405020304" pitchFamily="18" charset="0"/>
              </a:rPr>
              <a:t>&gt;&gt; </a:t>
            </a:r>
            <a:r>
              <a:rPr lang="en-US" altLang="zh-CN" sz="2000" i="1" dirty="0" err="1">
                <a:latin typeface="Times New Roman" panose="02020603050405020304" pitchFamily="18" charset="0"/>
              </a:rPr>
              <a:t>R</a:t>
            </a:r>
            <a:r>
              <a:rPr lang="en-US" altLang="zh-CN" sz="2000" baseline="-25000" dirty="0" err="1">
                <a:latin typeface="Times New Roman" panose="02020603050405020304" pitchFamily="18" charset="0"/>
              </a:rPr>
              <a:t>si</a:t>
            </a:r>
            <a:r>
              <a:rPr lang="zh-CN" altLang="en-US" sz="2000" dirty="0">
                <a:latin typeface="Times New Roman" panose="02020603050405020304" pitchFamily="18" charset="0"/>
              </a:rPr>
              <a:t>时</a:t>
            </a:r>
            <a:endParaRPr lang="zh-CN" altLang="en-US" sz="2000" dirty="0">
              <a:latin typeface="Times New Roman" panose="02020603050405020304" pitchFamily="18" charset="0"/>
            </a:endParaRPr>
          </a:p>
        </p:txBody>
      </p:sp>
      <p:sp>
        <p:nvSpPr>
          <p:cNvPr id="12" name="Rectangle 24"/>
          <p:cNvSpPr>
            <a:spLocks noChangeArrowheads="1"/>
          </p:cNvSpPr>
          <p:nvPr/>
        </p:nvSpPr>
        <p:spPr bwMode="auto">
          <a:xfrm>
            <a:off x="1331913" y="4221163"/>
            <a:ext cx="15843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000" i="1">
                <a:latin typeface="Times New Roman" panose="02020603050405020304" pitchFamily="18" charset="0"/>
              </a:rPr>
              <a:t>R</a:t>
            </a:r>
            <a:r>
              <a:rPr lang="en-US" altLang="zh-CN" sz="2000" baseline="-25000">
                <a:latin typeface="Times New Roman" panose="02020603050405020304" pitchFamily="18" charset="0"/>
              </a:rPr>
              <a:t>o </a:t>
            </a:r>
            <a:r>
              <a:rPr lang="en-US" altLang="zh-CN" sz="2000">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rPr>
              <a:t> </a:t>
            </a:r>
            <a:r>
              <a:rPr lang="en-US" altLang="zh-CN" sz="2000" i="1">
                <a:latin typeface="Times New Roman" panose="02020603050405020304" pitchFamily="18" charset="0"/>
              </a:rPr>
              <a:t>R</a:t>
            </a:r>
            <a:r>
              <a:rPr lang="en-US" altLang="zh-CN" sz="2000" baseline="-25000">
                <a:latin typeface="Times New Roman" panose="02020603050405020304" pitchFamily="18" charset="0"/>
              </a:rPr>
              <a:t>d</a:t>
            </a:r>
            <a:endParaRPr lang="en-US" altLang="zh-CN" sz="2000">
              <a:latin typeface="Times New Roman" panose="02020603050405020304" pitchFamily="18" charset="0"/>
            </a:endParaRPr>
          </a:p>
        </p:txBody>
      </p:sp>
      <p:pic>
        <p:nvPicPr>
          <p:cNvPr id="13" name="图片 12"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9932" y="872716"/>
            <a:ext cx="5034189" cy="245207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Righ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trips(downRigh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p:bldP spid="10" grpId="0" autoUpdateAnimBg="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p:cNvGraphicFramePr>
            <a:graphicFrameLocks noChangeAspect="1"/>
          </p:cNvGraphicFramePr>
          <p:nvPr/>
        </p:nvGraphicFramePr>
        <p:xfrm>
          <a:off x="503238" y="3203029"/>
          <a:ext cx="3832225" cy="2962275"/>
        </p:xfrm>
        <a:graphic>
          <a:graphicData uri="http://schemas.openxmlformats.org/presentationml/2006/ole">
            <mc:AlternateContent xmlns:mc="http://schemas.openxmlformats.org/markup-compatibility/2006">
              <mc:Choice xmlns:v="urn:schemas-microsoft-com:vml" Requires="v">
                <p:oleObj spid="_x0000_s135036" name="图片" r:id="rId1" imgW="2553970" imgH="1976755" progId="Word.Picture.8">
                  <p:embed/>
                </p:oleObj>
              </mc:Choice>
              <mc:Fallback>
                <p:oleObj name="图片" r:id="rId1" imgW="2553970" imgH="1976755" progId="Word.Picture.8">
                  <p:embed/>
                  <p:pic>
                    <p:nvPicPr>
                      <p:cNvPr id="0" name="图片 1350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3203029"/>
                        <a:ext cx="3832225"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8"/>
          <p:cNvGraphicFramePr>
            <a:graphicFrameLocks noChangeAspect="1"/>
          </p:cNvGraphicFramePr>
          <p:nvPr/>
        </p:nvGraphicFramePr>
        <p:xfrm>
          <a:off x="503238" y="3245892"/>
          <a:ext cx="3832225" cy="2919412"/>
        </p:xfrm>
        <a:graphic>
          <a:graphicData uri="http://schemas.openxmlformats.org/presentationml/2006/ole">
            <mc:AlternateContent xmlns:mc="http://schemas.openxmlformats.org/markup-compatibility/2006">
              <mc:Choice xmlns:v="urn:schemas-microsoft-com:vml" Requires="v">
                <p:oleObj spid="_x0000_s135037" name="图片" r:id="rId3" imgW="2553970" imgH="1947545" progId="Word.Picture.8">
                  <p:embed/>
                </p:oleObj>
              </mc:Choice>
              <mc:Fallback>
                <p:oleObj name="图片" r:id="rId3" imgW="2553970" imgH="1947545" progId="Word.Picture.8">
                  <p:embed/>
                  <p:pic>
                    <p:nvPicPr>
                      <p:cNvPr id="0" name="图片 1350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8" y="3245892"/>
                        <a:ext cx="3832225"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503238" y="3245892"/>
          <a:ext cx="3840530" cy="2917845"/>
        </p:xfrm>
        <a:graphic>
          <a:graphicData uri="http://schemas.openxmlformats.org/presentationml/2006/ole">
            <mc:AlternateContent xmlns:mc="http://schemas.openxmlformats.org/markup-compatibility/2006">
              <mc:Choice xmlns:v="urn:schemas-microsoft-com:vml" Requires="v">
                <p:oleObj spid="_x0000_s135038" name="Picture" r:id="rId5" imgW="2553335" imgH="1939925" progId="Word.Picture.8">
                  <p:embed/>
                </p:oleObj>
              </mc:Choice>
              <mc:Fallback>
                <p:oleObj name="Picture" r:id="rId5" imgW="2553335" imgH="1939925" progId="Word.Picture.8">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238" y="3245892"/>
                        <a:ext cx="3840530" cy="29178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22"/>
          <p:cNvGraphicFramePr>
            <a:graphicFrameLocks noChangeAspect="1"/>
          </p:cNvGraphicFramePr>
          <p:nvPr/>
        </p:nvGraphicFramePr>
        <p:xfrm>
          <a:off x="503238" y="3245892"/>
          <a:ext cx="3832225" cy="2919412"/>
        </p:xfrm>
        <a:graphic>
          <a:graphicData uri="http://schemas.openxmlformats.org/presentationml/2006/ole">
            <mc:AlternateContent xmlns:mc="http://schemas.openxmlformats.org/markup-compatibility/2006">
              <mc:Choice xmlns:v="urn:schemas-microsoft-com:vml" Requires="v">
                <p:oleObj spid="_x0000_s135039" name="图片" r:id="rId7" imgW="2553970" imgH="1947545" progId="Word.Picture.8">
                  <p:embed/>
                </p:oleObj>
              </mc:Choice>
              <mc:Fallback>
                <p:oleObj name="图片" r:id="rId7" imgW="2553970" imgH="1947545" progId="Word.Picture.8">
                  <p:embed/>
                  <p:pic>
                    <p:nvPicPr>
                      <p:cNvPr id="0" name="图片 1350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238" y="3245892"/>
                        <a:ext cx="3832225"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0" name="Rectangle 15"/>
          <p:cNvSpPr>
            <a:spLocks noChangeArrowheads="1"/>
          </p:cNvSpPr>
          <p:nvPr/>
        </p:nvSpPr>
        <p:spPr bwMode="auto">
          <a:xfrm>
            <a:off x="457200" y="834696"/>
            <a:ext cx="449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3</a:t>
            </a: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i="1" dirty="0">
                <a:solidFill>
                  <a:srgbClr val="FF0000"/>
                </a:solidFill>
                <a:latin typeface="Times New Roman" panose="02020603050405020304" pitchFamily="18" charset="0"/>
                <a:cs typeface="Times New Roman" panose="02020603050405020304" pitchFamily="18" charset="0"/>
              </a:rPr>
              <a:t>V</a:t>
            </a:r>
            <a:r>
              <a:rPr lang="en-US" altLang="zh-CN" sz="2400" baseline="-25000" dirty="0">
                <a:solidFill>
                  <a:srgbClr val="FF0000"/>
                </a:solidFill>
                <a:latin typeface="Times New Roman" panose="02020603050405020304" pitchFamily="18" charset="0"/>
                <a:cs typeface="Times New Roman" panose="02020603050405020304" pitchFamily="18" charset="0"/>
              </a:rPr>
              <a:t>DS</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i="1" dirty="0">
                <a:solidFill>
                  <a:srgbClr val="FF0000"/>
                </a:solidFill>
                <a:latin typeface="Times New Roman" panose="02020603050405020304" pitchFamily="18" charset="0"/>
                <a:cs typeface="Times New Roman" panose="02020603050405020304" pitchFamily="18" charset="0"/>
              </a:rPr>
              <a:t>V</a:t>
            </a:r>
            <a:r>
              <a:rPr lang="en-US" altLang="zh-CN" sz="2400" baseline="-25000" dirty="0">
                <a:solidFill>
                  <a:srgbClr val="FF0000"/>
                </a:solidFill>
                <a:latin typeface="Times New Roman" panose="02020603050405020304" pitchFamily="18" charset="0"/>
                <a:cs typeface="Times New Roman" panose="02020603050405020304" pitchFamily="18" charset="0"/>
              </a:rPr>
              <a:t>GS</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同时作用时</a:t>
            </a:r>
            <a:endPar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Rectangle 6"/>
          <p:cNvSpPr>
            <a:spLocks noChangeArrowheads="1"/>
          </p:cNvSpPr>
          <p:nvPr/>
        </p:nvSpPr>
        <p:spPr bwMode="auto">
          <a:xfrm>
            <a:off x="533400" y="1424507"/>
            <a:ext cx="3657600" cy="4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15000"/>
              </a:lnSpc>
              <a:buFont typeface="Wingdings" panose="05000000000000000000" pitchFamily="2" charset="2"/>
              <a:buNone/>
            </a:pPr>
            <a:r>
              <a:rPr lang="en-US" altLang="zh-CN" sz="2200" dirty="0">
                <a:latin typeface="Times New Roman" panose="02020603050405020304" pitchFamily="18" charset="0"/>
                <a:cs typeface="Times New Roman" panose="02020603050405020304" pitchFamily="18" charset="0"/>
              </a:rPr>
              <a:t> </a:t>
            </a:r>
            <a:r>
              <a:rPr lang="en-US" altLang="zh-CN" sz="2200" i="1" dirty="0">
                <a:latin typeface="Times New Roman" panose="02020603050405020304" pitchFamily="18" charset="0"/>
                <a:cs typeface="Times New Roman" panose="02020603050405020304" pitchFamily="18" charset="0"/>
              </a:rPr>
              <a:t>V</a:t>
            </a:r>
            <a:r>
              <a:rPr lang="en-US" altLang="zh-CN" sz="2200" baseline="-25000" dirty="0">
                <a:latin typeface="Times New Roman" panose="02020603050405020304" pitchFamily="18" charset="0"/>
                <a:cs typeface="Times New Roman" panose="02020603050405020304" pitchFamily="18" charset="0"/>
              </a:rPr>
              <a:t>DS</a:t>
            </a:r>
            <a:r>
              <a:rPr lang="zh-CN" altLang="en-US" sz="2200" dirty="0">
                <a:latin typeface="Times New Roman" panose="02020603050405020304" pitchFamily="18" charset="0"/>
                <a:cs typeface="Times New Roman" panose="02020603050405020304" pitchFamily="18" charset="0"/>
              </a:rPr>
              <a:t>一定，</a:t>
            </a:r>
            <a:r>
              <a:rPr lang="en-US" altLang="zh-CN" sz="2200" i="1" dirty="0">
                <a:latin typeface="Times New Roman" panose="02020603050405020304" pitchFamily="18" charset="0"/>
                <a:cs typeface="Times New Roman" panose="02020603050405020304" pitchFamily="18" charset="0"/>
              </a:rPr>
              <a:t>V</a:t>
            </a:r>
            <a:r>
              <a:rPr lang="en-US" altLang="zh-CN" sz="2200" baseline="-25000" dirty="0">
                <a:latin typeface="Times New Roman" panose="02020603050405020304" pitchFamily="18" charset="0"/>
                <a:cs typeface="Times New Roman" panose="02020603050405020304" pitchFamily="18" charset="0"/>
              </a:rPr>
              <a:t>GS</a:t>
            </a:r>
            <a:r>
              <a:rPr lang="zh-CN" altLang="en-US" sz="2200" dirty="0">
                <a:latin typeface="Times New Roman" panose="02020603050405020304" pitchFamily="18" charset="0"/>
                <a:cs typeface="Times New Roman" panose="02020603050405020304" pitchFamily="18" charset="0"/>
              </a:rPr>
              <a:t>变化时</a:t>
            </a:r>
            <a:endParaRPr lang="zh-CN" altLang="en-US" sz="2200" dirty="0">
              <a:latin typeface="Times New Roman" panose="02020603050405020304" pitchFamily="18" charset="0"/>
              <a:cs typeface="Times New Roman" panose="02020603050405020304" pitchFamily="18" charset="0"/>
            </a:endParaRPr>
          </a:p>
        </p:txBody>
      </p:sp>
      <p:graphicFrame>
        <p:nvGraphicFramePr>
          <p:cNvPr id="15" name="Object 8"/>
          <p:cNvGraphicFramePr>
            <a:graphicFrameLocks noChangeAspect="1"/>
          </p:cNvGraphicFramePr>
          <p:nvPr/>
        </p:nvGraphicFramePr>
        <p:xfrm>
          <a:off x="4716463" y="3321051"/>
          <a:ext cx="3709264" cy="2716073"/>
        </p:xfrm>
        <a:graphic>
          <a:graphicData uri="http://schemas.openxmlformats.org/presentationml/2006/ole">
            <mc:AlternateContent xmlns:mc="http://schemas.openxmlformats.org/markup-compatibility/2006">
              <mc:Choice xmlns:v="urn:schemas-microsoft-com:vml" Requires="v">
                <p:oleObj spid="_x0000_s135040" name="" r:id="rId9" imgW="1951990" imgH="1429385" progId="Word.Picture.8">
                  <p:embed/>
                </p:oleObj>
              </mc:Choice>
              <mc:Fallback>
                <p:oleObj name="" r:id="rId9" imgW="1951990" imgH="1429385" progId="Word.Picture.8">
                  <p:embed/>
                  <p:pic>
                    <p:nvPicPr>
                      <p:cNvPr id="0" name="图片 135039"/>
                      <p:cNvPicPr>
                        <a:picLocks noChangeAspect="1" noChangeArrowheads="1"/>
                      </p:cNvPicPr>
                      <p:nvPr/>
                    </p:nvPicPr>
                    <p:blipFill>
                      <a:blip r:embed="rId10">
                        <a:extLst>
                          <a:ext uri="{28A0092B-C50C-407E-A947-70E740481C1C}">
                            <a14:useLocalDpi xmlns:a14="http://schemas.microsoft.com/office/drawing/2010/main" val="0"/>
                          </a:ext>
                        </a:extLst>
                      </a:blip>
                      <a:srcRect l="-3688" r="-3688"/>
                      <a:stretch>
                        <a:fillRect/>
                      </a:stretch>
                    </p:blipFill>
                    <p:spPr bwMode="auto">
                      <a:xfrm>
                        <a:off x="4716463" y="3321051"/>
                        <a:ext cx="3709264" cy="27160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13"/>
          <p:cNvSpPr>
            <a:spLocks noChangeArrowheads="1"/>
          </p:cNvSpPr>
          <p:nvPr/>
        </p:nvSpPr>
        <p:spPr bwMode="auto">
          <a:xfrm>
            <a:off x="457200" y="2023268"/>
            <a:ext cx="3962400" cy="1040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buFont typeface="Wingdings" panose="05000000000000000000" pitchFamily="2" charset="2"/>
              <a:buNone/>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给定一个</a:t>
            </a:r>
            <a:r>
              <a:rPr lang="en-US" altLang="zh-CN" sz="2200" i="1" dirty="0" err="1">
                <a:latin typeface="Book Antiqua" panose="02040602050305030304" pitchFamily="18" charset="0"/>
                <a:cs typeface="Times New Roman" panose="02020603050405020304" pitchFamily="18" charset="0"/>
              </a:rPr>
              <a:t>v</a:t>
            </a:r>
            <a:r>
              <a:rPr lang="en-US" altLang="zh-CN" sz="2200" baseline="-25000" dirty="0" err="1">
                <a:latin typeface="Times New Roman" panose="02020603050405020304" pitchFamily="18" charset="0"/>
                <a:cs typeface="Times New Roman" panose="02020603050405020304" pitchFamily="18" charset="0"/>
              </a:rPr>
              <a:t>GS</a:t>
            </a:r>
            <a:r>
              <a:rPr lang="en-US" altLang="zh-CN" sz="2200" baseline="-250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，就有一条不同的 </a:t>
            </a:r>
            <a:r>
              <a:rPr lang="en-US" altLang="zh-CN" sz="2200" i="1" dirty="0" err="1" smtClean="0">
                <a:latin typeface="Times New Roman" panose="02020603050405020304" pitchFamily="18" charset="0"/>
                <a:cs typeface="Times New Roman" panose="02020603050405020304" pitchFamily="18" charset="0"/>
              </a:rPr>
              <a:t>i</a:t>
            </a:r>
            <a:r>
              <a:rPr lang="en-US" altLang="zh-CN" sz="2200" baseline="-25000" dirty="0" err="1" smtClean="0">
                <a:latin typeface="Times New Roman" panose="02020603050405020304" pitchFamily="18" charset="0"/>
                <a:cs typeface="Times New Roman" panose="02020603050405020304" pitchFamily="18" charset="0"/>
              </a:rPr>
              <a:t>D</a:t>
            </a:r>
            <a:r>
              <a:rPr lang="en-US" altLang="zh-CN" sz="2200" dirty="0" err="1"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200" i="1" dirty="0" err="1" smtClean="0">
                <a:latin typeface="Book Antiqua" panose="02040602050305030304" pitchFamily="18" charset="0"/>
                <a:cs typeface="Times New Roman" panose="02020603050405020304" pitchFamily="18" charset="0"/>
              </a:rPr>
              <a:t>v</a:t>
            </a:r>
            <a:r>
              <a:rPr lang="en-US" altLang="zh-CN" sz="2200" baseline="-25000" dirty="0" err="1" smtClean="0">
                <a:latin typeface="Times New Roman" panose="02020603050405020304" pitchFamily="18" charset="0"/>
                <a:cs typeface="Times New Roman" panose="02020603050405020304" pitchFamily="18" charset="0"/>
              </a:rPr>
              <a:t>DS</a:t>
            </a:r>
            <a:r>
              <a:rPr lang="en-US" altLang="zh-CN" sz="2200" baseline="-25000" dirty="0" smtClean="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曲线。</a:t>
            </a:r>
            <a:endParaRPr lang="zh-CN" altLang="en-US" sz="2200" dirty="0">
              <a:latin typeface="Times New Roman" panose="02020603050405020304" pitchFamily="18" charset="0"/>
              <a:cs typeface="Times New Roman" panose="02020603050405020304" pitchFamily="18" charset="0"/>
            </a:endParaRPr>
          </a:p>
        </p:txBody>
      </p:sp>
      <p:graphicFrame>
        <p:nvGraphicFramePr>
          <p:cNvPr id="14" name="Object 7"/>
          <p:cNvGraphicFramePr>
            <a:graphicFrameLocks noChangeAspect="1"/>
          </p:cNvGraphicFramePr>
          <p:nvPr/>
        </p:nvGraphicFramePr>
        <p:xfrm>
          <a:off x="4716463" y="407988"/>
          <a:ext cx="3709264" cy="2716073"/>
        </p:xfrm>
        <a:graphic>
          <a:graphicData uri="http://schemas.openxmlformats.org/presentationml/2006/ole">
            <mc:AlternateContent xmlns:mc="http://schemas.openxmlformats.org/markup-compatibility/2006">
              <mc:Choice xmlns:v="urn:schemas-microsoft-com:vml" Requires="v">
                <p:oleObj spid="_x0000_s135041" name="" r:id="rId11" imgW="1951990" imgH="1429385" progId="Word.Picture.8">
                  <p:embed/>
                </p:oleObj>
              </mc:Choice>
              <mc:Fallback>
                <p:oleObj name="" r:id="rId11" imgW="1951990" imgH="1429385" progId="Word.Picture.8">
                  <p:embed/>
                  <p:pic>
                    <p:nvPicPr>
                      <p:cNvPr id="0" name="图片 135040"/>
                      <p:cNvPicPr>
                        <a:picLocks noChangeAspect="1" noChangeArrowheads="1"/>
                      </p:cNvPicPr>
                      <p:nvPr/>
                    </p:nvPicPr>
                    <p:blipFill>
                      <a:blip r:embed="rId12">
                        <a:extLst>
                          <a:ext uri="{28A0092B-C50C-407E-A947-70E740481C1C}">
                            <a14:useLocalDpi xmlns:a14="http://schemas.microsoft.com/office/drawing/2010/main" val="0"/>
                          </a:ext>
                        </a:extLst>
                      </a:blip>
                      <a:srcRect l="-3688" r="-3688"/>
                      <a:stretch>
                        <a:fillRect/>
                      </a:stretch>
                    </p:blipFill>
                    <p:spPr bwMode="auto">
                      <a:xfrm>
                        <a:off x="4716463" y="407988"/>
                        <a:ext cx="3709264" cy="27160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Rectangle 4"/>
          <p:cNvSpPr>
            <a:spLocks noChangeArrowheads="1"/>
          </p:cNvSpPr>
          <p:nvPr/>
        </p:nvSpPr>
        <p:spPr bwMode="auto">
          <a:xfrm>
            <a:off x="503238" y="161456"/>
            <a:ext cx="41052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dirty="0">
                <a:solidFill>
                  <a:srgbClr val="C00000"/>
                </a:solidFill>
                <a:latin typeface="楷体_GB2312"/>
              </a:rPr>
              <a:t>2</a:t>
            </a:r>
            <a:r>
              <a:rPr kumimoji="1" lang="zh-CN" altLang="en-US" sz="2800" dirty="0">
                <a:solidFill>
                  <a:srgbClr val="C00000"/>
                </a:solidFill>
                <a:latin typeface="楷体_GB2312"/>
              </a:rPr>
              <a:t>．工作原理</a:t>
            </a:r>
            <a:endParaRPr kumimoji="1" lang="zh-CN" altLang="en-US" sz="2800" dirty="0">
              <a:solidFill>
                <a:srgbClr val="C00000"/>
              </a:solidFill>
              <a:latin typeface="楷体_GB231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ox(i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trips(down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6"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4"/>
          <p:cNvSpPr>
            <a:spLocks noChangeArrowheads="1"/>
          </p:cNvSpPr>
          <p:nvPr/>
        </p:nvSpPr>
        <p:spPr bwMode="auto">
          <a:xfrm>
            <a:off x="395288" y="1304925"/>
            <a:ext cx="8353425" cy="24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70000"/>
              </a:lnSpc>
              <a:spcBef>
                <a:spcPct val="0"/>
              </a:spcBef>
              <a:buClrTx/>
              <a:buFontTx/>
              <a:buNone/>
            </a:pPr>
            <a:r>
              <a:rPr lang="en-US" altLang="zh-CN">
                <a:latin typeface="Times New Roman" panose="02020603050405020304" pitchFamily="18" charset="0"/>
              </a:rPr>
              <a:t>4.5.1  </a:t>
            </a:r>
            <a:r>
              <a:rPr lang="zh-CN" altLang="en-US">
                <a:latin typeface="Times New Roman" panose="02020603050405020304" pitchFamily="18" charset="0"/>
              </a:rPr>
              <a:t>共漏极（源极跟随器）放大电路</a:t>
            </a:r>
            <a:endParaRPr lang="zh-CN" altLang="en-US">
              <a:latin typeface="Times New Roman" panose="02020603050405020304" pitchFamily="18" charset="0"/>
            </a:endParaRPr>
          </a:p>
          <a:p>
            <a:pPr eaLnBrk="1" hangingPunct="1">
              <a:lnSpc>
                <a:spcPct val="170000"/>
              </a:lnSpc>
              <a:spcBef>
                <a:spcPct val="0"/>
              </a:spcBef>
              <a:buClrTx/>
              <a:buFontTx/>
              <a:buNone/>
            </a:pPr>
            <a:r>
              <a:rPr lang="en-US" altLang="zh-CN">
                <a:latin typeface="Times New Roman" panose="02020603050405020304" pitchFamily="18" charset="0"/>
              </a:rPr>
              <a:t>4.5.2  </a:t>
            </a:r>
            <a:r>
              <a:rPr lang="zh-CN" altLang="en-US">
                <a:latin typeface="Times New Roman" panose="02020603050405020304" pitchFamily="18" charset="0"/>
              </a:rPr>
              <a:t>共栅极放大电路</a:t>
            </a:r>
            <a:endParaRPr lang="zh-CN" altLang="en-US">
              <a:latin typeface="Times New Roman" panose="02020603050405020304" pitchFamily="18" charset="0"/>
            </a:endParaRPr>
          </a:p>
          <a:p>
            <a:pPr eaLnBrk="1" hangingPunct="1">
              <a:lnSpc>
                <a:spcPct val="170000"/>
              </a:lnSpc>
              <a:spcBef>
                <a:spcPct val="0"/>
              </a:spcBef>
              <a:buClrTx/>
              <a:buFontTx/>
              <a:buNone/>
            </a:pPr>
            <a:r>
              <a:rPr lang="en-US" altLang="zh-CN">
                <a:solidFill>
                  <a:schemeClr val="accent2"/>
                </a:solidFill>
                <a:latin typeface="Times New Roman" panose="02020603050405020304" pitchFamily="18" charset="0"/>
              </a:rPr>
              <a:t>4.5.3  MOSFET</a:t>
            </a:r>
            <a:r>
              <a:rPr lang="zh-CN" altLang="en-US">
                <a:solidFill>
                  <a:schemeClr val="accent2"/>
                </a:solidFill>
                <a:latin typeface="Times New Roman" panose="02020603050405020304" pitchFamily="18" charset="0"/>
              </a:rPr>
              <a:t>放大电路三种组态的总结和比较</a:t>
            </a:r>
            <a:endParaRPr lang="zh-CN" altLang="en-US">
              <a:solidFill>
                <a:schemeClr val="accent2"/>
              </a:solidFill>
              <a:latin typeface="Times New Roman" panose="02020603050405020304" pitchFamily="18" charset="0"/>
            </a:endParaRPr>
          </a:p>
        </p:txBody>
      </p:sp>
      <p:sp>
        <p:nvSpPr>
          <p:cNvPr id="130051" name="Rectangle 5"/>
          <p:cNvSpPr>
            <a:spLocks noChangeArrowheads="1"/>
          </p:cNvSpPr>
          <p:nvPr/>
        </p:nvSpPr>
        <p:spPr bwMode="auto">
          <a:xfrm>
            <a:off x="1881188" y="50800"/>
            <a:ext cx="53832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4.5  </a:t>
            </a:r>
            <a:r>
              <a:rPr lang="zh-CN" altLang="en-US" sz="3200">
                <a:solidFill>
                  <a:srgbClr val="0000CC"/>
                </a:solidFill>
                <a:latin typeface="Times New Roman" panose="02020603050405020304" pitchFamily="18" charset="0"/>
              </a:rPr>
              <a:t>共漏极和共栅极放大电路</a:t>
            </a:r>
            <a:endParaRPr lang="zh-CN" altLang="en-US" sz="32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5">
            <a:hlinkClick r:id="rId1" action="ppaction://hlinksldjump"/>
          </p:cNvPr>
          <p:cNvSpPr>
            <a:spLocks noChangeArrowheads="1"/>
          </p:cNvSpPr>
          <p:nvPr/>
        </p:nvSpPr>
        <p:spPr bwMode="auto">
          <a:xfrm>
            <a:off x="755650" y="44450"/>
            <a:ext cx="77771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2800">
                <a:solidFill>
                  <a:srgbClr val="0000CC"/>
                </a:solidFill>
                <a:latin typeface="Times New Roman" panose="02020603050405020304" pitchFamily="18" charset="0"/>
              </a:rPr>
              <a:t>4.5.3  MOSFET</a:t>
            </a:r>
            <a:r>
              <a:rPr lang="zh-CN" altLang="en-US" sz="2800">
                <a:solidFill>
                  <a:srgbClr val="0000CC"/>
                </a:solidFill>
                <a:latin typeface="Times New Roman" panose="02020603050405020304" pitchFamily="18" charset="0"/>
              </a:rPr>
              <a:t>放大电路三种组态的总结和比较</a:t>
            </a:r>
            <a:endParaRPr lang="zh-CN" altLang="en-US" sz="2800" i="1">
              <a:solidFill>
                <a:srgbClr val="0000CC"/>
              </a:solidFill>
              <a:latin typeface="Times New Roman" panose="02020603050405020304" pitchFamily="18" charset="0"/>
            </a:endParaRPr>
          </a:p>
        </p:txBody>
      </p:sp>
      <p:graphicFrame>
        <p:nvGraphicFramePr>
          <p:cNvPr id="12" name="Object 181"/>
          <p:cNvGraphicFramePr>
            <a:graphicFrameLocks noChangeAspect="1"/>
          </p:cNvGraphicFramePr>
          <p:nvPr/>
        </p:nvGraphicFramePr>
        <p:xfrm>
          <a:off x="1835696" y="3399632"/>
          <a:ext cx="1412875" cy="411162"/>
        </p:xfrm>
        <a:graphic>
          <a:graphicData uri="http://schemas.openxmlformats.org/presentationml/2006/ole">
            <mc:AlternateContent xmlns:mc="http://schemas.openxmlformats.org/markup-compatibility/2006">
              <mc:Choice xmlns:v="urn:schemas-microsoft-com:vml" Requires="v">
                <p:oleObj spid="_x0000_s250963" name="Equation" r:id="rId2" imgW="18897600" imgH="5486400" progId="Equation.DSMT4">
                  <p:embed/>
                </p:oleObj>
              </mc:Choice>
              <mc:Fallback>
                <p:oleObj name="Equation" r:id="rId2" imgW="18897600" imgH="5486400" progId="Equation.DSMT4">
                  <p:embed/>
                  <p:pic>
                    <p:nvPicPr>
                      <p:cNvPr id="0" name="图片 250962"/>
                      <p:cNvPicPr>
                        <a:picLocks noChangeAspect="1" noChangeArrowheads="1"/>
                      </p:cNvPicPr>
                      <p:nvPr/>
                    </p:nvPicPr>
                    <p:blipFill>
                      <a:blip r:embed="rId3"/>
                      <a:srcRect/>
                      <a:stretch>
                        <a:fillRect/>
                      </a:stretch>
                    </p:blipFill>
                    <p:spPr bwMode="auto">
                      <a:xfrm>
                        <a:off x="1835696" y="3399632"/>
                        <a:ext cx="141287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82"/>
          <p:cNvGraphicFramePr>
            <a:graphicFrameLocks noChangeAspect="1"/>
          </p:cNvGraphicFramePr>
          <p:nvPr/>
        </p:nvGraphicFramePr>
        <p:xfrm>
          <a:off x="4139952" y="3249613"/>
          <a:ext cx="1827213" cy="711200"/>
        </p:xfrm>
        <a:graphic>
          <a:graphicData uri="http://schemas.openxmlformats.org/presentationml/2006/ole">
            <mc:AlternateContent xmlns:mc="http://schemas.openxmlformats.org/markup-compatibility/2006">
              <mc:Choice xmlns:v="urn:schemas-microsoft-com:vml" Requires="v">
                <p:oleObj spid="_x0000_s250964" name="Equation" r:id="rId4" imgW="27432000" imgH="10668000" progId="Equation.DSMT4">
                  <p:embed/>
                </p:oleObj>
              </mc:Choice>
              <mc:Fallback>
                <p:oleObj name="Equation" r:id="rId4" imgW="27432000" imgH="10668000" progId="Equation.DSMT4">
                  <p:embed/>
                  <p:pic>
                    <p:nvPicPr>
                      <p:cNvPr id="0" name="图片 250963"/>
                      <p:cNvPicPr>
                        <a:picLocks noChangeAspect="1" noChangeArrowheads="1"/>
                      </p:cNvPicPr>
                      <p:nvPr/>
                    </p:nvPicPr>
                    <p:blipFill>
                      <a:blip r:embed="rId5"/>
                      <a:srcRect/>
                      <a:stretch>
                        <a:fillRect/>
                      </a:stretch>
                    </p:blipFill>
                    <p:spPr bwMode="auto">
                      <a:xfrm>
                        <a:off x="4139952" y="3249613"/>
                        <a:ext cx="182721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83"/>
          <p:cNvGraphicFramePr>
            <a:graphicFrameLocks noChangeAspect="1"/>
          </p:cNvGraphicFramePr>
          <p:nvPr/>
        </p:nvGraphicFramePr>
        <p:xfrm>
          <a:off x="7128284" y="3421857"/>
          <a:ext cx="1116012" cy="366712"/>
        </p:xfrm>
        <a:graphic>
          <a:graphicData uri="http://schemas.openxmlformats.org/presentationml/2006/ole">
            <mc:AlternateContent xmlns:mc="http://schemas.openxmlformats.org/markup-compatibility/2006">
              <mc:Choice xmlns:v="urn:schemas-microsoft-com:vml" Requires="v">
                <p:oleObj spid="_x0000_s250965" name="Equation" r:id="rId6" imgW="16764000" imgH="5486400" progId="Equation.DSMT4">
                  <p:embed/>
                </p:oleObj>
              </mc:Choice>
              <mc:Fallback>
                <p:oleObj name="Equation" r:id="rId6" imgW="16764000" imgH="5486400" progId="Equation.DSMT4">
                  <p:embed/>
                  <p:pic>
                    <p:nvPicPr>
                      <p:cNvPr id="0" name="图片 250964"/>
                      <p:cNvPicPr>
                        <a:picLocks noChangeAspect="1" noChangeArrowheads="1"/>
                      </p:cNvPicPr>
                      <p:nvPr/>
                    </p:nvPicPr>
                    <p:blipFill>
                      <a:blip r:embed="rId7"/>
                      <a:srcRect/>
                      <a:stretch>
                        <a:fillRect/>
                      </a:stretch>
                    </p:blipFill>
                    <p:spPr bwMode="auto">
                      <a:xfrm>
                        <a:off x="7128284" y="3421857"/>
                        <a:ext cx="11160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84"/>
          <p:cNvGraphicFramePr>
            <a:graphicFrameLocks noChangeAspect="1"/>
          </p:cNvGraphicFramePr>
          <p:nvPr/>
        </p:nvGraphicFramePr>
        <p:xfrm>
          <a:off x="7245350" y="4143375"/>
          <a:ext cx="893763" cy="712788"/>
        </p:xfrm>
        <a:graphic>
          <a:graphicData uri="http://schemas.openxmlformats.org/presentationml/2006/ole">
            <mc:AlternateContent xmlns:mc="http://schemas.openxmlformats.org/markup-compatibility/2006">
              <mc:Choice xmlns:v="urn:schemas-microsoft-com:vml" Requires="v">
                <p:oleObj spid="_x0000_s250966" name="公式" r:id="rId8" imgW="558800" imgH="444500" progId="Equation.3">
                  <p:embed/>
                </p:oleObj>
              </mc:Choice>
              <mc:Fallback>
                <p:oleObj name="公式" r:id="rId8" imgW="558800" imgH="444500" progId="Equation.3">
                  <p:embed/>
                  <p:pic>
                    <p:nvPicPr>
                      <p:cNvPr id="0" name="图片 2509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5350" y="4143375"/>
                        <a:ext cx="893763"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185"/>
          <p:cNvSpPr>
            <a:spLocks noChangeArrowheads="1"/>
          </p:cNvSpPr>
          <p:nvPr/>
        </p:nvSpPr>
        <p:spPr bwMode="auto">
          <a:xfrm>
            <a:off x="2249488" y="4310063"/>
            <a:ext cx="90011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很高</a:t>
            </a:r>
            <a:endParaRPr lang="zh-CN" altLang="en-US" sz="2000"/>
          </a:p>
        </p:txBody>
      </p:sp>
      <p:sp>
        <p:nvSpPr>
          <p:cNvPr id="17" name="Rectangle 186"/>
          <p:cNvSpPr>
            <a:spLocks noChangeArrowheads="1"/>
          </p:cNvSpPr>
          <p:nvPr/>
        </p:nvSpPr>
        <p:spPr bwMode="auto">
          <a:xfrm>
            <a:off x="4733925" y="4310063"/>
            <a:ext cx="90011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很高</a:t>
            </a:r>
            <a:endParaRPr lang="zh-CN" altLang="en-US" sz="2000"/>
          </a:p>
        </p:txBody>
      </p:sp>
      <p:sp>
        <p:nvSpPr>
          <p:cNvPr id="18" name="Rectangle 187"/>
          <p:cNvSpPr>
            <a:spLocks noChangeArrowheads="1"/>
          </p:cNvSpPr>
          <p:nvPr/>
        </p:nvSpPr>
        <p:spPr bwMode="auto">
          <a:xfrm>
            <a:off x="7256463" y="5138738"/>
            <a:ext cx="125888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000" i="1">
                <a:latin typeface="Times New Roman" panose="02020603050405020304" pitchFamily="18" charset="0"/>
              </a:rPr>
              <a:t>R</a:t>
            </a:r>
            <a:r>
              <a:rPr lang="en-US" altLang="zh-CN" sz="2000" baseline="-25000">
                <a:latin typeface="Times New Roman" panose="02020603050405020304" pitchFamily="18" charset="0"/>
              </a:rPr>
              <a:t>o </a:t>
            </a:r>
            <a:r>
              <a:rPr lang="en-US" altLang="zh-CN" sz="2000">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rPr>
              <a:t> </a:t>
            </a:r>
            <a:r>
              <a:rPr lang="en-US" altLang="zh-CN" sz="2000" i="1">
                <a:latin typeface="Times New Roman" panose="02020603050405020304" pitchFamily="18" charset="0"/>
              </a:rPr>
              <a:t>R</a:t>
            </a:r>
            <a:r>
              <a:rPr lang="en-US" altLang="zh-CN" sz="2000" baseline="-25000">
                <a:latin typeface="Times New Roman" panose="02020603050405020304" pitchFamily="18" charset="0"/>
              </a:rPr>
              <a:t>d</a:t>
            </a:r>
            <a:endParaRPr lang="en-US" altLang="zh-CN" sz="2000">
              <a:latin typeface="Times New Roman" panose="02020603050405020304" pitchFamily="18" charset="0"/>
            </a:endParaRPr>
          </a:p>
        </p:txBody>
      </p:sp>
      <p:sp>
        <p:nvSpPr>
          <p:cNvPr id="19" name="Rectangle 188"/>
          <p:cNvSpPr>
            <a:spLocks noChangeArrowheads="1"/>
          </p:cNvSpPr>
          <p:nvPr/>
        </p:nvSpPr>
        <p:spPr bwMode="auto">
          <a:xfrm>
            <a:off x="2178050" y="5138738"/>
            <a:ext cx="11525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000" i="1">
                <a:latin typeface="Times New Roman" panose="02020603050405020304" pitchFamily="18" charset="0"/>
              </a:rPr>
              <a:t>R</a:t>
            </a:r>
            <a:r>
              <a:rPr lang="en-US" altLang="zh-CN" sz="2000" baseline="-25000">
                <a:latin typeface="Times New Roman" panose="02020603050405020304" pitchFamily="18" charset="0"/>
              </a:rPr>
              <a:t>o </a:t>
            </a:r>
            <a:r>
              <a:rPr lang="en-US" altLang="zh-CN" sz="2000">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rPr>
              <a:t> </a:t>
            </a:r>
            <a:r>
              <a:rPr lang="en-US" altLang="zh-CN" sz="2000" i="1">
                <a:latin typeface="Times New Roman" panose="02020603050405020304" pitchFamily="18" charset="0"/>
              </a:rPr>
              <a:t>R</a:t>
            </a:r>
            <a:r>
              <a:rPr lang="en-US" altLang="zh-CN" sz="2000" baseline="-25000">
                <a:latin typeface="Times New Roman" panose="02020603050405020304" pitchFamily="18" charset="0"/>
              </a:rPr>
              <a:t>d</a:t>
            </a:r>
            <a:endParaRPr lang="en-US" altLang="zh-CN" sz="2000">
              <a:latin typeface="Times New Roman" panose="02020603050405020304" pitchFamily="18" charset="0"/>
            </a:endParaRPr>
          </a:p>
        </p:txBody>
      </p:sp>
      <p:graphicFrame>
        <p:nvGraphicFramePr>
          <p:cNvPr id="20" name="Object 189"/>
          <p:cNvGraphicFramePr>
            <a:graphicFrameLocks noChangeAspect="1"/>
          </p:cNvGraphicFramePr>
          <p:nvPr/>
        </p:nvGraphicFramePr>
        <p:xfrm>
          <a:off x="4478338" y="4973638"/>
          <a:ext cx="1339850" cy="711200"/>
        </p:xfrm>
        <a:graphic>
          <a:graphicData uri="http://schemas.openxmlformats.org/presentationml/2006/ole">
            <mc:AlternateContent xmlns:mc="http://schemas.openxmlformats.org/markup-compatibility/2006">
              <mc:Choice xmlns:v="urn:schemas-microsoft-com:vml" Requires="v">
                <p:oleObj spid="_x0000_s250967" name="Equation" r:id="rId10" imgW="20116800" imgH="10668000" progId="Equation.DSMT4">
                  <p:embed/>
                </p:oleObj>
              </mc:Choice>
              <mc:Fallback>
                <p:oleObj name="Equation" r:id="rId10" imgW="20116800" imgH="10668000" progId="Equation.DSMT4">
                  <p:embed/>
                  <p:pic>
                    <p:nvPicPr>
                      <p:cNvPr id="0" name="图片 250966"/>
                      <p:cNvPicPr>
                        <a:picLocks noChangeAspect="1" noChangeArrowheads="1"/>
                      </p:cNvPicPr>
                      <p:nvPr/>
                    </p:nvPicPr>
                    <p:blipFill>
                      <a:blip r:embed="rId11"/>
                      <a:srcRect/>
                      <a:stretch>
                        <a:fillRect/>
                      </a:stretch>
                    </p:blipFill>
                    <p:spPr bwMode="auto">
                      <a:xfrm>
                        <a:off x="4478338" y="4973638"/>
                        <a:ext cx="13398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1084" name="组合 2"/>
          <p:cNvGrpSpPr/>
          <p:nvPr/>
        </p:nvGrpSpPr>
        <p:grpSpPr bwMode="auto">
          <a:xfrm>
            <a:off x="250825" y="817896"/>
            <a:ext cx="8580438" cy="4951079"/>
            <a:chOff x="251520" y="817433"/>
            <a:chExt cx="8580499" cy="4951827"/>
          </a:xfrm>
        </p:grpSpPr>
        <p:sp>
          <p:nvSpPr>
            <p:cNvPr id="131085" name="Rectangle 175"/>
            <p:cNvSpPr>
              <a:spLocks noChangeArrowheads="1"/>
            </p:cNvSpPr>
            <p:nvPr/>
          </p:nvSpPr>
          <p:spPr bwMode="auto">
            <a:xfrm>
              <a:off x="2375744" y="817433"/>
              <a:ext cx="900112" cy="342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共源</a:t>
              </a:r>
              <a:endParaRPr lang="zh-CN" altLang="en-US" sz="2000"/>
            </a:p>
          </p:txBody>
        </p:sp>
        <p:sp>
          <p:nvSpPr>
            <p:cNvPr id="131086" name="Rectangle 176"/>
            <p:cNvSpPr>
              <a:spLocks noChangeArrowheads="1"/>
            </p:cNvSpPr>
            <p:nvPr/>
          </p:nvSpPr>
          <p:spPr bwMode="auto">
            <a:xfrm>
              <a:off x="4969098" y="817433"/>
              <a:ext cx="900113" cy="342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共漏</a:t>
              </a:r>
              <a:endParaRPr lang="zh-CN" altLang="en-US" sz="2000"/>
            </a:p>
          </p:txBody>
        </p:sp>
        <p:sp>
          <p:nvSpPr>
            <p:cNvPr id="131087" name="Rectangle 177"/>
            <p:cNvSpPr>
              <a:spLocks noChangeArrowheads="1"/>
            </p:cNvSpPr>
            <p:nvPr/>
          </p:nvSpPr>
          <p:spPr bwMode="auto">
            <a:xfrm>
              <a:off x="7363582" y="817433"/>
              <a:ext cx="900112" cy="342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dirty="0"/>
                <a:t>共栅</a:t>
              </a:r>
              <a:endParaRPr lang="zh-CN" altLang="en-US" sz="2000" dirty="0"/>
            </a:p>
          </p:txBody>
        </p:sp>
        <p:sp>
          <p:nvSpPr>
            <p:cNvPr id="131088" name="Rectangle 178"/>
            <p:cNvSpPr>
              <a:spLocks noChangeArrowheads="1"/>
            </p:cNvSpPr>
            <p:nvPr/>
          </p:nvSpPr>
          <p:spPr bwMode="auto">
            <a:xfrm>
              <a:off x="251520" y="3336007"/>
              <a:ext cx="12795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dirty="0"/>
                <a:t>电压增益</a:t>
              </a:r>
              <a:endParaRPr lang="zh-CN" altLang="en-US" sz="2000" dirty="0"/>
            </a:p>
          </p:txBody>
        </p:sp>
        <p:sp>
          <p:nvSpPr>
            <p:cNvPr id="131089" name="Rectangle 179"/>
            <p:cNvSpPr>
              <a:spLocks noChangeArrowheads="1"/>
            </p:cNvSpPr>
            <p:nvPr/>
          </p:nvSpPr>
          <p:spPr bwMode="auto">
            <a:xfrm>
              <a:off x="251520" y="4290380"/>
              <a:ext cx="12795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输入电阻</a:t>
              </a:r>
              <a:endParaRPr lang="zh-CN" altLang="en-US" sz="2000"/>
            </a:p>
          </p:txBody>
        </p:sp>
        <p:sp>
          <p:nvSpPr>
            <p:cNvPr id="131090" name="Rectangle 180"/>
            <p:cNvSpPr>
              <a:spLocks noChangeArrowheads="1"/>
            </p:cNvSpPr>
            <p:nvPr/>
          </p:nvSpPr>
          <p:spPr bwMode="auto">
            <a:xfrm>
              <a:off x="251520" y="5107942"/>
              <a:ext cx="12795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输出电阻</a:t>
              </a:r>
              <a:endParaRPr lang="zh-CN" altLang="en-US" sz="2000"/>
            </a:p>
          </p:txBody>
        </p:sp>
        <p:sp>
          <p:nvSpPr>
            <p:cNvPr id="131091" name="Line 190"/>
            <p:cNvSpPr>
              <a:spLocks noChangeShapeType="1"/>
            </p:cNvSpPr>
            <p:nvPr/>
          </p:nvSpPr>
          <p:spPr bwMode="auto">
            <a:xfrm>
              <a:off x="359532" y="1196752"/>
              <a:ext cx="8472487" cy="0"/>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1092" name="Line 191"/>
            <p:cNvSpPr>
              <a:spLocks noChangeShapeType="1"/>
            </p:cNvSpPr>
            <p:nvPr/>
          </p:nvSpPr>
          <p:spPr bwMode="auto">
            <a:xfrm>
              <a:off x="1440355" y="872717"/>
              <a:ext cx="0" cy="4896543"/>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 name="图片 1" descr="屏幕剪辑"/>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83668" y="1275712"/>
            <a:ext cx="1981477" cy="1962424"/>
          </a:xfrm>
          <a:prstGeom prst="rect">
            <a:avLst/>
          </a:prstGeom>
        </p:spPr>
      </p:pic>
      <p:pic>
        <p:nvPicPr>
          <p:cNvPr id="3" name="图片 2" descr="屏幕剪辑"/>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97127" y="1376772"/>
            <a:ext cx="1929082" cy="1714740"/>
          </a:xfrm>
          <a:prstGeom prst="rect">
            <a:avLst/>
          </a:prstGeom>
        </p:spPr>
      </p:pic>
      <p:pic>
        <p:nvPicPr>
          <p:cNvPr id="4" name="图片 3" descr="屏幕剪辑"/>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63007" y="1299528"/>
            <a:ext cx="1824292" cy="193860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trips(downRigh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trips(down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strips(downRigh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trips(downRigh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strips(downRigh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strips(downRigh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strips(downRigh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611188" y="0"/>
            <a:ext cx="7607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99"/>
                </a:solidFill>
              </a:rPr>
              <a:t>4  </a:t>
            </a:r>
            <a:r>
              <a:rPr lang="zh-CN" altLang="en-US" sz="3200">
                <a:solidFill>
                  <a:srgbClr val="000099"/>
                </a:solidFill>
              </a:rPr>
              <a:t>场效应三极管及放大电路</a:t>
            </a:r>
            <a:endParaRPr lang="zh-CN" altLang="en-US" sz="3200">
              <a:solidFill>
                <a:srgbClr val="000099"/>
              </a:solidFill>
            </a:endParaRPr>
          </a:p>
        </p:txBody>
      </p:sp>
      <p:sp>
        <p:nvSpPr>
          <p:cNvPr id="132099" name="Rectangle 3"/>
          <p:cNvSpPr>
            <a:spLocks noChangeArrowheads="1"/>
          </p:cNvSpPr>
          <p:nvPr/>
        </p:nvSpPr>
        <p:spPr bwMode="auto">
          <a:xfrm>
            <a:off x="539750" y="981075"/>
            <a:ext cx="824547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lang="en-US" altLang="zh-CN" dirty="0">
                <a:latin typeface="Times New Roman" panose="02020603050405020304" pitchFamily="18" charset="0"/>
              </a:rPr>
              <a:t>4.1  </a:t>
            </a:r>
            <a:r>
              <a:rPr lang="zh-CN" altLang="en-US" dirty="0">
                <a:latin typeface="Times New Roman" panose="02020603050405020304" pitchFamily="18" charset="0"/>
              </a:rPr>
              <a:t>金属</a:t>
            </a:r>
            <a:r>
              <a:rPr lang="en-US" altLang="zh-CN" dirty="0">
                <a:latin typeface="Times New Roman" panose="02020603050405020304" pitchFamily="18" charset="0"/>
              </a:rPr>
              <a:t>-</a:t>
            </a:r>
            <a:r>
              <a:rPr lang="zh-CN" altLang="en-US" dirty="0">
                <a:latin typeface="Times New Roman" panose="02020603050405020304" pitchFamily="18" charset="0"/>
              </a:rPr>
              <a:t>氧化物</a:t>
            </a:r>
            <a:r>
              <a:rPr lang="en-US" altLang="zh-CN" dirty="0">
                <a:latin typeface="Times New Roman" panose="02020603050405020304" pitchFamily="18" charset="0"/>
              </a:rPr>
              <a:t>-</a:t>
            </a:r>
            <a:r>
              <a:rPr lang="zh-CN" altLang="en-US" dirty="0">
                <a:latin typeface="Times New Roman" panose="02020603050405020304" pitchFamily="18" charset="0"/>
              </a:rPr>
              <a:t>半导体（</a:t>
            </a:r>
            <a:r>
              <a:rPr lang="en-US" altLang="zh-CN" dirty="0">
                <a:latin typeface="Times New Roman" panose="02020603050405020304" pitchFamily="18" charset="0"/>
              </a:rPr>
              <a:t>MOS</a:t>
            </a:r>
            <a:r>
              <a:rPr lang="zh-CN" altLang="en-US" dirty="0">
                <a:latin typeface="Times New Roman" panose="02020603050405020304" pitchFamily="18" charset="0"/>
              </a:rPr>
              <a:t>）场效应三极管</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4.2  MOSFET</a:t>
            </a:r>
            <a:r>
              <a:rPr lang="zh-CN" altLang="en-US" dirty="0">
                <a:latin typeface="Times New Roman" panose="02020603050405020304" pitchFamily="18" charset="0"/>
              </a:rPr>
              <a:t>基本共源极放大电路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4.3  </a:t>
            </a:r>
            <a:r>
              <a:rPr lang="zh-CN" altLang="en-US" dirty="0">
                <a:latin typeface="Times New Roman" panose="02020603050405020304" pitchFamily="18" charset="0"/>
              </a:rPr>
              <a:t>图解分析法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4.4  </a:t>
            </a:r>
            <a:r>
              <a:rPr lang="zh-CN" altLang="en-US" dirty="0">
                <a:latin typeface="Times New Roman" panose="02020603050405020304" pitchFamily="18" charset="0"/>
              </a:rPr>
              <a:t>小信号模型分析法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4.5  </a:t>
            </a:r>
            <a:r>
              <a:rPr lang="zh-CN" altLang="en-US" dirty="0">
                <a:latin typeface="Times New Roman" panose="02020603050405020304" pitchFamily="18" charset="0"/>
              </a:rPr>
              <a:t>共漏极和共栅极放大电路</a:t>
            </a:r>
            <a:endParaRPr lang="zh-CN" altLang="en-US" dirty="0">
              <a:latin typeface="Times New Roman" panose="02020603050405020304" pitchFamily="18" charset="0"/>
            </a:endParaRPr>
          </a:p>
          <a:p>
            <a:pPr eaLnBrk="1" hangingPunct="1">
              <a:lnSpc>
                <a:spcPct val="130000"/>
              </a:lnSpc>
              <a:spcBef>
                <a:spcPct val="0"/>
              </a:spcBef>
              <a:buClrTx/>
              <a:buNone/>
            </a:pPr>
            <a:r>
              <a:rPr lang="en-US" altLang="zh-CN" dirty="0">
                <a:solidFill>
                  <a:schemeClr val="accent2"/>
                </a:solidFill>
                <a:latin typeface="Times New Roman" panose="02020603050405020304" pitchFamily="18" charset="0"/>
              </a:rPr>
              <a:t>4.6  MOSFET</a:t>
            </a:r>
            <a:r>
              <a:rPr lang="zh-CN" altLang="en-US" dirty="0">
                <a:solidFill>
                  <a:schemeClr val="accent2"/>
                </a:solidFill>
                <a:latin typeface="Times New Roman" panose="02020603050405020304" pitchFamily="18" charset="0"/>
              </a:rPr>
              <a:t>大信号工作及开关应用</a:t>
            </a:r>
            <a:endParaRPr lang="zh-CN" altLang="en-US" dirty="0">
              <a:solidFill>
                <a:schemeClr val="accent2"/>
              </a:solidFill>
              <a:latin typeface="Times New Roman" panose="02020603050405020304" pitchFamily="18" charset="0"/>
            </a:endParaRPr>
          </a:p>
          <a:p>
            <a:pPr eaLnBrk="1" hangingPunct="1">
              <a:lnSpc>
                <a:spcPct val="130000"/>
              </a:lnSpc>
              <a:spcBef>
                <a:spcPct val="0"/>
              </a:spcBef>
              <a:buClrTx/>
              <a:buFontTx/>
              <a:buNone/>
            </a:pPr>
            <a:r>
              <a:rPr lang="en-US" altLang="zh-CN" dirty="0" smtClean="0">
                <a:latin typeface="Times New Roman" panose="02020603050405020304" pitchFamily="18" charset="0"/>
              </a:rPr>
              <a:t>4.7  </a:t>
            </a:r>
            <a:r>
              <a:rPr lang="zh-CN" altLang="en-US" dirty="0" smtClean="0">
                <a:latin typeface="Times New Roman" panose="02020603050405020304" pitchFamily="18" charset="0"/>
              </a:rPr>
              <a:t>多级放大</a:t>
            </a:r>
            <a:r>
              <a:rPr lang="zh-CN" altLang="en-US" dirty="0">
                <a:latin typeface="Times New Roman" panose="02020603050405020304" pitchFamily="18" charset="0"/>
              </a:rPr>
              <a:t>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4.9  </a:t>
            </a:r>
            <a:r>
              <a:rPr lang="zh-CN" altLang="en-US" dirty="0">
                <a:latin typeface="Times New Roman" panose="02020603050405020304" pitchFamily="18" charset="0"/>
              </a:rPr>
              <a:t>各种</a:t>
            </a:r>
            <a:r>
              <a:rPr lang="en-US" altLang="zh-CN" dirty="0">
                <a:latin typeface="Times New Roman" panose="02020603050405020304" pitchFamily="18" charset="0"/>
              </a:rPr>
              <a:t>FET</a:t>
            </a:r>
            <a:r>
              <a:rPr lang="zh-CN" altLang="en-US" dirty="0">
                <a:latin typeface="Times New Roman" panose="02020603050405020304" pitchFamily="18" charset="0"/>
              </a:rPr>
              <a:t>的特性及使用注意事项</a:t>
            </a:r>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hlinkClick r:id="rId1" action="ppaction://hlinksldjump"/>
          </p:cNvPr>
          <p:cNvSpPr>
            <a:spLocks noChangeArrowheads="1"/>
          </p:cNvSpPr>
          <p:nvPr/>
        </p:nvSpPr>
        <p:spPr bwMode="auto">
          <a:xfrm>
            <a:off x="755650" y="44450"/>
            <a:ext cx="77771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dirty="0" smtClean="0">
                <a:solidFill>
                  <a:srgbClr val="0000CC"/>
                </a:solidFill>
                <a:latin typeface="Times New Roman" panose="02020603050405020304" pitchFamily="18" charset="0"/>
              </a:rPr>
              <a:t>4.6  </a:t>
            </a:r>
            <a:r>
              <a:rPr lang="en-US" altLang="zh-CN" sz="3200" dirty="0">
                <a:solidFill>
                  <a:srgbClr val="0000CC"/>
                </a:solidFill>
                <a:latin typeface="Times New Roman" panose="02020603050405020304" pitchFamily="18" charset="0"/>
              </a:rPr>
              <a:t>MOSFET</a:t>
            </a:r>
            <a:r>
              <a:rPr lang="zh-CN" altLang="en-US" sz="3200" dirty="0">
                <a:solidFill>
                  <a:srgbClr val="0000CC"/>
                </a:solidFill>
                <a:latin typeface="Times New Roman" panose="02020603050405020304" pitchFamily="18" charset="0"/>
              </a:rPr>
              <a:t>大信号工作及开关应用</a:t>
            </a:r>
            <a:endParaRPr lang="zh-CN" altLang="en-US" sz="3200" i="1" dirty="0">
              <a:solidFill>
                <a:srgbClr val="0000CC"/>
              </a:solidFill>
              <a:latin typeface="Times New Roman" panose="02020603050405020304" pitchFamily="18" charset="0"/>
            </a:endParaRPr>
          </a:p>
        </p:txBody>
      </p:sp>
      <p:sp>
        <p:nvSpPr>
          <p:cNvPr id="3" name="Rectangle 17"/>
          <p:cNvSpPr>
            <a:spLocks noChangeArrowheads="1"/>
          </p:cNvSpPr>
          <p:nvPr/>
        </p:nvSpPr>
        <p:spPr bwMode="auto">
          <a:xfrm>
            <a:off x="503238" y="765175"/>
            <a:ext cx="558093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None/>
            </a:pPr>
            <a:r>
              <a:rPr lang="en-US" altLang="zh-CN" sz="2400" dirty="0" smtClean="0">
                <a:solidFill>
                  <a:srgbClr val="C00000"/>
                </a:solidFill>
                <a:latin typeface="Times New Roman" panose="02020603050405020304" pitchFamily="18" charset="0"/>
              </a:rPr>
              <a:t>1.  </a:t>
            </a:r>
            <a:r>
              <a:rPr lang="zh-CN" altLang="en-US" sz="2400" dirty="0" smtClean="0">
                <a:solidFill>
                  <a:srgbClr val="C00000"/>
                </a:solidFill>
                <a:latin typeface="Times New Roman" panose="02020603050405020304" pitchFamily="18" charset="0"/>
              </a:rPr>
              <a:t>共</a:t>
            </a:r>
            <a:r>
              <a:rPr lang="zh-CN" altLang="en-US" sz="2400" dirty="0">
                <a:solidFill>
                  <a:srgbClr val="C00000"/>
                </a:solidFill>
                <a:latin typeface="Times New Roman" panose="02020603050405020304" pitchFamily="18" charset="0"/>
              </a:rPr>
              <a:t>源极电路的大信号工作分析</a:t>
            </a:r>
            <a:endParaRPr lang="zh-CN" altLang="en-US" sz="2400" dirty="0">
              <a:solidFill>
                <a:srgbClr val="C00000"/>
              </a:solidFill>
              <a:latin typeface="Times New Roman" panose="02020603050405020304" pitchFamily="18" charset="0"/>
            </a:endParaRPr>
          </a:p>
        </p:txBody>
      </p:sp>
      <p:graphicFrame>
        <p:nvGraphicFramePr>
          <p:cNvPr id="16" name="对象 15"/>
          <p:cNvGraphicFramePr>
            <a:graphicFrameLocks noChangeAspect="1"/>
          </p:cNvGraphicFramePr>
          <p:nvPr/>
        </p:nvGraphicFramePr>
        <p:xfrm>
          <a:off x="6372200" y="757539"/>
          <a:ext cx="2119414" cy="2507683"/>
        </p:xfrm>
        <a:graphic>
          <a:graphicData uri="http://schemas.openxmlformats.org/presentationml/2006/ole">
            <mc:AlternateContent xmlns:mc="http://schemas.openxmlformats.org/markup-compatibility/2006">
              <mc:Choice xmlns:v="urn:schemas-microsoft-com:vml" Requires="v">
                <p:oleObj spid="_x0000_s231799" name="Picture" r:id="rId2" imgW="1175385" imgH="1390015" progId="Word.Picture.8">
                  <p:embed/>
                </p:oleObj>
              </mc:Choice>
              <mc:Fallback>
                <p:oleObj name="Picture" r:id="rId2" imgW="1175385" imgH="1390015" progId="Word.Picture.8">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757539"/>
                        <a:ext cx="2119414" cy="2507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nvGraphicFramePr>
        <p:xfrm>
          <a:off x="430764" y="1785738"/>
          <a:ext cx="4042259" cy="3750640"/>
        </p:xfrm>
        <a:graphic>
          <a:graphicData uri="http://schemas.openxmlformats.org/presentationml/2006/ole">
            <mc:AlternateContent xmlns:mc="http://schemas.openxmlformats.org/markup-compatibility/2006">
              <mc:Choice xmlns:v="urn:schemas-microsoft-com:vml" Requires="v">
                <p:oleObj spid="_x0000_s231800" name="Picture" r:id="rId4" imgW="2519680" imgH="2337435" progId="Word.Picture.8">
                  <p:embed/>
                </p:oleObj>
              </mc:Choice>
              <mc:Fallback>
                <p:oleObj name="Picture" r:id="rId4" imgW="2519680" imgH="2337435" progId="Word.Picture.8">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764" y="1785738"/>
                        <a:ext cx="4042259" cy="3750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p:cNvGraphicFramePr>
            <a:graphicFrameLocks noChangeAspect="1"/>
          </p:cNvGraphicFramePr>
          <p:nvPr/>
        </p:nvGraphicFramePr>
        <p:xfrm>
          <a:off x="4637907" y="2074604"/>
          <a:ext cx="2742405" cy="3461774"/>
        </p:xfrm>
        <a:graphic>
          <a:graphicData uri="http://schemas.openxmlformats.org/presentationml/2006/ole">
            <mc:AlternateContent xmlns:mc="http://schemas.openxmlformats.org/markup-compatibility/2006">
              <mc:Choice xmlns:v="urn:schemas-microsoft-com:vml" Requires="v">
                <p:oleObj spid="_x0000_s231801" name="Picture" r:id="rId6" imgW="1710055" imgH="2158365" progId="Word.Picture.8">
                  <p:embed/>
                </p:oleObj>
              </mc:Choice>
              <mc:Fallback>
                <p:oleObj name="Picture" r:id="rId6" imgW="1710055" imgH="2158365" progId="Word.Picture.8">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7907" y="2074604"/>
                        <a:ext cx="2742405" cy="34617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hlinkClick r:id="rId1" action="ppaction://hlinksldjump"/>
          </p:cNvPr>
          <p:cNvSpPr>
            <a:spLocks noChangeArrowheads="1"/>
          </p:cNvSpPr>
          <p:nvPr/>
        </p:nvSpPr>
        <p:spPr bwMode="auto">
          <a:xfrm>
            <a:off x="755650" y="44450"/>
            <a:ext cx="77771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dirty="0" smtClean="0">
                <a:solidFill>
                  <a:srgbClr val="0000CC"/>
                </a:solidFill>
                <a:latin typeface="Times New Roman" panose="02020603050405020304" pitchFamily="18" charset="0"/>
              </a:rPr>
              <a:t>4.6  </a:t>
            </a:r>
            <a:r>
              <a:rPr lang="en-US" altLang="zh-CN" sz="3200" dirty="0">
                <a:solidFill>
                  <a:srgbClr val="0000CC"/>
                </a:solidFill>
                <a:latin typeface="Times New Roman" panose="02020603050405020304" pitchFamily="18" charset="0"/>
              </a:rPr>
              <a:t>MOSFET</a:t>
            </a:r>
            <a:r>
              <a:rPr lang="zh-CN" altLang="en-US" sz="3200" dirty="0">
                <a:solidFill>
                  <a:srgbClr val="0000CC"/>
                </a:solidFill>
                <a:latin typeface="Times New Roman" panose="02020603050405020304" pitchFamily="18" charset="0"/>
              </a:rPr>
              <a:t>大信号工作及开关应用</a:t>
            </a:r>
            <a:endParaRPr lang="zh-CN" altLang="en-US" sz="3200" i="1" dirty="0">
              <a:solidFill>
                <a:srgbClr val="0000CC"/>
              </a:solidFill>
              <a:latin typeface="Times New Roman" panose="02020603050405020304" pitchFamily="18" charset="0"/>
            </a:endParaRPr>
          </a:p>
        </p:txBody>
      </p:sp>
      <p:sp>
        <p:nvSpPr>
          <p:cNvPr id="3" name="Rectangle 17"/>
          <p:cNvSpPr>
            <a:spLocks noChangeArrowheads="1"/>
          </p:cNvSpPr>
          <p:nvPr/>
        </p:nvSpPr>
        <p:spPr bwMode="auto">
          <a:xfrm>
            <a:off x="503238" y="765175"/>
            <a:ext cx="558093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None/>
            </a:pPr>
            <a:r>
              <a:rPr lang="en-US" altLang="zh-CN" sz="2400" dirty="0" smtClean="0">
                <a:solidFill>
                  <a:srgbClr val="C00000"/>
                </a:solidFill>
                <a:latin typeface="Times New Roman" panose="02020603050405020304" pitchFamily="18" charset="0"/>
              </a:rPr>
              <a:t>2.  MOSFET</a:t>
            </a:r>
            <a:r>
              <a:rPr lang="zh-CN" altLang="en-US" sz="2400" dirty="0">
                <a:solidFill>
                  <a:srgbClr val="C00000"/>
                </a:solidFill>
                <a:latin typeface="Times New Roman" panose="02020603050405020304" pitchFamily="18" charset="0"/>
              </a:rPr>
              <a:t>开关应用</a:t>
            </a:r>
            <a:endParaRPr lang="zh-CN" altLang="en-US" sz="2400" dirty="0">
              <a:solidFill>
                <a:srgbClr val="C00000"/>
              </a:solidFill>
              <a:latin typeface="Times New Roman" panose="02020603050405020304" pitchFamily="18" charset="0"/>
            </a:endParaRPr>
          </a:p>
        </p:txBody>
      </p:sp>
      <p:graphicFrame>
        <p:nvGraphicFramePr>
          <p:cNvPr id="5" name="对象 4"/>
          <p:cNvGraphicFramePr>
            <a:graphicFrameLocks noChangeAspect="1"/>
          </p:cNvGraphicFramePr>
          <p:nvPr/>
        </p:nvGraphicFramePr>
        <p:xfrm>
          <a:off x="647564" y="1677401"/>
          <a:ext cx="1795099" cy="2507683"/>
        </p:xfrm>
        <a:graphic>
          <a:graphicData uri="http://schemas.openxmlformats.org/presentationml/2006/ole">
            <mc:AlternateContent xmlns:mc="http://schemas.openxmlformats.org/markup-compatibility/2006">
              <mc:Choice xmlns:v="urn:schemas-microsoft-com:vml" Requires="v">
                <p:oleObj spid="_x0000_s233038" name="Picture" r:id="rId2" imgW="995045" imgH="1390015" progId="Word.Picture.8">
                  <p:embed/>
                </p:oleObj>
              </mc:Choice>
              <mc:Fallback>
                <p:oleObj name="Picture" r:id="rId2" imgW="995045" imgH="1390015" progId="Word.Picture.8">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64" y="1677401"/>
                        <a:ext cx="1795099" cy="2507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nvGraphicFramePr>
        <p:xfrm>
          <a:off x="2524873" y="1677401"/>
          <a:ext cx="1795099" cy="2507683"/>
        </p:xfrm>
        <a:graphic>
          <a:graphicData uri="http://schemas.openxmlformats.org/presentationml/2006/ole">
            <mc:AlternateContent xmlns:mc="http://schemas.openxmlformats.org/markup-compatibility/2006">
              <mc:Choice xmlns:v="urn:schemas-microsoft-com:vml" Requires="v">
                <p:oleObj spid="_x0000_s233039" name="Picture" r:id="rId4" imgW="995045" imgH="1390015" progId="Word.Picture.8">
                  <p:embed/>
                </p:oleObj>
              </mc:Choice>
              <mc:Fallback>
                <p:oleObj name="Picture" r:id="rId4" imgW="995045" imgH="1390015" progId="Word.Picture.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873" y="1677401"/>
                        <a:ext cx="1795099" cy="2507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4541097" y="1677401"/>
          <a:ext cx="1795099" cy="2507683"/>
        </p:xfrm>
        <a:graphic>
          <a:graphicData uri="http://schemas.openxmlformats.org/presentationml/2006/ole">
            <mc:AlternateContent xmlns:mc="http://schemas.openxmlformats.org/markup-compatibility/2006">
              <mc:Choice xmlns:v="urn:schemas-microsoft-com:vml" Requires="v">
                <p:oleObj spid="_x0000_s233040" name="Picture" r:id="rId6" imgW="995045" imgH="1390015" progId="Word.Picture.8">
                  <p:embed/>
                </p:oleObj>
              </mc:Choice>
              <mc:Fallback>
                <p:oleObj name="Picture" r:id="rId6" imgW="995045" imgH="1390015" progId="Word.Picture.8">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1097" y="1677401"/>
                        <a:ext cx="1795099" cy="2507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nvGraphicFramePr>
        <p:xfrm>
          <a:off x="6521317" y="1677401"/>
          <a:ext cx="1795099" cy="2507683"/>
        </p:xfrm>
        <a:graphic>
          <a:graphicData uri="http://schemas.openxmlformats.org/presentationml/2006/ole">
            <mc:AlternateContent xmlns:mc="http://schemas.openxmlformats.org/markup-compatibility/2006">
              <mc:Choice xmlns:v="urn:schemas-microsoft-com:vml" Requires="v">
                <p:oleObj spid="_x0000_s233041" name="Picture" r:id="rId8" imgW="995045" imgH="1390015" progId="Word.Picture.8">
                  <p:embed/>
                </p:oleObj>
              </mc:Choice>
              <mc:Fallback>
                <p:oleObj name="Picture" r:id="rId8" imgW="995045" imgH="1390015" progId="Word.Picture.8">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1317" y="1677401"/>
                        <a:ext cx="1795099" cy="2507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23"/>
          <p:cNvSpPr>
            <a:spLocks noChangeArrowheads="1"/>
          </p:cNvSpPr>
          <p:nvPr/>
        </p:nvSpPr>
        <p:spPr bwMode="auto">
          <a:xfrm>
            <a:off x="3131606" y="5157192"/>
            <a:ext cx="5337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None/>
            </a:pPr>
            <a:r>
              <a:rPr lang="en-US" altLang="zh-CN" sz="2400" i="1" dirty="0" smtClean="0">
                <a:latin typeface="Times New Roman" panose="02020603050405020304" pitchFamily="18" charset="0"/>
              </a:rPr>
              <a:t>R</a:t>
            </a:r>
            <a:r>
              <a:rPr lang="en-US" altLang="zh-CN" sz="2400" baseline="-25000" dirty="0" smtClean="0">
                <a:latin typeface="Times New Roman" panose="02020603050405020304" pitchFamily="18" charset="0"/>
              </a:rPr>
              <a:t>d</a:t>
            </a:r>
            <a:r>
              <a:rPr lang="zh-CN" altLang="en-US" sz="2400" dirty="0" smtClean="0">
                <a:latin typeface="Times New Roman" panose="02020603050405020304" pitchFamily="18" charset="0"/>
              </a:rPr>
              <a:t>和</a:t>
            </a:r>
            <a:r>
              <a:rPr lang="en-US" altLang="zh-CN" sz="2400" i="1" dirty="0" err="1" smtClean="0">
                <a:latin typeface="Times New Roman" panose="02020603050405020304" pitchFamily="18" charset="0"/>
              </a:rPr>
              <a:t>r</a:t>
            </a:r>
            <a:r>
              <a:rPr lang="en-US" altLang="zh-CN" sz="2400" baseline="-25000" dirty="0" err="1" smtClean="0">
                <a:latin typeface="Times New Roman" panose="02020603050405020304" pitchFamily="18" charset="0"/>
              </a:rPr>
              <a:t>dso</a:t>
            </a:r>
            <a:r>
              <a:rPr lang="zh-CN" altLang="en-US" sz="2400" dirty="0" smtClean="0">
                <a:latin typeface="Times New Roman" panose="02020603050405020304" pitchFamily="18" charset="0"/>
              </a:rPr>
              <a:t>的大小影响导通后</a:t>
            </a:r>
            <a:r>
              <a:rPr lang="en-US" altLang="zh-CN" sz="2400" i="1" dirty="0" err="1">
                <a:latin typeface="Book Antiqua" panose="02040602050305030304" pitchFamily="18" charset="0"/>
                <a:ea typeface="方正书宋_GBK"/>
                <a:cs typeface="Times New Roman" panose="02020603050405020304" pitchFamily="18" charset="0"/>
              </a:rPr>
              <a:t>v</a:t>
            </a:r>
            <a:r>
              <a:rPr lang="en-US" altLang="zh-CN" sz="2400" baseline="-25000" dirty="0" err="1">
                <a:latin typeface="Times New Roman" panose="02020603050405020304" pitchFamily="18" charset="0"/>
                <a:ea typeface="方正书宋_GBK"/>
              </a:rPr>
              <a:t>O</a:t>
            </a:r>
            <a:r>
              <a:rPr lang="zh-CN" altLang="en-US" sz="2400" dirty="0" smtClean="0">
                <a:latin typeface="Times New Roman" panose="02020603050405020304" pitchFamily="18" charset="0"/>
              </a:rPr>
              <a:t>的低电平</a:t>
            </a:r>
            <a:endParaRPr lang="zh-CN" altLang="en-US" sz="2400" dirty="0">
              <a:latin typeface="Times New Roman" panose="02020603050405020304" pitchFamily="18" charset="0"/>
            </a:endParaRPr>
          </a:p>
        </p:txBody>
      </p:sp>
      <p:graphicFrame>
        <p:nvGraphicFramePr>
          <p:cNvPr id="15" name="对象 14"/>
          <p:cNvGraphicFramePr>
            <a:graphicFrameLocks noChangeAspect="1"/>
          </p:cNvGraphicFramePr>
          <p:nvPr/>
        </p:nvGraphicFramePr>
        <p:xfrm>
          <a:off x="5370513" y="4171950"/>
          <a:ext cx="2717280" cy="888480"/>
        </p:xfrm>
        <a:graphic>
          <a:graphicData uri="http://schemas.openxmlformats.org/presentationml/2006/ole">
            <mc:AlternateContent xmlns:mc="http://schemas.openxmlformats.org/markup-compatibility/2006">
              <mc:Choice xmlns:v="urn:schemas-microsoft-com:vml" Requires="v">
                <p:oleObj spid="_x0000_s233042" name="Equation" r:id="rId10" imgW="32613600" imgH="10668000" progId="Equation.DSMT4">
                  <p:embed/>
                </p:oleObj>
              </mc:Choice>
              <mc:Fallback>
                <p:oleObj name="Equation" r:id="rId10" imgW="32613600" imgH="10668000" progId="Equation.DSMT4">
                  <p:embed/>
                  <p:pic>
                    <p:nvPicPr>
                      <p:cNvPr id="0" name="Object 13"/>
                      <p:cNvPicPr>
                        <a:picLocks noChangeAspect="1" noChangeArrowheads="1"/>
                      </p:cNvPicPr>
                      <p:nvPr/>
                    </p:nvPicPr>
                    <p:blipFill>
                      <a:blip r:embed="rId11"/>
                      <a:srcRect/>
                      <a:stretch>
                        <a:fillRect/>
                      </a:stretch>
                    </p:blipFill>
                    <p:spPr bwMode="auto">
                      <a:xfrm>
                        <a:off x="5370513" y="4171950"/>
                        <a:ext cx="2717280" cy="888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Righ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hlinkClick r:id="rId1" action="ppaction://hlinksldjump"/>
          </p:cNvPr>
          <p:cNvSpPr>
            <a:spLocks noChangeArrowheads="1"/>
          </p:cNvSpPr>
          <p:nvPr/>
        </p:nvSpPr>
        <p:spPr bwMode="auto">
          <a:xfrm>
            <a:off x="755650" y="44450"/>
            <a:ext cx="77771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dirty="0" smtClean="0">
                <a:solidFill>
                  <a:srgbClr val="0000CC"/>
                </a:solidFill>
                <a:latin typeface="Times New Roman" panose="02020603050405020304" pitchFamily="18" charset="0"/>
              </a:rPr>
              <a:t>4.6  </a:t>
            </a:r>
            <a:r>
              <a:rPr lang="en-US" altLang="zh-CN" sz="3200" dirty="0">
                <a:solidFill>
                  <a:srgbClr val="0000CC"/>
                </a:solidFill>
                <a:latin typeface="Times New Roman" panose="02020603050405020304" pitchFamily="18" charset="0"/>
              </a:rPr>
              <a:t>MOSFET</a:t>
            </a:r>
            <a:r>
              <a:rPr lang="zh-CN" altLang="en-US" sz="3200" dirty="0">
                <a:solidFill>
                  <a:srgbClr val="0000CC"/>
                </a:solidFill>
                <a:latin typeface="Times New Roman" panose="02020603050405020304" pitchFamily="18" charset="0"/>
              </a:rPr>
              <a:t>大信号工作及开关应用</a:t>
            </a:r>
            <a:endParaRPr lang="zh-CN" altLang="en-US" sz="3200" i="1" dirty="0">
              <a:solidFill>
                <a:srgbClr val="0000CC"/>
              </a:solidFill>
              <a:latin typeface="Times New Roman" panose="02020603050405020304" pitchFamily="18" charset="0"/>
            </a:endParaRPr>
          </a:p>
        </p:txBody>
      </p:sp>
      <p:sp>
        <p:nvSpPr>
          <p:cNvPr id="3" name="Rectangle 17"/>
          <p:cNvSpPr>
            <a:spLocks noChangeArrowheads="1"/>
          </p:cNvSpPr>
          <p:nvPr/>
        </p:nvSpPr>
        <p:spPr bwMode="auto">
          <a:xfrm>
            <a:off x="503238" y="765175"/>
            <a:ext cx="558093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None/>
            </a:pPr>
            <a:r>
              <a:rPr lang="en-US" altLang="zh-CN" sz="2400" dirty="0" smtClean="0">
                <a:solidFill>
                  <a:srgbClr val="C00000"/>
                </a:solidFill>
                <a:latin typeface="Times New Roman" panose="02020603050405020304" pitchFamily="18" charset="0"/>
              </a:rPr>
              <a:t>2.  MOSFET</a:t>
            </a:r>
            <a:r>
              <a:rPr lang="zh-CN" altLang="en-US" sz="2400" dirty="0">
                <a:solidFill>
                  <a:srgbClr val="C00000"/>
                </a:solidFill>
                <a:latin typeface="Times New Roman" panose="02020603050405020304" pitchFamily="18" charset="0"/>
              </a:rPr>
              <a:t>开关应用</a:t>
            </a:r>
            <a:endParaRPr lang="zh-CN" altLang="en-US" sz="2400" dirty="0">
              <a:solidFill>
                <a:srgbClr val="C00000"/>
              </a:solidFill>
              <a:latin typeface="Times New Roman" panose="02020603050405020304" pitchFamily="18" charset="0"/>
            </a:endParaRPr>
          </a:p>
        </p:txBody>
      </p:sp>
      <p:sp>
        <p:nvSpPr>
          <p:cNvPr id="8" name="Rectangle 23"/>
          <p:cNvSpPr>
            <a:spLocks noChangeArrowheads="1"/>
          </p:cNvSpPr>
          <p:nvPr/>
        </p:nvSpPr>
        <p:spPr bwMode="auto">
          <a:xfrm>
            <a:off x="607130" y="1235968"/>
            <a:ext cx="8249346" cy="269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None/>
            </a:pPr>
            <a:r>
              <a:rPr lang="zh-CN" altLang="en-US" sz="2000" dirty="0">
                <a:latin typeface="华文楷体" panose="02010600040101010101" pitchFamily="2" charset="-122"/>
                <a:ea typeface="华文楷体" panose="02010600040101010101" pitchFamily="2" charset="-122"/>
              </a:rPr>
              <a:t>例</a:t>
            </a:r>
            <a:r>
              <a:rPr lang="en-US" altLang="zh-CN" sz="2000" dirty="0" smtClean="0">
                <a:latin typeface="Times New Roman" panose="02020603050405020304" pitchFamily="18" charset="0"/>
              </a:rPr>
              <a:t>4.6.2</a:t>
            </a:r>
            <a:r>
              <a:rPr lang="en-US" altLang="zh-CN" sz="2000" i="1" dirty="0" smtClean="0">
                <a:latin typeface="Times New Roman" panose="02020603050405020304" pitchFamily="18" charset="0"/>
              </a:rPr>
              <a:t>  </a:t>
            </a:r>
            <a:r>
              <a:rPr lang="zh-CN" altLang="zh-CN" sz="2000" dirty="0">
                <a:latin typeface="华文楷体" panose="02010600040101010101" pitchFamily="2" charset="-122"/>
                <a:ea typeface="华文楷体" panose="02010600040101010101" pitchFamily="2" charset="-122"/>
              </a:rPr>
              <a:t>现有某增强型</a:t>
            </a:r>
            <a:r>
              <a:rPr lang="en-US" altLang="zh-CN" sz="2000" dirty="0">
                <a:latin typeface="Times New Roman" panose="02020603050405020304" pitchFamily="18" charset="0"/>
                <a:ea typeface="方正书宋_GBK"/>
              </a:rPr>
              <a:t>NMOS</a:t>
            </a:r>
            <a:r>
              <a:rPr lang="zh-CN" altLang="zh-CN" sz="2000" dirty="0">
                <a:latin typeface="华文楷体" panose="02010600040101010101" pitchFamily="2" charset="-122"/>
                <a:ea typeface="华文楷体" panose="02010600040101010101" pitchFamily="2" charset="-122"/>
              </a:rPr>
              <a:t>管一只，相关参数为：最大漏极电流</a:t>
            </a:r>
            <a:r>
              <a:rPr lang="en-US" altLang="zh-CN" sz="2000" dirty="0">
                <a:latin typeface="Times New Roman" panose="02020603050405020304" pitchFamily="18" charset="0"/>
                <a:ea typeface="方正书宋_GBK"/>
              </a:rPr>
              <a:t>2A</a:t>
            </a:r>
            <a:r>
              <a:rPr lang="zh-CN" altLang="zh-CN" sz="2000" dirty="0">
                <a:latin typeface="华文楷体" panose="02010600040101010101" pitchFamily="2" charset="-122"/>
                <a:ea typeface="华文楷体" panose="02010600040101010101" pitchFamily="2" charset="-122"/>
              </a:rPr>
              <a:t>，最大栅</a:t>
            </a:r>
            <a:r>
              <a:rPr lang="zh-CN" altLang="zh-CN" sz="2000" dirty="0" smtClean="0">
                <a:latin typeface="华文楷体" panose="02010600040101010101" pitchFamily="2" charset="-122"/>
                <a:ea typeface="华文楷体" panose="02010600040101010101" pitchFamily="2" charset="-122"/>
              </a:rPr>
              <a:t>源</a:t>
            </a:r>
            <a:r>
              <a:rPr lang="zh-CN" altLang="en-US" sz="2000" dirty="0" smtClean="0">
                <a:latin typeface="华文楷体" panose="02010600040101010101" pitchFamily="2" charset="-122"/>
                <a:ea typeface="华文楷体" panose="02010600040101010101" pitchFamily="2" charset="-122"/>
              </a:rPr>
              <a:t>工作</a:t>
            </a:r>
            <a:r>
              <a:rPr lang="zh-CN" altLang="zh-CN" sz="2000" dirty="0" smtClean="0">
                <a:latin typeface="华文楷体" panose="02010600040101010101" pitchFamily="2" charset="-122"/>
                <a:ea typeface="华文楷体" panose="02010600040101010101" pitchFamily="2" charset="-122"/>
              </a:rPr>
              <a:t>电压</a:t>
            </a:r>
            <a:r>
              <a:rPr lang="en-US" altLang="zh-CN" sz="2000" dirty="0">
                <a:latin typeface="Times New Roman" panose="02020603050405020304" pitchFamily="18" charset="0"/>
                <a:ea typeface="方正书宋_GBK"/>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方正书宋_GBK"/>
              </a:rPr>
              <a:t>8V</a:t>
            </a:r>
            <a:r>
              <a:rPr lang="zh-CN" altLang="zh-CN" sz="2000" dirty="0">
                <a:latin typeface="华文楷体" panose="02010600040101010101" pitchFamily="2" charset="-122"/>
                <a:ea typeface="华文楷体" panose="02010600040101010101" pitchFamily="2" charset="-122"/>
              </a:rPr>
              <a:t>，漏源击穿电压</a:t>
            </a:r>
            <a:r>
              <a:rPr lang="en-US" altLang="zh-CN" sz="2000" dirty="0">
                <a:latin typeface="Times New Roman" panose="02020603050405020304" pitchFamily="18" charset="0"/>
                <a:ea typeface="方正书宋_GBK"/>
              </a:rPr>
              <a:t>20V</a:t>
            </a:r>
            <a:r>
              <a:rPr lang="zh-CN" altLang="zh-CN" sz="2000" dirty="0">
                <a:latin typeface="华文楷体" panose="02010600040101010101" pitchFamily="2" charset="-122"/>
                <a:ea typeface="华文楷体" panose="02010600040101010101" pitchFamily="2" charset="-122"/>
              </a:rPr>
              <a:t>，最大耗散功率</a:t>
            </a:r>
            <a:r>
              <a:rPr lang="en-US" altLang="zh-CN" sz="2000" dirty="0">
                <a:latin typeface="Times New Roman" panose="02020603050405020304" pitchFamily="18" charset="0"/>
                <a:ea typeface="方正书宋_GBK"/>
              </a:rPr>
              <a:t>0.5W</a:t>
            </a:r>
            <a:r>
              <a:rPr lang="zh-CN" altLang="zh-CN" sz="2000" dirty="0">
                <a:latin typeface="华文楷体" panose="02010600040101010101" pitchFamily="2" charset="-122"/>
                <a:ea typeface="华文楷体" panose="02010600040101010101" pitchFamily="2" charset="-122"/>
              </a:rPr>
              <a:t>，</a:t>
            </a:r>
            <a:r>
              <a:rPr lang="en-US" altLang="zh-CN" sz="2000" i="1" dirty="0">
                <a:latin typeface="Times New Roman" panose="02020603050405020304" pitchFamily="18" charset="0"/>
                <a:ea typeface="华文行楷" panose="02010800040101010101" pitchFamily="2" charset="-122"/>
              </a:rPr>
              <a:t>V</a:t>
            </a:r>
            <a:r>
              <a:rPr lang="en-US" altLang="zh-CN" sz="2000" baseline="-25000" dirty="0">
                <a:latin typeface="Times New Roman" panose="02020603050405020304" pitchFamily="18" charset="0"/>
                <a:ea typeface="华文行楷" panose="02010800040101010101" pitchFamily="2" charset="-122"/>
              </a:rPr>
              <a:t>TN</a:t>
            </a:r>
            <a:r>
              <a:rPr lang="en-US" altLang="zh-CN" sz="2000" dirty="0">
                <a:latin typeface="Times New Roman" panose="02020603050405020304" pitchFamily="18" charset="0"/>
                <a:ea typeface="华文行楷" panose="02010800040101010101" pitchFamily="2" charset="-122"/>
              </a:rPr>
              <a:t>=0.55V</a:t>
            </a:r>
            <a:r>
              <a:rPr lang="zh-CN" altLang="zh-CN" sz="2000" dirty="0">
                <a:latin typeface="华文楷体" panose="02010600040101010101" pitchFamily="2" charset="-122"/>
                <a:ea typeface="华文楷体" panose="02010600040101010101" pitchFamily="2" charset="-122"/>
              </a:rPr>
              <a:t>，导通电阻</a:t>
            </a:r>
            <a:r>
              <a:rPr lang="en-US" altLang="zh-CN" sz="2000" i="1" dirty="0" err="1">
                <a:latin typeface="Times New Roman" panose="02020603050405020304" pitchFamily="18" charset="0"/>
                <a:ea typeface="华文行楷" panose="02010800040101010101" pitchFamily="2" charset="-122"/>
              </a:rPr>
              <a:t>r</a:t>
            </a:r>
            <a:r>
              <a:rPr lang="en-US" altLang="zh-CN" sz="2000" baseline="-25000" dirty="0" err="1">
                <a:latin typeface="Times New Roman" panose="02020603050405020304" pitchFamily="18" charset="0"/>
                <a:ea typeface="华文行楷" panose="02010800040101010101" pitchFamily="2" charset="-122"/>
              </a:rPr>
              <a:t>dso</a:t>
            </a:r>
            <a:r>
              <a:rPr lang="en-US" altLang="zh-CN" sz="2000" dirty="0">
                <a:latin typeface="Times New Roman" panose="02020603050405020304" pitchFamily="18" charset="0"/>
                <a:ea typeface="华文行楷" panose="02010800040101010101" pitchFamily="2" charset="-122"/>
              </a:rPr>
              <a:t>=0.05</a:t>
            </a:r>
            <a:r>
              <a:rPr lang="en-US" altLang="zh-CN" sz="2000" dirty="0">
                <a:latin typeface="Times New Roman" panose="02020603050405020304" pitchFamily="18" charset="0"/>
                <a:ea typeface="华文行楷" panose="02010800040101010101" pitchFamily="2" charset="-122"/>
                <a:cs typeface="Times New Roman" panose="02020603050405020304" pitchFamily="18" charset="0"/>
                <a:sym typeface="Symbol" panose="05050102010706020507" pitchFamily="18" charset="2"/>
              </a:rPr>
              <a:t></a:t>
            </a:r>
            <a:r>
              <a:rPr lang="zh-CN" altLang="zh-CN" sz="2000" dirty="0">
                <a:latin typeface="华文楷体" panose="02010600040101010101" pitchFamily="2" charset="-122"/>
                <a:ea typeface="华文楷体" panose="02010600040101010101" pitchFamily="2" charset="-122"/>
              </a:rPr>
              <a:t>，截止时漏源之间漏电流</a:t>
            </a:r>
            <a:r>
              <a:rPr lang="en-US" altLang="zh-CN" sz="2000" dirty="0">
                <a:latin typeface="Times New Roman" panose="02020603050405020304" pitchFamily="18" charset="0"/>
                <a:ea typeface="方正书宋_GBK"/>
              </a:rPr>
              <a:t>10</a:t>
            </a:r>
            <a:r>
              <a:rPr lang="en-US" altLang="zh-CN" sz="2000" dirty="0">
                <a:latin typeface="Times New Roman" panose="02020603050405020304" pitchFamily="18" charset="0"/>
                <a:ea typeface="方正书宋_GBK"/>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方正书宋_GBK"/>
              </a:rPr>
              <a:t>A</a:t>
            </a:r>
            <a:r>
              <a:rPr lang="zh-CN" altLang="zh-CN" sz="2000" dirty="0">
                <a:latin typeface="华文楷体" panose="02010600040101010101" pitchFamily="2" charset="-122"/>
                <a:ea typeface="华文楷体" panose="02010600040101010101" pitchFamily="2" charset="-122"/>
              </a:rPr>
              <a:t>。试用其设计一个能控制</a:t>
            </a:r>
            <a:r>
              <a:rPr lang="en-US" altLang="zh-CN" sz="2000" dirty="0">
                <a:latin typeface="Times New Roman" panose="02020603050405020304" pitchFamily="18" charset="0"/>
                <a:ea typeface="方正书宋_GBK"/>
              </a:rPr>
              <a:t>0.5W LED</a:t>
            </a:r>
            <a:r>
              <a:rPr lang="zh-CN" altLang="zh-CN" sz="2000" dirty="0">
                <a:latin typeface="华文楷体" panose="02010600040101010101" pitchFamily="2" charset="-122"/>
                <a:ea typeface="华文楷体" panose="02010600040101010101" pitchFamily="2" charset="-122"/>
              </a:rPr>
              <a:t>灯珠亮灭的驱动电路，当控制电压为高电平时，点亮</a:t>
            </a:r>
            <a:r>
              <a:rPr lang="en-US" altLang="zh-CN" sz="2000" dirty="0">
                <a:latin typeface="Times New Roman" panose="02020603050405020304" pitchFamily="18" charset="0"/>
                <a:ea typeface="方正书宋_GBK"/>
              </a:rPr>
              <a:t>LED</a:t>
            </a:r>
            <a:r>
              <a:rPr lang="zh-CN" altLang="zh-CN" sz="2000" dirty="0">
                <a:latin typeface="华文楷体" panose="02010600040101010101" pitchFamily="2" charset="-122"/>
                <a:ea typeface="华文楷体" panose="02010600040101010101" pitchFamily="2" charset="-122"/>
              </a:rPr>
              <a:t>，否则</a:t>
            </a:r>
            <a:r>
              <a:rPr lang="en-US" altLang="zh-CN" sz="2000" dirty="0">
                <a:latin typeface="Times New Roman" panose="02020603050405020304" pitchFamily="18" charset="0"/>
                <a:ea typeface="方正书宋_GBK"/>
              </a:rPr>
              <a:t>LED</a:t>
            </a:r>
            <a:r>
              <a:rPr lang="zh-CN" altLang="zh-CN" sz="2000" dirty="0">
                <a:latin typeface="华文楷体" panose="02010600040101010101" pitchFamily="2" charset="-122"/>
                <a:ea typeface="华文楷体" panose="02010600040101010101" pitchFamily="2" charset="-122"/>
              </a:rPr>
              <a:t>熄灭。已知</a:t>
            </a:r>
            <a:r>
              <a:rPr lang="en-US" altLang="zh-CN" sz="2000" dirty="0">
                <a:latin typeface="Times New Roman" panose="02020603050405020304" pitchFamily="18" charset="0"/>
                <a:ea typeface="方正书宋_GBK"/>
              </a:rPr>
              <a:t>LED</a:t>
            </a:r>
            <a:r>
              <a:rPr lang="zh-CN" altLang="zh-CN" sz="2000" dirty="0">
                <a:latin typeface="华文楷体" panose="02010600040101010101" pitchFamily="2" charset="-122"/>
                <a:ea typeface="华文楷体" panose="02010600040101010101" pitchFamily="2" charset="-122"/>
              </a:rPr>
              <a:t>灯珠工作电流为</a:t>
            </a:r>
            <a:r>
              <a:rPr lang="en-US" altLang="zh-CN" sz="2000" dirty="0">
                <a:latin typeface="Times New Roman" panose="02020603050405020304" pitchFamily="18" charset="0"/>
                <a:ea typeface="方正书宋_GBK"/>
              </a:rPr>
              <a:t>150mA</a:t>
            </a:r>
            <a:r>
              <a:rPr lang="zh-CN" altLang="zh-CN" sz="2000" dirty="0">
                <a:latin typeface="华文楷体" panose="02010600040101010101" pitchFamily="2" charset="-122"/>
                <a:ea typeface="华文楷体" panose="02010600040101010101" pitchFamily="2" charset="-122"/>
              </a:rPr>
              <a:t>，工作电压为</a:t>
            </a:r>
            <a:r>
              <a:rPr lang="en-US" altLang="zh-CN" sz="2000" dirty="0">
                <a:latin typeface="Times New Roman" panose="02020603050405020304" pitchFamily="18" charset="0"/>
                <a:ea typeface="方正书宋_GBK"/>
              </a:rPr>
              <a:t>3.2~3.5V</a:t>
            </a:r>
            <a:r>
              <a:rPr lang="zh-CN" altLang="zh-CN" sz="2000" dirty="0">
                <a:latin typeface="华文楷体" panose="02010600040101010101" pitchFamily="2" charset="-122"/>
                <a:ea typeface="华文楷体" panose="02010600040101010101" pitchFamily="2" charset="-122"/>
              </a:rPr>
              <a:t>。</a:t>
            </a:r>
            <a:r>
              <a:rPr lang="en-US" altLang="zh-CN" sz="2000" dirty="0">
                <a:latin typeface="Times New Roman" panose="02020603050405020304" pitchFamily="18" charset="0"/>
                <a:ea typeface="方正书宋_GBK"/>
              </a:rPr>
              <a:t> (1) </a:t>
            </a:r>
            <a:r>
              <a:rPr lang="zh-CN" altLang="zh-CN" sz="2000" dirty="0">
                <a:latin typeface="华文楷体" panose="02010600040101010101" pitchFamily="2" charset="-122"/>
                <a:ea typeface="华文楷体" panose="02010600040101010101" pitchFamily="2" charset="-122"/>
              </a:rPr>
              <a:t>确定电路结构、电源电压和控制电压大小；</a:t>
            </a:r>
            <a:r>
              <a:rPr lang="en-US" altLang="zh-CN" sz="2000" dirty="0">
                <a:latin typeface="Times New Roman" panose="02020603050405020304" pitchFamily="18" charset="0"/>
                <a:ea typeface="方正书宋_GBK"/>
              </a:rPr>
              <a:t>(2) </a:t>
            </a:r>
            <a:r>
              <a:rPr lang="zh-CN" altLang="zh-CN" sz="2000" dirty="0">
                <a:latin typeface="华文楷体" panose="02010600040101010101" pitchFamily="2" charset="-122"/>
                <a:ea typeface="华文楷体" panose="02010600040101010101" pitchFamily="2" charset="-122"/>
              </a:rPr>
              <a:t>计算电路相关参数，并确定</a:t>
            </a:r>
            <a:r>
              <a:rPr lang="en-US" altLang="zh-CN" sz="2000" dirty="0">
                <a:latin typeface="Times New Roman" panose="02020603050405020304" pitchFamily="18" charset="0"/>
                <a:ea typeface="方正书宋_GBK"/>
              </a:rPr>
              <a:t>MOS</a:t>
            </a:r>
            <a:r>
              <a:rPr lang="zh-CN" altLang="zh-CN" sz="2000" dirty="0">
                <a:latin typeface="华文楷体" panose="02010600040101010101" pitchFamily="2" charset="-122"/>
                <a:ea typeface="华文楷体" panose="02010600040101010101" pitchFamily="2" charset="-122"/>
              </a:rPr>
              <a:t>管实际的耗散功率。</a:t>
            </a:r>
            <a:endParaRPr lang="zh-CN" altLang="en-US" sz="2000" dirty="0">
              <a:latin typeface="华文楷体" panose="02010600040101010101" pitchFamily="2" charset="-122"/>
              <a:ea typeface="华文楷体" panose="02010600040101010101" pitchFamily="2" charset="-122"/>
            </a:endParaRPr>
          </a:p>
        </p:txBody>
      </p:sp>
      <p:graphicFrame>
        <p:nvGraphicFramePr>
          <p:cNvPr id="11" name="对象 10"/>
          <p:cNvGraphicFramePr>
            <a:graphicFrameLocks noChangeAspect="1"/>
          </p:cNvGraphicFramePr>
          <p:nvPr/>
        </p:nvGraphicFramePr>
        <p:xfrm>
          <a:off x="2050963" y="3789040"/>
          <a:ext cx="1451216" cy="2229051"/>
        </p:xfrm>
        <a:graphic>
          <a:graphicData uri="http://schemas.openxmlformats.org/presentationml/2006/ole">
            <mc:AlternateContent xmlns:mc="http://schemas.openxmlformats.org/markup-compatibility/2006">
              <mc:Choice xmlns:v="urn:schemas-microsoft-com:vml" Requires="v">
                <p:oleObj spid="_x0000_s233707" name="Picture" r:id="rId2" imgW="905510" imgH="1390015" progId="Word.Picture.8">
                  <p:embed/>
                </p:oleObj>
              </mc:Choice>
              <mc:Fallback>
                <p:oleObj name="Picture" r:id="rId2" imgW="905510" imgH="1390015"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963" y="3789040"/>
                        <a:ext cx="1451216" cy="22290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nvGraphicFramePr>
        <p:xfrm>
          <a:off x="5403909" y="3789040"/>
          <a:ext cx="1451216" cy="2229051"/>
        </p:xfrm>
        <a:graphic>
          <a:graphicData uri="http://schemas.openxmlformats.org/presentationml/2006/ole">
            <mc:AlternateContent xmlns:mc="http://schemas.openxmlformats.org/markup-compatibility/2006">
              <mc:Choice xmlns:v="urn:schemas-microsoft-com:vml" Requires="v">
                <p:oleObj spid="_x0000_s233708" name="Picture" r:id="rId4" imgW="905510" imgH="1390015" progId="Word.Picture.8">
                  <p:embed/>
                </p:oleObj>
              </mc:Choice>
              <mc:Fallback>
                <p:oleObj name="Picture" r:id="rId4" imgW="905510" imgH="1390015"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909" y="3789040"/>
                        <a:ext cx="1451216" cy="22290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4"/>
          <p:cNvSpPr>
            <a:spLocks noChangeArrowheads="1"/>
          </p:cNvSpPr>
          <p:nvPr/>
        </p:nvSpPr>
        <p:spPr bwMode="auto">
          <a:xfrm>
            <a:off x="3502179" y="4651059"/>
            <a:ext cx="1188132" cy="505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400" dirty="0" smtClean="0">
                <a:solidFill>
                  <a:srgbClr val="FF0000"/>
                </a:solidFill>
                <a:latin typeface="黑体" panose="02010609060101010101" pitchFamily="49" charset="-122"/>
                <a:ea typeface="黑体" panose="02010609060101010101" pitchFamily="49" charset="-122"/>
              </a:rPr>
              <a:t>可否？</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5" name="Rectangle 4"/>
          <p:cNvSpPr>
            <a:spLocks noChangeArrowheads="1"/>
          </p:cNvSpPr>
          <p:nvPr/>
        </p:nvSpPr>
        <p:spPr bwMode="auto">
          <a:xfrm>
            <a:off x="6732240" y="4651059"/>
            <a:ext cx="1188132" cy="505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400" dirty="0" smtClean="0">
                <a:solidFill>
                  <a:srgbClr val="FF0000"/>
                </a:solidFill>
                <a:latin typeface="黑体" panose="02010609060101010101" pitchFamily="49" charset="-122"/>
                <a:ea typeface="黑体" panose="02010609060101010101" pitchFamily="49" charset="-122"/>
              </a:rPr>
              <a:t>可否？</a:t>
            </a:r>
            <a:endParaRPr lang="zh-CN" altLang="en-US" sz="2400" dirty="0">
              <a:solidFill>
                <a:srgbClr val="FF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strips(downRight)">
                                      <p:cBhvr>
                                        <p:cTn id="11" dur="5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500"/>
                            </p:stCondLst>
                            <p:childTnLst>
                              <p:par>
                                <p:cTn id="18" presetID="18" presetClass="entr" presetSubtype="6" fill="hold" grpId="0" nodeType="after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Effect transition="in" filter="strips(downRight)">
                                      <p:cBhvr>
                                        <p:cTn id="20"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build="p"/>
      <p:bldP spid="15" grpId="0" autoUpdateAnimBg="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11188" y="0"/>
            <a:ext cx="7607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99"/>
                </a:solidFill>
              </a:rPr>
              <a:t>4  </a:t>
            </a:r>
            <a:r>
              <a:rPr lang="zh-CN" altLang="en-US" sz="3200">
                <a:solidFill>
                  <a:srgbClr val="000099"/>
                </a:solidFill>
              </a:rPr>
              <a:t>场效应三极管及放大电路</a:t>
            </a:r>
            <a:endParaRPr lang="zh-CN" altLang="en-US" sz="3200">
              <a:solidFill>
                <a:srgbClr val="000099"/>
              </a:solidFill>
            </a:endParaRPr>
          </a:p>
        </p:txBody>
      </p:sp>
      <p:sp>
        <p:nvSpPr>
          <p:cNvPr id="3" name="Rectangle 3"/>
          <p:cNvSpPr>
            <a:spLocks noChangeArrowheads="1"/>
          </p:cNvSpPr>
          <p:nvPr/>
        </p:nvSpPr>
        <p:spPr bwMode="auto">
          <a:xfrm>
            <a:off x="539750" y="981075"/>
            <a:ext cx="824547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lang="en-US" altLang="zh-CN" dirty="0">
                <a:latin typeface="Times New Roman" panose="02020603050405020304" pitchFamily="18" charset="0"/>
              </a:rPr>
              <a:t>4.1  </a:t>
            </a:r>
            <a:r>
              <a:rPr lang="zh-CN" altLang="en-US" dirty="0">
                <a:latin typeface="Times New Roman" panose="02020603050405020304" pitchFamily="18" charset="0"/>
              </a:rPr>
              <a:t>金属</a:t>
            </a:r>
            <a:r>
              <a:rPr lang="en-US" altLang="zh-CN" dirty="0">
                <a:latin typeface="Times New Roman" panose="02020603050405020304" pitchFamily="18" charset="0"/>
              </a:rPr>
              <a:t>-</a:t>
            </a:r>
            <a:r>
              <a:rPr lang="zh-CN" altLang="en-US" dirty="0">
                <a:latin typeface="Times New Roman" panose="02020603050405020304" pitchFamily="18" charset="0"/>
              </a:rPr>
              <a:t>氧化物</a:t>
            </a:r>
            <a:r>
              <a:rPr lang="en-US" altLang="zh-CN" dirty="0">
                <a:latin typeface="Times New Roman" panose="02020603050405020304" pitchFamily="18" charset="0"/>
              </a:rPr>
              <a:t>-</a:t>
            </a:r>
            <a:r>
              <a:rPr lang="zh-CN" altLang="en-US" dirty="0">
                <a:latin typeface="Times New Roman" panose="02020603050405020304" pitchFamily="18" charset="0"/>
              </a:rPr>
              <a:t>半导体（</a:t>
            </a:r>
            <a:r>
              <a:rPr lang="en-US" altLang="zh-CN" dirty="0">
                <a:latin typeface="Times New Roman" panose="02020603050405020304" pitchFamily="18" charset="0"/>
              </a:rPr>
              <a:t>MOS</a:t>
            </a:r>
            <a:r>
              <a:rPr lang="zh-CN" altLang="en-US" dirty="0">
                <a:latin typeface="Times New Roman" panose="02020603050405020304" pitchFamily="18" charset="0"/>
              </a:rPr>
              <a:t>）场效应三极管</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4.2  MOSFET</a:t>
            </a:r>
            <a:r>
              <a:rPr lang="zh-CN" altLang="en-US" dirty="0">
                <a:latin typeface="Times New Roman" panose="02020603050405020304" pitchFamily="18" charset="0"/>
              </a:rPr>
              <a:t>基本共源极放大电路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4.3  </a:t>
            </a:r>
            <a:r>
              <a:rPr lang="zh-CN" altLang="en-US" dirty="0">
                <a:latin typeface="Times New Roman" panose="02020603050405020304" pitchFamily="18" charset="0"/>
              </a:rPr>
              <a:t>图解分析法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4.4  </a:t>
            </a:r>
            <a:r>
              <a:rPr lang="zh-CN" altLang="en-US" dirty="0">
                <a:latin typeface="Times New Roman" panose="02020603050405020304" pitchFamily="18" charset="0"/>
              </a:rPr>
              <a:t>小信号模型分析法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4.5  </a:t>
            </a:r>
            <a:r>
              <a:rPr lang="zh-CN" altLang="en-US" dirty="0">
                <a:latin typeface="Times New Roman" panose="02020603050405020304" pitchFamily="18" charset="0"/>
              </a:rPr>
              <a:t>共漏极和共栅极放大电路</a:t>
            </a:r>
            <a:endParaRPr lang="zh-CN" altLang="en-US" dirty="0">
              <a:latin typeface="Times New Roman" panose="02020603050405020304" pitchFamily="18" charset="0"/>
            </a:endParaRPr>
          </a:p>
          <a:p>
            <a:pPr eaLnBrk="1" hangingPunct="1">
              <a:lnSpc>
                <a:spcPct val="130000"/>
              </a:lnSpc>
              <a:spcBef>
                <a:spcPct val="0"/>
              </a:spcBef>
              <a:buClrTx/>
              <a:buNone/>
            </a:pPr>
            <a:r>
              <a:rPr lang="en-US" altLang="zh-CN" dirty="0">
                <a:latin typeface="Times New Roman" panose="02020603050405020304" pitchFamily="18" charset="0"/>
              </a:rPr>
              <a:t>4.6  MOSFET</a:t>
            </a:r>
            <a:r>
              <a:rPr lang="zh-CN" altLang="en-US" dirty="0">
                <a:latin typeface="Times New Roman" panose="02020603050405020304" pitchFamily="18" charset="0"/>
              </a:rPr>
              <a:t>大信号工作及开关应用</a:t>
            </a:r>
            <a:endParaRPr lang="zh-CN" altLang="en-US" dirty="0">
              <a:latin typeface="Times New Roman" panose="02020603050405020304" pitchFamily="18" charset="0"/>
            </a:endParaRPr>
          </a:p>
          <a:p>
            <a:pPr eaLnBrk="1" hangingPunct="1">
              <a:lnSpc>
                <a:spcPct val="130000"/>
              </a:lnSpc>
              <a:spcBef>
                <a:spcPct val="0"/>
              </a:spcBef>
              <a:buClrTx/>
              <a:buNone/>
            </a:pPr>
            <a:r>
              <a:rPr lang="en-US" altLang="zh-CN" dirty="0">
                <a:solidFill>
                  <a:schemeClr val="accent2"/>
                </a:solidFill>
                <a:latin typeface="Times New Roman" panose="02020603050405020304" pitchFamily="18" charset="0"/>
              </a:rPr>
              <a:t>4.7  </a:t>
            </a:r>
            <a:r>
              <a:rPr lang="zh-CN" altLang="en-US" dirty="0" smtClean="0">
                <a:solidFill>
                  <a:schemeClr val="accent2"/>
                </a:solidFill>
                <a:latin typeface="Times New Roman" panose="02020603050405020304" pitchFamily="18" charset="0"/>
              </a:rPr>
              <a:t>多级放大</a:t>
            </a:r>
            <a:r>
              <a:rPr lang="zh-CN" altLang="en-US" dirty="0">
                <a:solidFill>
                  <a:schemeClr val="accent2"/>
                </a:solidFill>
                <a:latin typeface="Times New Roman" panose="02020603050405020304" pitchFamily="18" charset="0"/>
              </a:rPr>
              <a:t>电路</a:t>
            </a:r>
            <a:endParaRPr lang="zh-CN" altLang="en-US" dirty="0">
              <a:solidFill>
                <a:schemeClr val="accent2"/>
              </a:solidFill>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4.9  </a:t>
            </a:r>
            <a:r>
              <a:rPr lang="zh-CN" altLang="en-US" dirty="0">
                <a:latin typeface="Times New Roman" panose="02020603050405020304" pitchFamily="18" charset="0"/>
              </a:rPr>
              <a:t>各种</a:t>
            </a:r>
            <a:r>
              <a:rPr lang="en-US" altLang="zh-CN" dirty="0">
                <a:latin typeface="Times New Roman" panose="02020603050405020304" pitchFamily="18" charset="0"/>
              </a:rPr>
              <a:t>FET</a:t>
            </a:r>
            <a:r>
              <a:rPr lang="zh-CN" altLang="en-US" dirty="0">
                <a:latin typeface="Times New Roman" panose="02020603050405020304" pitchFamily="18" charset="0"/>
              </a:rPr>
              <a:t>的特性及使用注意事项</a:t>
            </a:r>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4"/>
          <p:cNvSpPr>
            <a:spLocks noChangeArrowheads="1"/>
          </p:cNvSpPr>
          <p:nvPr/>
        </p:nvSpPr>
        <p:spPr bwMode="auto">
          <a:xfrm>
            <a:off x="792163" y="1484313"/>
            <a:ext cx="6102350" cy="252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65000"/>
              </a:lnSpc>
              <a:spcBef>
                <a:spcPct val="0"/>
              </a:spcBef>
              <a:buClrTx/>
              <a:buFontTx/>
              <a:buNone/>
            </a:pPr>
            <a:r>
              <a:rPr lang="en-US" altLang="zh-CN" sz="3200" dirty="0">
                <a:solidFill>
                  <a:schemeClr val="accent2"/>
                </a:solidFill>
                <a:latin typeface="Times New Roman" panose="02020603050405020304" pitchFamily="18" charset="0"/>
              </a:rPr>
              <a:t>4.7.1  </a:t>
            </a:r>
            <a:r>
              <a:rPr lang="zh-CN" altLang="en-US" sz="3200" dirty="0">
                <a:solidFill>
                  <a:schemeClr val="accent2"/>
                </a:solidFill>
                <a:latin typeface="Times New Roman" panose="02020603050405020304" pitchFamily="18" charset="0"/>
              </a:rPr>
              <a:t>共源</a:t>
            </a:r>
            <a:r>
              <a:rPr lang="en-US" altLang="zh-CN" sz="3200" dirty="0">
                <a:solidFill>
                  <a:schemeClr val="accent2"/>
                </a:solidFill>
                <a:latin typeface="Times New Roman" panose="02020603050405020304" pitchFamily="18" charset="0"/>
              </a:rPr>
              <a:t>-</a:t>
            </a:r>
            <a:r>
              <a:rPr lang="zh-CN" altLang="en-US" sz="3200" dirty="0">
                <a:solidFill>
                  <a:schemeClr val="accent2"/>
                </a:solidFill>
                <a:latin typeface="Times New Roman" panose="02020603050405020304" pitchFamily="18" charset="0"/>
              </a:rPr>
              <a:t>共漏放大电路</a:t>
            </a:r>
            <a:endParaRPr lang="zh-CN" altLang="en-US" sz="3200" dirty="0">
              <a:solidFill>
                <a:schemeClr val="accent2"/>
              </a:solidFill>
              <a:latin typeface="Times New Roman" panose="02020603050405020304" pitchFamily="18" charset="0"/>
            </a:endParaRPr>
          </a:p>
          <a:p>
            <a:pPr eaLnBrk="1" hangingPunct="1">
              <a:lnSpc>
                <a:spcPct val="165000"/>
              </a:lnSpc>
              <a:spcBef>
                <a:spcPct val="0"/>
              </a:spcBef>
              <a:buClrTx/>
              <a:buFontTx/>
              <a:buNone/>
            </a:pPr>
            <a:r>
              <a:rPr lang="en-US" altLang="zh-CN" sz="3200" dirty="0">
                <a:latin typeface="Times New Roman" panose="02020603050405020304" pitchFamily="18" charset="0"/>
              </a:rPr>
              <a:t>4.7.2  </a:t>
            </a:r>
            <a:r>
              <a:rPr lang="zh-CN" altLang="zh-CN" sz="3200" dirty="0" smtClean="0"/>
              <a:t>多级</a:t>
            </a:r>
            <a:r>
              <a:rPr lang="zh-CN" altLang="zh-CN" sz="3200" dirty="0"/>
              <a:t>放大电路讨论</a:t>
            </a:r>
            <a:endParaRPr lang="en-US" altLang="zh-CN" sz="3200" dirty="0" smtClean="0">
              <a:latin typeface="Times New Roman" panose="02020603050405020304" pitchFamily="18" charset="0"/>
            </a:endParaRPr>
          </a:p>
          <a:p>
            <a:pPr eaLnBrk="1" hangingPunct="1">
              <a:lnSpc>
                <a:spcPct val="165000"/>
              </a:lnSpc>
              <a:spcBef>
                <a:spcPct val="0"/>
              </a:spcBef>
              <a:buClrTx/>
              <a:buFontTx/>
              <a:buNone/>
            </a:pPr>
            <a:r>
              <a:rPr lang="en-US" altLang="zh-CN" sz="3200" dirty="0" smtClean="0">
                <a:latin typeface="Times New Roman" panose="02020603050405020304" pitchFamily="18" charset="0"/>
              </a:rPr>
              <a:t>4.7.3  </a:t>
            </a:r>
            <a:r>
              <a:rPr lang="zh-CN" altLang="en-US" sz="3200" dirty="0">
                <a:latin typeface="Times New Roman" panose="02020603050405020304" pitchFamily="18" charset="0"/>
              </a:rPr>
              <a:t>共源</a:t>
            </a:r>
            <a:r>
              <a:rPr lang="en-US" altLang="zh-CN" sz="3200" dirty="0">
                <a:latin typeface="Times New Roman" panose="02020603050405020304" pitchFamily="18" charset="0"/>
              </a:rPr>
              <a:t>-</a:t>
            </a:r>
            <a:r>
              <a:rPr lang="zh-CN" altLang="en-US" sz="3200" dirty="0">
                <a:latin typeface="Times New Roman" panose="02020603050405020304" pitchFamily="18" charset="0"/>
              </a:rPr>
              <a:t>共栅放大电路</a:t>
            </a:r>
            <a:endParaRPr lang="zh-CN" altLang="en-US" sz="3200" dirty="0">
              <a:latin typeface="Times New Roman" panose="02020603050405020304" pitchFamily="18" charset="0"/>
            </a:endParaRPr>
          </a:p>
        </p:txBody>
      </p:sp>
      <p:sp>
        <p:nvSpPr>
          <p:cNvPr id="133123" name="Rectangle 5"/>
          <p:cNvSpPr>
            <a:spLocks noChangeArrowheads="1"/>
          </p:cNvSpPr>
          <p:nvPr/>
        </p:nvSpPr>
        <p:spPr bwMode="auto">
          <a:xfrm>
            <a:off x="2195513" y="50800"/>
            <a:ext cx="4335462"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400">
                <a:solidFill>
                  <a:srgbClr val="0000CC"/>
                </a:solidFill>
                <a:latin typeface="Times New Roman" panose="02020603050405020304" pitchFamily="18" charset="0"/>
              </a:rPr>
              <a:t>4.7  </a:t>
            </a:r>
            <a:r>
              <a:rPr lang="zh-CN" altLang="en-US" sz="3400">
                <a:solidFill>
                  <a:srgbClr val="0000CC"/>
                </a:solidFill>
                <a:latin typeface="Times New Roman" panose="02020603050405020304" pitchFamily="18" charset="0"/>
              </a:rPr>
              <a:t>组合放大电路</a:t>
            </a:r>
            <a:endParaRPr lang="zh-CN" altLang="en-US" sz="34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47585" y="1116962"/>
            <a:ext cx="4808891" cy="3536174"/>
          </a:xfrm>
          <a:prstGeom prst="rect">
            <a:avLst/>
          </a:prstGeom>
        </p:spPr>
      </p:pic>
      <p:sp>
        <p:nvSpPr>
          <p:cNvPr id="134146" name="Rectangle 4"/>
          <p:cNvSpPr>
            <a:spLocks noChangeArrowheads="1"/>
          </p:cNvSpPr>
          <p:nvPr/>
        </p:nvSpPr>
        <p:spPr bwMode="auto">
          <a:xfrm>
            <a:off x="1763713" y="0"/>
            <a:ext cx="5505450"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ClrTx/>
              <a:buFontTx/>
              <a:buNone/>
            </a:pPr>
            <a:r>
              <a:rPr lang="en-US" altLang="zh-CN" sz="3200">
                <a:solidFill>
                  <a:srgbClr val="0000CC"/>
                </a:solidFill>
                <a:latin typeface="Times New Roman" panose="02020603050405020304" pitchFamily="18" charset="0"/>
              </a:rPr>
              <a:t>4.7.1  </a:t>
            </a:r>
            <a:r>
              <a:rPr lang="zh-CN" altLang="en-US" sz="3200">
                <a:solidFill>
                  <a:srgbClr val="0000CC"/>
                </a:solidFill>
                <a:latin typeface="Times New Roman" panose="02020603050405020304" pitchFamily="18" charset="0"/>
              </a:rPr>
              <a:t>共源</a:t>
            </a:r>
            <a:r>
              <a:rPr lang="en-US" altLang="zh-CN" sz="3200">
                <a:solidFill>
                  <a:srgbClr val="0000CC"/>
                </a:solidFill>
                <a:latin typeface="Times New Roman" panose="02020603050405020304" pitchFamily="18" charset="0"/>
              </a:rPr>
              <a:t>-</a:t>
            </a:r>
            <a:r>
              <a:rPr lang="zh-CN" altLang="en-US" sz="3200">
                <a:solidFill>
                  <a:srgbClr val="0000CC"/>
                </a:solidFill>
                <a:latin typeface="Times New Roman" panose="02020603050405020304" pitchFamily="18" charset="0"/>
              </a:rPr>
              <a:t>共漏放大电路</a:t>
            </a:r>
            <a:endParaRPr lang="zh-CN" altLang="en-US" sz="3200">
              <a:solidFill>
                <a:srgbClr val="0000CC"/>
              </a:solidFill>
              <a:latin typeface="Times New Roman" panose="02020603050405020304" pitchFamily="18" charset="0"/>
            </a:endParaRPr>
          </a:p>
        </p:txBody>
      </p:sp>
      <p:sp>
        <p:nvSpPr>
          <p:cNvPr id="13" name="Rectangle 3"/>
          <p:cNvSpPr>
            <a:spLocks noChangeArrowheads="1"/>
          </p:cNvSpPr>
          <p:nvPr/>
        </p:nvSpPr>
        <p:spPr bwMode="auto">
          <a:xfrm>
            <a:off x="503238" y="1222375"/>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1.  </a:t>
            </a:r>
            <a:r>
              <a:rPr lang="zh-CN" altLang="en-US" sz="2400">
                <a:latin typeface="Times New Roman" panose="02020603050405020304" pitchFamily="18" charset="0"/>
              </a:rPr>
              <a:t>静态分析</a:t>
            </a:r>
            <a:endParaRPr lang="zh-CN" altLang="en-US" sz="2400">
              <a:latin typeface="Times New Roman" panose="02020603050405020304" pitchFamily="18" charset="0"/>
            </a:endParaRPr>
          </a:p>
        </p:txBody>
      </p:sp>
      <p:sp>
        <p:nvSpPr>
          <p:cNvPr id="14" name="Rectangle 4"/>
          <p:cNvSpPr>
            <a:spLocks noChangeArrowheads="1"/>
          </p:cNvSpPr>
          <p:nvPr/>
        </p:nvSpPr>
        <p:spPr bwMode="auto">
          <a:xfrm>
            <a:off x="755650" y="1666875"/>
            <a:ext cx="3494088"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a:solidFill>
                  <a:srgbClr val="000000"/>
                </a:solidFill>
                <a:latin typeface="楷体_GB2312"/>
              </a:rPr>
              <a:t>直流通路</a:t>
            </a:r>
            <a:endParaRPr lang="zh-CN" altLang="en-US" sz="2200">
              <a:solidFill>
                <a:srgbClr val="000000"/>
              </a:solidFill>
              <a:latin typeface="楷体_GB2312"/>
            </a:endParaRPr>
          </a:p>
        </p:txBody>
      </p:sp>
      <p:sp>
        <p:nvSpPr>
          <p:cNvPr id="134151" name="Rectangle 32"/>
          <p:cNvSpPr>
            <a:spLocks noChangeArrowheads="1"/>
          </p:cNvSpPr>
          <p:nvPr/>
        </p:nvSpPr>
        <p:spPr bwMode="auto">
          <a:xfrm>
            <a:off x="503238" y="739775"/>
            <a:ext cx="4800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zh-CN" altLang="en-US" sz="2400">
                <a:latin typeface="Times New Roman" panose="02020603050405020304" pitchFamily="18" charset="0"/>
              </a:rPr>
              <a:t>例</a:t>
            </a:r>
            <a:r>
              <a:rPr lang="en-US" altLang="zh-CN" sz="24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4" name="对象 3"/>
          <p:cNvGraphicFramePr>
            <a:graphicFrameLocks noChangeAspect="1"/>
          </p:cNvGraphicFramePr>
          <p:nvPr/>
        </p:nvGraphicFramePr>
        <p:xfrm>
          <a:off x="751257" y="2338387"/>
          <a:ext cx="3004650" cy="3549488"/>
        </p:xfrm>
        <a:graphic>
          <a:graphicData uri="http://schemas.openxmlformats.org/presentationml/2006/ole">
            <mc:AlternateContent xmlns:mc="http://schemas.openxmlformats.org/markup-compatibility/2006">
              <mc:Choice xmlns:v="urn:schemas-microsoft-com:vml" Requires="v">
                <p:oleObj spid="_x0000_s222492" name="Picture" r:id="rId2" imgW="1763395" imgH="2082165" progId="Word.Picture.8">
                  <p:embed/>
                </p:oleObj>
              </mc:Choice>
              <mc:Fallback>
                <p:oleObj name="Picture" r:id="rId2" imgW="1763395" imgH="2082165" progId="Word.Picture.8">
                  <p:embed/>
                  <p:pic>
                    <p:nvPicPr>
                      <p:cNvPr id="0" name="Object 2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57" y="2338387"/>
                        <a:ext cx="3004650" cy="354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strips(downRigh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对象 16"/>
          <p:cNvGraphicFramePr>
            <a:graphicFrameLocks noChangeAspect="1"/>
          </p:cNvGraphicFramePr>
          <p:nvPr/>
        </p:nvGraphicFramePr>
        <p:xfrm>
          <a:off x="5688013" y="815616"/>
          <a:ext cx="3004650" cy="3549488"/>
        </p:xfrm>
        <a:graphic>
          <a:graphicData uri="http://schemas.openxmlformats.org/presentationml/2006/ole">
            <mc:AlternateContent xmlns:mc="http://schemas.openxmlformats.org/markup-compatibility/2006">
              <mc:Choice xmlns:v="urn:schemas-microsoft-com:vml" Requires="v">
                <p:oleObj spid="_x0000_s254983" name="Picture" r:id="rId1" imgW="1763395" imgH="2082165" progId="Word.Picture.8">
                  <p:embed/>
                </p:oleObj>
              </mc:Choice>
              <mc:Fallback>
                <p:oleObj name="Picture" r:id="rId1" imgW="1763395" imgH="2082165" progId="Word.Picture.8">
                  <p:embed/>
                  <p:pic>
                    <p:nvPicPr>
                      <p:cNvPr id="0" name="图片 2549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013" y="815616"/>
                        <a:ext cx="3004650" cy="354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170" name="Rectangle 4"/>
          <p:cNvSpPr>
            <a:spLocks noChangeArrowheads="1"/>
          </p:cNvSpPr>
          <p:nvPr/>
        </p:nvSpPr>
        <p:spPr bwMode="auto">
          <a:xfrm>
            <a:off x="1763713" y="0"/>
            <a:ext cx="5505450"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ClrTx/>
              <a:buFontTx/>
              <a:buNone/>
            </a:pPr>
            <a:r>
              <a:rPr lang="en-US" altLang="zh-CN" sz="3200">
                <a:solidFill>
                  <a:srgbClr val="0000CC"/>
                </a:solidFill>
                <a:latin typeface="Times New Roman" panose="02020603050405020304" pitchFamily="18" charset="0"/>
              </a:rPr>
              <a:t>4.7.1  </a:t>
            </a:r>
            <a:r>
              <a:rPr lang="zh-CN" altLang="en-US" sz="3200">
                <a:solidFill>
                  <a:srgbClr val="0000CC"/>
                </a:solidFill>
                <a:latin typeface="Times New Roman" panose="02020603050405020304" pitchFamily="18" charset="0"/>
              </a:rPr>
              <a:t>共源</a:t>
            </a:r>
            <a:r>
              <a:rPr lang="en-US" altLang="zh-CN" sz="3200">
                <a:solidFill>
                  <a:srgbClr val="0000CC"/>
                </a:solidFill>
                <a:latin typeface="Times New Roman" panose="02020603050405020304" pitchFamily="18" charset="0"/>
              </a:rPr>
              <a:t>-</a:t>
            </a:r>
            <a:r>
              <a:rPr lang="zh-CN" altLang="en-US" sz="3200">
                <a:solidFill>
                  <a:srgbClr val="0000CC"/>
                </a:solidFill>
                <a:latin typeface="Times New Roman" panose="02020603050405020304" pitchFamily="18" charset="0"/>
              </a:rPr>
              <a:t>共漏放大电路</a:t>
            </a:r>
            <a:endParaRPr lang="zh-CN" altLang="en-US" sz="3200">
              <a:solidFill>
                <a:srgbClr val="0000CC"/>
              </a:solidFill>
              <a:latin typeface="Times New Roman" panose="02020603050405020304" pitchFamily="18" charset="0"/>
            </a:endParaRPr>
          </a:p>
        </p:txBody>
      </p:sp>
      <p:sp>
        <p:nvSpPr>
          <p:cNvPr id="4" name="Rectangle 6"/>
          <p:cNvSpPr>
            <a:spLocks noChangeArrowheads="1"/>
          </p:cNvSpPr>
          <p:nvPr/>
        </p:nvSpPr>
        <p:spPr bwMode="auto">
          <a:xfrm>
            <a:off x="528638" y="1700213"/>
            <a:ext cx="5159375" cy="53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dirty="0">
                <a:solidFill>
                  <a:srgbClr val="000000"/>
                </a:solidFill>
                <a:latin typeface="楷体_GB2312"/>
              </a:rPr>
              <a:t>两管栅极均无电流，假设工作</a:t>
            </a:r>
            <a:r>
              <a:rPr lang="zh-CN" altLang="en-US" sz="2200" dirty="0" smtClean="0">
                <a:solidFill>
                  <a:srgbClr val="000000"/>
                </a:solidFill>
                <a:latin typeface="楷体_GB2312"/>
              </a:rPr>
              <a:t>在恒流区</a:t>
            </a:r>
            <a:endParaRPr lang="zh-CN" altLang="en-US" sz="2200" dirty="0">
              <a:solidFill>
                <a:srgbClr val="000000"/>
              </a:solidFill>
              <a:latin typeface="楷体_GB2312"/>
            </a:endParaRPr>
          </a:p>
        </p:txBody>
      </p:sp>
      <p:graphicFrame>
        <p:nvGraphicFramePr>
          <p:cNvPr id="5" name="Object 7"/>
          <p:cNvGraphicFramePr>
            <a:graphicFrameLocks noChangeAspect="1"/>
          </p:cNvGraphicFramePr>
          <p:nvPr/>
        </p:nvGraphicFramePr>
        <p:xfrm>
          <a:off x="938213" y="2282825"/>
          <a:ext cx="2719387" cy="431800"/>
        </p:xfrm>
        <a:graphic>
          <a:graphicData uri="http://schemas.openxmlformats.org/presentationml/2006/ole">
            <mc:AlternateContent xmlns:mc="http://schemas.openxmlformats.org/markup-compatibility/2006">
              <mc:Choice xmlns:v="urn:schemas-microsoft-com:vml" Requires="v">
                <p:oleObj spid="_x0000_s254984" name="公式" r:id="rId3" imgW="1600200" imgH="254000" progId="Equation.3">
                  <p:embed/>
                </p:oleObj>
              </mc:Choice>
              <mc:Fallback>
                <p:oleObj name="公式" r:id="rId3" imgW="1600200" imgH="254000" progId="Equation.3">
                  <p:embed/>
                  <p:pic>
                    <p:nvPicPr>
                      <p:cNvPr id="0" name="图片 2549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213" y="2282825"/>
                        <a:ext cx="27193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AutoShape 8"/>
          <p:cNvSpPr/>
          <p:nvPr/>
        </p:nvSpPr>
        <p:spPr bwMode="auto">
          <a:xfrm>
            <a:off x="685800" y="2443163"/>
            <a:ext cx="107950" cy="900112"/>
          </a:xfrm>
          <a:prstGeom prst="leftBrace">
            <a:avLst>
              <a:gd name="adj1" fmla="val 69485"/>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graphicFrame>
        <p:nvGraphicFramePr>
          <p:cNvPr id="7" name="Object 9"/>
          <p:cNvGraphicFramePr>
            <a:graphicFrameLocks noChangeAspect="1"/>
          </p:cNvGraphicFramePr>
          <p:nvPr/>
        </p:nvGraphicFramePr>
        <p:xfrm>
          <a:off x="946150" y="2714625"/>
          <a:ext cx="4162425" cy="798513"/>
        </p:xfrm>
        <a:graphic>
          <a:graphicData uri="http://schemas.openxmlformats.org/presentationml/2006/ole">
            <mc:AlternateContent xmlns:mc="http://schemas.openxmlformats.org/markup-compatibility/2006">
              <mc:Choice xmlns:v="urn:schemas-microsoft-com:vml" Requires="v">
                <p:oleObj spid="_x0000_s254985" name="公式" r:id="rId5" imgW="2451100" imgH="469900" progId="Equation.3">
                  <p:embed/>
                </p:oleObj>
              </mc:Choice>
              <mc:Fallback>
                <p:oleObj name="公式" r:id="rId5" imgW="2451100" imgH="469900" progId="Equation.3">
                  <p:embed/>
                  <p:pic>
                    <p:nvPicPr>
                      <p:cNvPr id="0" name="图片 2549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150" y="2714625"/>
                        <a:ext cx="4162425"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0"/>
          <p:cNvGraphicFramePr>
            <a:graphicFrameLocks noChangeAspect="1"/>
          </p:cNvGraphicFramePr>
          <p:nvPr/>
        </p:nvGraphicFramePr>
        <p:xfrm>
          <a:off x="981075" y="3595688"/>
          <a:ext cx="3665538" cy="409575"/>
        </p:xfrm>
        <a:graphic>
          <a:graphicData uri="http://schemas.openxmlformats.org/presentationml/2006/ole">
            <mc:AlternateContent xmlns:mc="http://schemas.openxmlformats.org/markup-compatibility/2006">
              <mc:Choice xmlns:v="urn:schemas-microsoft-com:vml" Requires="v">
                <p:oleObj spid="_x0000_s254986" name="公式" r:id="rId7" imgW="2159000" imgH="241300" progId="Equation.3">
                  <p:embed/>
                </p:oleObj>
              </mc:Choice>
              <mc:Fallback>
                <p:oleObj name="公式" r:id="rId7" imgW="2159000" imgH="241300" progId="Equation.3">
                  <p:embed/>
                  <p:pic>
                    <p:nvPicPr>
                      <p:cNvPr id="0" name="图片 2549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075" y="3595688"/>
                        <a:ext cx="36655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11"/>
          <p:cNvSpPr>
            <a:spLocks noChangeArrowheads="1"/>
          </p:cNvSpPr>
          <p:nvPr/>
        </p:nvSpPr>
        <p:spPr bwMode="auto">
          <a:xfrm>
            <a:off x="5184775" y="5624513"/>
            <a:ext cx="3527425" cy="53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dirty="0">
                <a:solidFill>
                  <a:srgbClr val="000000"/>
                </a:solidFill>
                <a:latin typeface="楷体_GB2312"/>
              </a:rPr>
              <a:t>需验证是否工作</a:t>
            </a:r>
            <a:r>
              <a:rPr lang="zh-CN" altLang="en-US" sz="2200" dirty="0" smtClean="0">
                <a:solidFill>
                  <a:srgbClr val="000000"/>
                </a:solidFill>
                <a:latin typeface="楷体_GB2312"/>
              </a:rPr>
              <a:t>在恒流区</a:t>
            </a:r>
            <a:endParaRPr lang="zh-CN" altLang="en-US" sz="2200" dirty="0">
              <a:solidFill>
                <a:srgbClr val="000000"/>
              </a:solidFill>
              <a:latin typeface="楷体_GB2312"/>
            </a:endParaRPr>
          </a:p>
        </p:txBody>
      </p:sp>
      <p:graphicFrame>
        <p:nvGraphicFramePr>
          <p:cNvPr id="11" name="Object 14"/>
          <p:cNvGraphicFramePr>
            <a:graphicFrameLocks noChangeAspect="1"/>
          </p:cNvGraphicFramePr>
          <p:nvPr/>
        </p:nvGraphicFramePr>
        <p:xfrm>
          <a:off x="993775" y="4784725"/>
          <a:ext cx="3902075" cy="409575"/>
        </p:xfrm>
        <a:graphic>
          <a:graphicData uri="http://schemas.openxmlformats.org/presentationml/2006/ole">
            <mc:AlternateContent xmlns:mc="http://schemas.openxmlformats.org/markup-compatibility/2006">
              <mc:Choice xmlns:v="urn:schemas-microsoft-com:vml" Requires="v">
                <p:oleObj spid="_x0000_s254987" name="公式" r:id="rId9" imgW="2298700" imgH="241300" progId="Equation.3">
                  <p:embed/>
                </p:oleObj>
              </mc:Choice>
              <mc:Fallback>
                <p:oleObj name="公式" r:id="rId9" imgW="2298700" imgH="241300" progId="Equation.3">
                  <p:embed/>
                  <p:pic>
                    <p:nvPicPr>
                      <p:cNvPr id="0" name="图片 2549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3775" y="4784725"/>
                        <a:ext cx="39020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AutoShape 15"/>
          <p:cNvSpPr/>
          <p:nvPr/>
        </p:nvSpPr>
        <p:spPr bwMode="auto">
          <a:xfrm>
            <a:off x="685800" y="4329113"/>
            <a:ext cx="107950" cy="757237"/>
          </a:xfrm>
          <a:prstGeom prst="leftBrace">
            <a:avLst>
              <a:gd name="adj1" fmla="val 5845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graphicFrame>
        <p:nvGraphicFramePr>
          <p:cNvPr id="13" name="Object 16"/>
          <p:cNvGraphicFramePr>
            <a:graphicFrameLocks noChangeAspect="1"/>
          </p:cNvGraphicFramePr>
          <p:nvPr/>
        </p:nvGraphicFramePr>
        <p:xfrm>
          <a:off x="982663" y="4208463"/>
          <a:ext cx="2741612" cy="431800"/>
        </p:xfrm>
        <a:graphic>
          <a:graphicData uri="http://schemas.openxmlformats.org/presentationml/2006/ole">
            <mc:AlternateContent xmlns:mc="http://schemas.openxmlformats.org/markup-compatibility/2006">
              <mc:Choice xmlns:v="urn:schemas-microsoft-com:vml" Requires="v">
                <p:oleObj spid="_x0000_s254988" name="公式" r:id="rId11" imgW="1612900" imgH="254000" progId="Equation.3">
                  <p:embed/>
                </p:oleObj>
              </mc:Choice>
              <mc:Fallback>
                <p:oleObj name="公式" r:id="rId11" imgW="1612900" imgH="254000" progId="Equation.3">
                  <p:embed/>
                  <p:pic>
                    <p:nvPicPr>
                      <p:cNvPr id="0" name="图片 2549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2663" y="4208463"/>
                        <a:ext cx="27416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7"/>
          <p:cNvGraphicFramePr>
            <a:graphicFrameLocks noChangeAspect="1"/>
          </p:cNvGraphicFramePr>
          <p:nvPr/>
        </p:nvGraphicFramePr>
        <p:xfrm>
          <a:off x="1020763" y="5360988"/>
          <a:ext cx="2867025" cy="409575"/>
        </p:xfrm>
        <a:graphic>
          <a:graphicData uri="http://schemas.openxmlformats.org/presentationml/2006/ole">
            <mc:AlternateContent xmlns:mc="http://schemas.openxmlformats.org/markup-compatibility/2006">
              <mc:Choice xmlns:v="urn:schemas-microsoft-com:vml" Requires="v">
                <p:oleObj spid="_x0000_s254989" name="公式" r:id="rId13" imgW="1688465" imgH="241300" progId="Equation.3">
                  <p:embed/>
                </p:oleObj>
              </mc:Choice>
              <mc:Fallback>
                <p:oleObj name="公式" r:id="rId13" imgW="1688465" imgH="241300" progId="Equation.3">
                  <p:embed/>
                  <p:pic>
                    <p:nvPicPr>
                      <p:cNvPr id="0" name="图片 25498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0763" y="5360988"/>
                        <a:ext cx="28670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18"/>
          <p:cNvSpPr>
            <a:spLocks noChangeArrowheads="1"/>
          </p:cNvSpPr>
          <p:nvPr/>
        </p:nvSpPr>
        <p:spPr bwMode="auto">
          <a:xfrm>
            <a:off x="5181600" y="4559300"/>
            <a:ext cx="3603625"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a:solidFill>
                  <a:srgbClr val="000000"/>
                </a:solidFill>
                <a:latin typeface="楷体_GB2312"/>
              </a:rPr>
              <a:t>已知管子参数和电路参数，便可解出两管静态工作点</a:t>
            </a:r>
            <a:endParaRPr lang="zh-CN" altLang="en-US" sz="2200">
              <a:solidFill>
                <a:srgbClr val="000000"/>
              </a:solidFill>
              <a:latin typeface="楷体_GB2312"/>
            </a:endParaRPr>
          </a:p>
        </p:txBody>
      </p:sp>
      <p:sp>
        <p:nvSpPr>
          <p:cNvPr id="135183" name="Rectangle 3"/>
          <p:cNvSpPr>
            <a:spLocks noChangeArrowheads="1"/>
          </p:cNvSpPr>
          <p:nvPr/>
        </p:nvSpPr>
        <p:spPr bwMode="auto">
          <a:xfrm>
            <a:off x="503238" y="1222375"/>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1.  </a:t>
            </a:r>
            <a:r>
              <a:rPr lang="zh-CN" altLang="en-US" sz="2400">
                <a:latin typeface="Times New Roman" panose="02020603050405020304" pitchFamily="18" charset="0"/>
              </a:rPr>
              <a:t>静态分析</a:t>
            </a:r>
            <a:endParaRPr lang="zh-CN" altLang="en-US" sz="2400">
              <a:latin typeface="Times New Roman" panose="02020603050405020304" pitchFamily="18" charset="0"/>
            </a:endParaRPr>
          </a:p>
        </p:txBody>
      </p:sp>
      <p:sp>
        <p:nvSpPr>
          <p:cNvPr id="135184" name="Rectangle 32"/>
          <p:cNvSpPr>
            <a:spLocks noChangeArrowheads="1"/>
          </p:cNvSpPr>
          <p:nvPr/>
        </p:nvSpPr>
        <p:spPr bwMode="auto">
          <a:xfrm>
            <a:off x="503238" y="739775"/>
            <a:ext cx="4800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zh-CN" altLang="en-US" sz="2400">
                <a:latin typeface="Times New Roman" panose="02020603050405020304" pitchFamily="18" charset="0"/>
              </a:rPr>
              <a:t>例</a:t>
            </a:r>
            <a:r>
              <a:rPr lang="en-US" altLang="zh-CN" sz="2400">
                <a:latin typeface="Times New Roman" panose="02020603050405020304" pitchFamily="18" charset="0"/>
              </a:rPr>
              <a:t>1</a:t>
            </a:r>
            <a:endParaRPr lang="en-US" altLang="zh-CN" sz="24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trips(downRigh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Righ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strips(downRight)">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strips(downRight)">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strips(downRight)">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5">
                                            <p:txEl>
                                              <p:pRg st="0" end="0"/>
                                            </p:txEl>
                                          </p:spTgt>
                                        </p:tgtEl>
                                        <p:attrNameLst>
                                          <p:attrName>style.visibility</p:attrName>
                                        </p:attrNameLst>
                                      </p:cBhvr>
                                      <p:to>
                                        <p:strVal val="visible"/>
                                      </p:to>
                                    </p:set>
                                    <p:animEffect transition="in" filter="blinds(horizontal)">
                                      <p:cBhvr>
                                        <p:cTn id="48" dur="500"/>
                                        <p:tgtEl>
                                          <p:spTgt spid="15">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9">
                                            <p:txEl>
                                              <p:pRg st="0" end="0"/>
                                            </p:txEl>
                                          </p:spTgt>
                                        </p:tgtEl>
                                        <p:attrNameLst>
                                          <p:attrName>style.visibility</p:attrName>
                                        </p:attrNameLst>
                                      </p:cBhvr>
                                      <p:to>
                                        <p:strVal val="visible"/>
                                      </p:to>
                                    </p:set>
                                    <p:animEffect transition="in" filter="blinds(horizontal)">
                                      <p:cBhvr>
                                        <p:cTn id="5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build="p"/>
      <p:bldP spid="6" grpId="0" animBg="1"/>
      <p:bldP spid="9" grpId="0" autoUpdateAnimBg="0" build="p"/>
      <p:bldP spid="12" grpId="0" animBg="1"/>
      <p:bldP spid="15" grpId="0" autoUpdateAnimBg="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noChangeArrowheads="1"/>
          </p:cNvSpPr>
          <p:nvPr/>
        </p:nvSpPr>
        <p:spPr bwMode="auto">
          <a:xfrm>
            <a:off x="381000" y="1143000"/>
            <a:ext cx="84582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285750" indent="-2857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2857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285750" indent="-28575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285750" indent="-2857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85750" indent="-28575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7429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001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6573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1145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
                <a:srgbClr val="FF0000"/>
              </a:buClr>
              <a:buFont typeface="Wingdings" panose="05000000000000000000" pitchFamily="2" charset="2"/>
              <a:buChar char="§"/>
            </a:pPr>
            <a:r>
              <a:rPr lang="zh-CN" altLang="en-US" sz="2400">
                <a:latin typeface="Times New Roman" panose="02020603050405020304" pitchFamily="18" charset="0"/>
              </a:rPr>
              <a:t>沟道中只有一种类型的载流子参与导电，所以场效应管也称为单极型三极管</a:t>
            </a:r>
            <a:r>
              <a:rPr lang="zh-CN" altLang="en-US" sz="2400">
                <a:latin typeface="Times New Roman" panose="02020603050405020304" pitchFamily="18" charset="0"/>
                <a:sym typeface="Symbol" panose="05050102010706020507" pitchFamily="18" charset="2"/>
              </a:rPr>
              <a:t>。</a:t>
            </a:r>
            <a:endParaRPr lang="zh-CN" altLang="en-US" sz="2400">
              <a:latin typeface="Times New Roman" panose="02020603050405020304" pitchFamily="18" charset="0"/>
              <a:sym typeface="Symbol" panose="05050102010706020507" pitchFamily="18" charset="2"/>
            </a:endParaRPr>
          </a:p>
        </p:txBody>
      </p:sp>
      <p:sp>
        <p:nvSpPr>
          <p:cNvPr id="13" name="Rectangle 4"/>
          <p:cNvSpPr>
            <a:spLocks noChangeArrowheads="1"/>
          </p:cNvSpPr>
          <p:nvPr/>
        </p:nvSpPr>
        <p:spPr bwMode="auto">
          <a:xfrm>
            <a:off x="381000" y="2963863"/>
            <a:ext cx="853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285750" indent="-2857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2857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285750" indent="-28575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285750" indent="-2857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85750" indent="-28575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7429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001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6573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1145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
                <a:srgbClr val="FF0000"/>
              </a:buClr>
              <a:buFont typeface="Wingdings" panose="05000000000000000000" pitchFamily="2" charset="2"/>
              <a:buChar char="§"/>
            </a:pPr>
            <a:r>
              <a:rPr lang="en-US" altLang="zh-CN" sz="2400">
                <a:latin typeface="Times New Roman" panose="02020603050405020304" pitchFamily="18" charset="0"/>
              </a:rPr>
              <a:t>MOSFET</a:t>
            </a:r>
            <a:r>
              <a:rPr lang="zh-CN" altLang="en-US" sz="2400">
                <a:latin typeface="Times New Roman" panose="02020603050405020304" pitchFamily="18" charset="0"/>
              </a:rPr>
              <a:t>是电压控制电流器件（</a:t>
            </a:r>
            <a:r>
              <a:rPr lang="en-US" altLang="zh-CN" sz="2400">
                <a:latin typeface="Times New Roman" panose="02020603050405020304" pitchFamily="18" charset="0"/>
              </a:rPr>
              <a:t>VCCS</a:t>
            </a:r>
            <a:r>
              <a:rPr lang="zh-CN" altLang="en-US" sz="2400">
                <a:latin typeface="Times New Roman" panose="02020603050405020304" pitchFamily="18" charset="0"/>
              </a:rPr>
              <a:t>），</a:t>
            </a:r>
            <a:r>
              <a:rPr lang="en-US" altLang="zh-CN" sz="2400" i="1">
                <a:latin typeface="Times New Roman" panose="02020603050405020304" pitchFamily="18" charset="0"/>
              </a:rPr>
              <a:t>i</a:t>
            </a:r>
            <a:r>
              <a:rPr lang="en-US" altLang="zh-CN" sz="2400" baseline="-25000">
                <a:latin typeface="Times New Roman" panose="02020603050405020304" pitchFamily="18" charset="0"/>
              </a:rPr>
              <a:t>D</a:t>
            </a:r>
            <a:r>
              <a:rPr lang="zh-CN" altLang="en-US" sz="2400">
                <a:latin typeface="Times New Roman" panose="02020603050405020304" pitchFamily="18" charset="0"/>
              </a:rPr>
              <a:t>受</a:t>
            </a:r>
            <a:r>
              <a:rPr lang="en-US" altLang="zh-CN" sz="2400" i="1">
                <a:latin typeface="Book Antiqua" panose="02040602050305030304" pitchFamily="18" charset="0"/>
              </a:rPr>
              <a:t>v</a:t>
            </a:r>
            <a:r>
              <a:rPr lang="en-US" altLang="zh-CN" sz="2400" baseline="-25000">
                <a:latin typeface="Times New Roman" panose="02020603050405020304" pitchFamily="18" charset="0"/>
              </a:rPr>
              <a:t>GS</a:t>
            </a:r>
            <a:r>
              <a:rPr lang="zh-CN" altLang="en-US" sz="2400">
                <a:latin typeface="Times New Roman" panose="02020603050405020304" pitchFamily="18" charset="0"/>
              </a:rPr>
              <a:t>控制。</a:t>
            </a:r>
            <a:endParaRPr lang="zh-CN" altLang="en-US" sz="2400">
              <a:latin typeface="Times New Roman" panose="02020603050405020304" pitchFamily="18" charset="0"/>
            </a:endParaRPr>
          </a:p>
        </p:txBody>
      </p:sp>
      <p:sp>
        <p:nvSpPr>
          <p:cNvPr id="14" name="Rectangle 5"/>
          <p:cNvSpPr>
            <a:spLocks noChangeArrowheads="1"/>
          </p:cNvSpPr>
          <p:nvPr/>
        </p:nvSpPr>
        <p:spPr bwMode="auto">
          <a:xfrm>
            <a:off x="381000" y="4183322"/>
            <a:ext cx="8382000" cy="50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285750" indent="-2857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2857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285750" indent="-28575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285750" indent="-2857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85750" indent="-28575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7429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001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6573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1145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
                <a:srgbClr val="FF0000"/>
              </a:buClr>
              <a:buFont typeface="Wingdings" panose="05000000000000000000" pitchFamily="2" charset="2"/>
              <a:buChar char="§"/>
            </a:pPr>
            <a:r>
              <a:rPr lang="zh-CN" altLang="en-US" sz="2400" dirty="0">
                <a:latin typeface="Times New Roman" panose="02020603050405020304" pitchFamily="18" charset="0"/>
              </a:rPr>
              <a:t>预夹断前</a:t>
            </a:r>
            <a:r>
              <a:rPr lang="en-US" altLang="zh-CN" sz="2400" i="1" dirty="0" err="1">
                <a:latin typeface="Times New Roman" panose="02020603050405020304" pitchFamily="18" charset="0"/>
              </a:rPr>
              <a:t>i</a:t>
            </a:r>
            <a:r>
              <a:rPr lang="en-US" altLang="zh-CN" sz="2400" baseline="-25000" dirty="0" err="1">
                <a:latin typeface="Times New Roman" panose="02020603050405020304" pitchFamily="18" charset="0"/>
              </a:rPr>
              <a:t>D</a:t>
            </a:r>
            <a:r>
              <a:rPr lang="zh-CN" altLang="en-US" sz="2400" dirty="0">
                <a:latin typeface="Times New Roman" panose="02020603050405020304" pitchFamily="18" charset="0"/>
              </a:rPr>
              <a:t>与</a:t>
            </a:r>
            <a:r>
              <a:rPr lang="en-US" altLang="zh-CN" sz="2400" i="1" dirty="0" err="1">
                <a:latin typeface="Book Antiqua" panose="02040602050305030304" pitchFamily="18" charset="0"/>
              </a:rPr>
              <a:t>v</a:t>
            </a:r>
            <a:r>
              <a:rPr lang="en-US" altLang="zh-CN" sz="2400" baseline="-25000" dirty="0" err="1">
                <a:latin typeface="Times New Roman" panose="02020603050405020304" pitchFamily="18" charset="0"/>
              </a:rPr>
              <a:t>DS</a:t>
            </a:r>
            <a:r>
              <a:rPr lang="zh-CN" altLang="en-US" sz="2400" dirty="0">
                <a:latin typeface="Times New Roman" panose="02020603050405020304" pitchFamily="18" charset="0"/>
              </a:rPr>
              <a:t>呈近似线性关系</a:t>
            </a:r>
            <a:r>
              <a:rPr lang="zh-CN" altLang="en-US" sz="2400" dirty="0" smtClean="0">
                <a:latin typeface="Times New Roman" panose="02020603050405020304" pitchFamily="18" charset="0"/>
              </a:rPr>
              <a:t>；夹</a:t>
            </a:r>
            <a:r>
              <a:rPr lang="zh-CN" altLang="en-US" sz="2400" dirty="0">
                <a:latin typeface="Times New Roman" panose="02020603050405020304" pitchFamily="18" charset="0"/>
              </a:rPr>
              <a:t>断后，</a:t>
            </a:r>
            <a:r>
              <a:rPr lang="en-US" altLang="zh-CN" sz="2400" i="1" dirty="0" err="1">
                <a:latin typeface="Times New Roman" panose="02020603050405020304" pitchFamily="18" charset="0"/>
              </a:rPr>
              <a:t>i</a:t>
            </a:r>
            <a:r>
              <a:rPr lang="en-US" altLang="zh-CN" sz="2400" baseline="-25000" dirty="0" err="1">
                <a:latin typeface="Times New Roman" panose="02020603050405020304" pitchFamily="18" charset="0"/>
              </a:rPr>
              <a:t>D</a:t>
            </a:r>
            <a:r>
              <a:rPr lang="zh-CN" altLang="en-US" sz="2400" dirty="0">
                <a:latin typeface="Times New Roman" panose="02020603050405020304" pitchFamily="18" charset="0"/>
              </a:rPr>
              <a:t>趋于饱和。</a:t>
            </a:r>
            <a:endParaRPr lang="zh-CN" altLang="en-US" sz="2400" dirty="0">
              <a:latin typeface="Times New Roman" panose="02020603050405020304" pitchFamily="18" charset="0"/>
            </a:endParaRPr>
          </a:p>
        </p:txBody>
      </p:sp>
      <p:sp>
        <p:nvSpPr>
          <p:cNvPr id="16" name="Rectangle 7"/>
          <p:cNvSpPr>
            <a:spLocks noChangeArrowheads="1"/>
          </p:cNvSpPr>
          <p:nvPr/>
        </p:nvSpPr>
        <p:spPr bwMode="auto">
          <a:xfrm>
            <a:off x="381000" y="2225675"/>
            <a:ext cx="85344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
                <a:srgbClr val="FF0000"/>
              </a:buClr>
              <a:buFont typeface="Wingdings" panose="05000000000000000000" pitchFamily="2" charset="2"/>
              <a:buChar char="§"/>
            </a:pPr>
            <a:r>
              <a:rPr lang="en-US" altLang="zh-CN" sz="2400">
                <a:latin typeface="Times New Roman" panose="02020603050405020304" pitchFamily="18" charset="0"/>
              </a:rPr>
              <a:t> MOSFET</a:t>
            </a:r>
            <a:r>
              <a:rPr lang="zh-CN" altLang="en-US" sz="2400">
                <a:latin typeface="Times New Roman" panose="02020603050405020304" pitchFamily="18" charset="0"/>
              </a:rPr>
              <a:t>的栅极是绝缘的，所以</a:t>
            </a:r>
            <a:r>
              <a:rPr lang="en-US" altLang="zh-CN" sz="2400" i="1">
                <a:latin typeface="Times New Roman" panose="02020603050405020304" pitchFamily="18" charset="0"/>
              </a:rPr>
              <a:t>i</a:t>
            </a:r>
            <a:r>
              <a:rPr lang="en-US" altLang="zh-CN" sz="2400" baseline="-25000">
                <a:latin typeface="Times New Roman" panose="02020603050405020304" pitchFamily="18" charset="0"/>
              </a:rPr>
              <a:t>G</a:t>
            </a:r>
            <a:r>
              <a:rPr lang="en-US" altLang="zh-CN" sz="2400">
                <a:latin typeface="Times New Roman" panose="02020603050405020304" pitchFamily="18" charset="0"/>
                <a:sym typeface="Symbol" panose="05050102010706020507" pitchFamily="18" charset="2"/>
              </a:rPr>
              <a:t>0</a:t>
            </a:r>
            <a:r>
              <a:rPr lang="zh-CN" altLang="en-US" sz="2400">
                <a:latin typeface="Times New Roman" panose="02020603050405020304" pitchFamily="18" charset="0"/>
                <a:sym typeface="Symbol" panose="05050102010706020507" pitchFamily="18" charset="2"/>
              </a:rPr>
              <a:t>，输入电阻很高。</a:t>
            </a:r>
            <a:endParaRPr lang="zh-CN" altLang="en-US" sz="2400">
              <a:latin typeface="Times New Roman" panose="02020603050405020304" pitchFamily="18" charset="0"/>
              <a:sym typeface="Symbol" panose="05050102010706020507" pitchFamily="18" charset="2"/>
            </a:endParaRPr>
          </a:p>
        </p:txBody>
      </p:sp>
      <p:sp>
        <p:nvSpPr>
          <p:cNvPr id="17" name="Rectangle 8"/>
          <p:cNvSpPr>
            <a:spLocks noChangeArrowheads="1"/>
          </p:cNvSpPr>
          <p:nvPr/>
        </p:nvSpPr>
        <p:spPr bwMode="auto">
          <a:xfrm>
            <a:off x="381000" y="3594100"/>
            <a:ext cx="853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285750" indent="-2857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2857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285750" indent="-28575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285750" indent="-2857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85750" indent="-28575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7429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001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6573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1145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
                <a:srgbClr val="FF0000"/>
              </a:buClr>
              <a:buFont typeface="Wingdings" panose="05000000000000000000" pitchFamily="2" charset="2"/>
              <a:buChar char="§"/>
            </a:pPr>
            <a:r>
              <a:rPr lang="zh-CN" altLang="en-US" sz="2400">
                <a:latin typeface="Times New Roman" panose="02020603050405020304" pitchFamily="18" charset="0"/>
              </a:rPr>
              <a:t>只有当</a:t>
            </a:r>
            <a:r>
              <a:rPr lang="en-US" altLang="zh-CN" sz="2400" i="1">
                <a:latin typeface="Book Antiqua" panose="02040602050305030304" pitchFamily="18" charset="0"/>
              </a:rPr>
              <a:t>v</a:t>
            </a:r>
            <a:r>
              <a:rPr lang="en-US" altLang="zh-CN" sz="2400" baseline="-25000">
                <a:latin typeface="Times New Roman" panose="02020603050405020304" pitchFamily="18" charset="0"/>
              </a:rPr>
              <a:t>GS</a:t>
            </a:r>
            <a:r>
              <a:rPr lang="en-US" altLang="zh-CN" sz="2400">
                <a:latin typeface="Times New Roman" panose="02020603050405020304" pitchFamily="18" charset="0"/>
              </a:rPr>
              <a:t>&gt;</a:t>
            </a:r>
            <a:r>
              <a:rPr lang="en-US" altLang="zh-CN" sz="2400" i="1">
                <a:latin typeface="Times New Roman" panose="02020603050405020304" pitchFamily="18" charset="0"/>
              </a:rPr>
              <a:t>V</a:t>
            </a:r>
            <a:r>
              <a:rPr lang="en-US" altLang="zh-CN" sz="2400" baseline="-25000">
                <a:latin typeface="Times New Roman" panose="02020603050405020304" pitchFamily="18" charset="0"/>
              </a:rPr>
              <a:t>TN</a:t>
            </a:r>
            <a:r>
              <a:rPr lang="zh-CN" altLang="en-US" sz="2400">
                <a:latin typeface="Times New Roman" panose="02020603050405020304" pitchFamily="18" charset="0"/>
              </a:rPr>
              <a:t>时，增强型</a:t>
            </a:r>
            <a:r>
              <a:rPr lang="en-US" altLang="zh-CN" sz="2400">
                <a:latin typeface="Times New Roman" panose="02020603050405020304" pitchFamily="18" charset="0"/>
              </a:rPr>
              <a:t>MOSFET</a:t>
            </a:r>
            <a:r>
              <a:rPr lang="zh-CN" altLang="en-US" sz="2400">
                <a:latin typeface="Times New Roman" panose="02020603050405020304" pitchFamily="18" charset="0"/>
              </a:rPr>
              <a:t>的</a:t>
            </a:r>
            <a:r>
              <a:rPr lang="en-US" altLang="zh-CN" sz="2400">
                <a:latin typeface="Times New Roman" panose="02020603050405020304" pitchFamily="18" charset="0"/>
              </a:rPr>
              <a:t>d</a:t>
            </a:r>
            <a:r>
              <a:rPr lang="zh-CN" altLang="en-US" sz="2400">
                <a:latin typeface="Times New Roman" panose="02020603050405020304" pitchFamily="18" charset="0"/>
              </a:rPr>
              <a:t>、</a:t>
            </a:r>
            <a:r>
              <a:rPr lang="en-US" altLang="zh-CN" sz="2400">
                <a:latin typeface="Times New Roman" panose="02020603050405020304" pitchFamily="18" charset="0"/>
              </a:rPr>
              <a:t>s</a:t>
            </a:r>
            <a:r>
              <a:rPr lang="zh-CN" altLang="en-US" sz="2400">
                <a:latin typeface="Times New Roman" panose="02020603050405020304" pitchFamily="18" charset="0"/>
              </a:rPr>
              <a:t>间才能导通。</a:t>
            </a:r>
            <a:endParaRPr lang="zh-CN" altLang="en-US" sz="2400">
              <a:latin typeface="Times New Roman" panose="02020603050405020304" pitchFamily="18" charset="0"/>
            </a:endParaRPr>
          </a:p>
        </p:txBody>
      </p:sp>
      <p:sp>
        <p:nvSpPr>
          <p:cNvPr id="8" name="Rectangle 4"/>
          <p:cNvSpPr>
            <a:spLocks noChangeArrowheads="1"/>
          </p:cNvSpPr>
          <p:nvPr/>
        </p:nvSpPr>
        <p:spPr bwMode="auto">
          <a:xfrm>
            <a:off x="598487" y="-4217"/>
            <a:ext cx="8101013"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10000"/>
              </a:lnSpc>
              <a:spcBef>
                <a:spcPct val="0"/>
              </a:spcBef>
              <a:buClrTx/>
              <a:buFontTx/>
              <a:buNone/>
            </a:pPr>
            <a:r>
              <a:rPr lang="en-US" altLang="zh-CN" sz="3600" dirty="0">
                <a:solidFill>
                  <a:srgbClr val="0000CC"/>
                </a:solidFill>
                <a:latin typeface="Times New Roman" panose="02020603050405020304" pitchFamily="18" charset="0"/>
              </a:rPr>
              <a:t>4.1.1  N</a:t>
            </a:r>
            <a:r>
              <a:rPr lang="zh-CN" altLang="en-US" sz="3600" dirty="0">
                <a:solidFill>
                  <a:srgbClr val="0000CC"/>
                </a:solidFill>
                <a:latin typeface="Times New Roman" panose="02020603050405020304" pitchFamily="18" charset="0"/>
              </a:rPr>
              <a:t>沟道增强型</a:t>
            </a:r>
            <a:r>
              <a:rPr lang="en-US" altLang="zh-CN" sz="3600" dirty="0">
                <a:solidFill>
                  <a:srgbClr val="0000CC"/>
                </a:solidFill>
                <a:latin typeface="Times New Roman" panose="02020603050405020304" pitchFamily="18" charset="0"/>
              </a:rPr>
              <a:t>MOSFET</a:t>
            </a:r>
            <a:endParaRPr lang="en-US" altLang="zh-CN" sz="3600" dirty="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strips(downRigh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trips(down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strips(downRigh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strips(downRight)">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14" grpId="0" autoUpdateAnimBg="0"/>
      <p:bldP spid="16" grpId="0" autoUpdateAnimBg="0"/>
      <p:bldP spid="17"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4"/>
          <p:cNvSpPr>
            <a:spLocks noChangeArrowheads="1"/>
          </p:cNvSpPr>
          <p:nvPr/>
        </p:nvSpPr>
        <p:spPr bwMode="auto">
          <a:xfrm>
            <a:off x="1763713" y="0"/>
            <a:ext cx="5505450"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ClrTx/>
              <a:buFontTx/>
              <a:buNone/>
            </a:pPr>
            <a:r>
              <a:rPr lang="en-US" altLang="zh-CN" sz="3200">
                <a:solidFill>
                  <a:srgbClr val="0000CC"/>
                </a:solidFill>
                <a:latin typeface="Times New Roman" panose="02020603050405020304" pitchFamily="18" charset="0"/>
              </a:rPr>
              <a:t>4.7.1  </a:t>
            </a:r>
            <a:r>
              <a:rPr lang="zh-CN" altLang="en-US" sz="3200">
                <a:solidFill>
                  <a:srgbClr val="0000CC"/>
                </a:solidFill>
                <a:latin typeface="Times New Roman" panose="02020603050405020304" pitchFamily="18" charset="0"/>
              </a:rPr>
              <a:t>共源</a:t>
            </a:r>
            <a:r>
              <a:rPr lang="en-US" altLang="zh-CN" sz="3200">
                <a:solidFill>
                  <a:srgbClr val="0000CC"/>
                </a:solidFill>
                <a:latin typeface="Times New Roman" panose="02020603050405020304" pitchFamily="18" charset="0"/>
              </a:rPr>
              <a:t>-</a:t>
            </a:r>
            <a:r>
              <a:rPr lang="zh-CN" altLang="en-US" sz="3200">
                <a:solidFill>
                  <a:srgbClr val="0000CC"/>
                </a:solidFill>
                <a:latin typeface="Times New Roman" panose="02020603050405020304" pitchFamily="18" charset="0"/>
              </a:rPr>
              <a:t>共漏放大电路</a:t>
            </a:r>
            <a:endParaRPr lang="zh-CN" altLang="en-US" sz="3200">
              <a:solidFill>
                <a:srgbClr val="0000CC"/>
              </a:solidFill>
              <a:latin typeface="Times New Roman" panose="02020603050405020304" pitchFamily="18" charset="0"/>
            </a:endParaRPr>
          </a:p>
        </p:txBody>
      </p:sp>
      <p:sp>
        <p:nvSpPr>
          <p:cNvPr id="3" name="Rectangle 6"/>
          <p:cNvSpPr>
            <a:spLocks noChangeArrowheads="1"/>
          </p:cNvSpPr>
          <p:nvPr/>
        </p:nvSpPr>
        <p:spPr bwMode="auto">
          <a:xfrm>
            <a:off x="528638" y="1727200"/>
            <a:ext cx="5159375"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a:solidFill>
                  <a:srgbClr val="000000"/>
                </a:solidFill>
                <a:latin typeface="楷体_GB2312"/>
              </a:rPr>
              <a:t>将具体参数值代入，计算得</a:t>
            </a:r>
            <a:endParaRPr lang="zh-CN" altLang="en-US" sz="2200">
              <a:solidFill>
                <a:srgbClr val="000000"/>
              </a:solidFill>
              <a:latin typeface="楷体_GB2312"/>
            </a:endParaRPr>
          </a:p>
        </p:txBody>
      </p:sp>
      <p:sp>
        <p:nvSpPr>
          <p:cNvPr id="4" name="Rectangle 11"/>
          <p:cNvSpPr>
            <a:spLocks noChangeArrowheads="1"/>
          </p:cNvSpPr>
          <p:nvPr/>
        </p:nvSpPr>
        <p:spPr bwMode="auto">
          <a:xfrm>
            <a:off x="792163" y="4306888"/>
            <a:ext cx="4511675" cy="53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200" dirty="0">
                <a:solidFill>
                  <a:srgbClr val="000000"/>
                </a:solidFill>
                <a:latin typeface="楷体_GB2312"/>
              </a:rPr>
              <a:t>可验证两管均工作</a:t>
            </a:r>
            <a:r>
              <a:rPr lang="zh-CN" altLang="en-US" sz="2200" dirty="0" smtClean="0">
                <a:solidFill>
                  <a:srgbClr val="000000"/>
                </a:solidFill>
                <a:latin typeface="楷体_GB2312"/>
              </a:rPr>
              <a:t>在恒流区</a:t>
            </a:r>
            <a:endParaRPr lang="zh-CN" altLang="en-US" sz="2200" dirty="0">
              <a:solidFill>
                <a:srgbClr val="000000"/>
              </a:solidFill>
              <a:latin typeface="楷体_GB2312"/>
            </a:endParaRPr>
          </a:p>
        </p:txBody>
      </p:sp>
      <p:sp>
        <p:nvSpPr>
          <p:cNvPr id="6" name="Rectangle 18"/>
          <p:cNvSpPr>
            <a:spLocks noChangeArrowheads="1"/>
          </p:cNvSpPr>
          <p:nvPr/>
        </p:nvSpPr>
        <p:spPr bwMode="auto">
          <a:xfrm>
            <a:off x="1020763" y="2290763"/>
            <a:ext cx="175101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000" i="1">
                <a:latin typeface="Times New Roman" panose="02020603050405020304" pitchFamily="18" charset="0"/>
              </a:rPr>
              <a:t>V</a:t>
            </a:r>
            <a:r>
              <a:rPr lang="en-US" altLang="zh-CN" sz="2000" baseline="-25000">
                <a:latin typeface="Times New Roman" panose="02020603050405020304" pitchFamily="18" charset="0"/>
              </a:rPr>
              <a:t>GSQ1 </a:t>
            </a:r>
            <a:r>
              <a:rPr lang="en-US" altLang="zh-CN" sz="2000">
                <a:latin typeface="Times New Roman" panose="02020603050405020304" pitchFamily="18" charset="0"/>
              </a:rPr>
              <a:t>= 1.84 V</a:t>
            </a:r>
            <a:endParaRPr lang="en-US" altLang="zh-CN" sz="2000" baseline="-25000">
              <a:latin typeface="Times New Roman" panose="02020603050405020304" pitchFamily="18" charset="0"/>
            </a:endParaRPr>
          </a:p>
        </p:txBody>
      </p:sp>
      <p:sp>
        <p:nvSpPr>
          <p:cNvPr id="7" name="Rectangle 20"/>
          <p:cNvSpPr>
            <a:spLocks noChangeArrowheads="1"/>
          </p:cNvSpPr>
          <p:nvPr/>
        </p:nvSpPr>
        <p:spPr bwMode="auto">
          <a:xfrm>
            <a:off x="1020763" y="2746375"/>
            <a:ext cx="175101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000" i="1">
                <a:latin typeface="Times New Roman" panose="02020603050405020304" pitchFamily="18" charset="0"/>
              </a:rPr>
              <a:t>I</a:t>
            </a:r>
            <a:r>
              <a:rPr lang="en-US" altLang="zh-CN" sz="2000" baseline="-25000">
                <a:latin typeface="Times New Roman" panose="02020603050405020304" pitchFamily="18" charset="0"/>
              </a:rPr>
              <a:t>DQ1 </a:t>
            </a:r>
            <a:r>
              <a:rPr lang="en-US" altLang="zh-CN" sz="2000">
                <a:latin typeface="Times New Roman" panose="02020603050405020304" pitchFamily="18" charset="0"/>
              </a:rPr>
              <a:t>= 0.2 mA</a:t>
            </a:r>
            <a:endParaRPr lang="en-US" altLang="zh-CN" sz="2000" baseline="-25000">
              <a:latin typeface="Times New Roman" panose="02020603050405020304" pitchFamily="18" charset="0"/>
            </a:endParaRPr>
          </a:p>
        </p:txBody>
      </p:sp>
      <p:sp>
        <p:nvSpPr>
          <p:cNvPr id="8" name="Rectangle 21"/>
          <p:cNvSpPr>
            <a:spLocks noChangeArrowheads="1"/>
          </p:cNvSpPr>
          <p:nvPr/>
        </p:nvSpPr>
        <p:spPr bwMode="auto">
          <a:xfrm>
            <a:off x="1020763" y="3201988"/>
            <a:ext cx="175101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000" i="1">
                <a:latin typeface="Times New Roman" panose="02020603050405020304" pitchFamily="18" charset="0"/>
              </a:rPr>
              <a:t>V</a:t>
            </a:r>
            <a:r>
              <a:rPr lang="en-US" altLang="zh-CN" sz="2000" baseline="-25000">
                <a:latin typeface="Times New Roman" panose="02020603050405020304" pitchFamily="18" charset="0"/>
              </a:rPr>
              <a:t>DSQ1 </a:t>
            </a:r>
            <a:r>
              <a:rPr lang="en-US" altLang="zh-CN" sz="2000">
                <a:latin typeface="Times New Roman" panose="02020603050405020304" pitchFamily="18" charset="0"/>
              </a:rPr>
              <a:t>= 6.02 V</a:t>
            </a:r>
            <a:endParaRPr lang="en-US" altLang="zh-CN" sz="2000" baseline="-25000">
              <a:latin typeface="Times New Roman" panose="02020603050405020304" pitchFamily="18" charset="0"/>
            </a:endParaRPr>
          </a:p>
        </p:txBody>
      </p:sp>
      <p:sp>
        <p:nvSpPr>
          <p:cNvPr id="9" name="Rectangle 22"/>
          <p:cNvSpPr>
            <a:spLocks noChangeArrowheads="1"/>
          </p:cNvSpPr>
          <p:nvPr/>
        </p:nvSpPr>
        <p:spPr bwMode="auto">
          <a:xfrm>
            <a:off x="3024188" y="2290763"/>
            <a:ext cx="176371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000" i="1">
                <a:latin typeface="Times New Roman" panose="02020603050405020304" pitchFamily="18" charset="0"/>
              </a:rPr>
              <a:t>I</a:t>
            </a:r>
            <a:r>
              <a:rPr lang="en-US" altLang="zh-CN" sz="2000" baseline="-25000">
                <a:latin typeface="Times New Roman" panose="02020603050405020304" pitchFamily="18" charset="0"/>
              </a:rPr>
              <a:t>DQ2 </a:t>
            </a:r>
            <a:r>
              <a:rPr lang="en-US" altLang="zh-CN" sz="2000">
                <a:latin typeface="Times New Roman" panose="02020603050405020304" pitchFamily="18" charset="0"/>
                <a:sym typeface="Symbol" panose="05050102010706020507" pitchFamily="18" charset="2"/>
              </a:rPr>
              <a:t> </a:t>
            </a:r>
            <a:r>
              <a:rPr lang="en-US" altLang="zh-CN" sz="2000">
                <a:latin typeface="Times New Roman" panose="02020603050405020304" pitchFamily="18" charset="0"/>
              </a:rPr>
              <a:t>0.49 mA</a:t>
            </a:r>
            <a:endParaRPr lang="en-US" altLang="zh-CN" sz="2000" baseline="-25000">
              <a:latin typeface="Times New Roman" panose="02020603050405020304" pitchFamily="18" charset="0"/>
            </a:endParaRPr>
          </a:p>
        </p:txBody>
      </p:sp>
      <p:sp>
        <p:nvSpPr>
          <p:cNvPr id="10" name="Rectangle 23"/>
          <p:cNvSpPr>
            <a:spLocks noChangeArrowheads="1"/>
          </p:cNvSpPr>
          <p:nvPr/>
        </p:nvSpPr>
        <p:spPr bwMode="auto">
          <a:xfrm>
            <a:off x="3024188" y="2776538"/>
            <a:ext cx="176371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000" i="1">
                <a:latin typeface="Times New Roman" panose="02020603050405020304" pitchFamily="18" charset="0"/>
              </a:rPr>
              <a:t>V</a:t>
            </a:r>
            <a:r>
              <a:rPr lang="en-US" altLang="zh-CN" sz="2000" baseline="-25000">
                <a:latin typeface="Times New Roman" panose="02020603050405020304" pitchFamily="18" charset="0"/>
              </a:rPr>
              <a:t>GSQ2 </a:t>
            </a:r>
            <a:r>
              <a:rPr lang="en-US" altLang="zh-CN" sz="2000">
                <a:latin typeface="Times New Roman" panose="02020603050405020304" pitchFamily="18" charset="0"/>
              </a:rPr>
              <a:t>= 2.78 V</a:t>
            </a:r>
            <a:endParaRPr lang="en-US" altLang="zh-CN" sz="2000" baseline="-25000">
              <a:latin typeface="Times New Roman" panose="02020603050405020304" pitchFamily="18" charset="0"/>
            </a:endParaRPr>
          </a:p>
        </p:txBody>
      </p:sp>
      <p:sp>
        <p:nvSpPr>
          <p:cNvPr id="11" name="Rectangle 25"/>
          <p:cNvSpPr>
            <a:spLocks noChangeArrowheads="1"/>
          </p:cNvSpPr>
          <p:nvPr/>
        </p:nvSpPr>
        <p:spPr bwMode="auto">
          <a:xfrm>
            <a:off x="3024188" y="3262313"/>
            <a:ext cx="176371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000" i="1">
                <a:latin typeface="Times New Roman" panose="02020603050405020304" pitchFamily="18" charset="0"/>
              </a:rPr>
              <a:t>V</a:t>
            </a:r>
            <a:r>
              <a:rPr lang="en-US" altLang="zh-CN" sz="2000" baseline="-25000">
                <a:latin typeface="Times New Roman" panose="02020603050405020304" pitchFamily="18" charset="0"/>
              </a:rPr>
              <a:t>DSQ2 </a:t>
            </a:r>
            <a:r>
              <a:rPr lang="en-US" altLang="zh-CN" sz="2000">
                <a:latin typeface="Times New Roman" panose="02020603050405020304" pitchFamily="18" charset="0"/>
              </a:rPr>
              <a:t>= 5.98 V</a:t>
            </a:r>
            <a:endParaRPr lang="en-US" altLang="zh-CN" sz="2000" baseline="-25000">
              <a:latin typeface="Times New Roman" panose="02020603050405020304" pitchFamily="18" charset="0"/>
            </a:endParaRPr>
          </a:p>
        </p:txBody>
      </p:sp>
      <p:sp>
        <p:nvSpPr>
          <p:cNvPr id="12" name="Rectangle 26"/>
          <p:cNvSpPr>
            <a:spLocks noChangeArrowheads="1"/>
          </p:cNvSpPr>
          <p:nvPr/>
        </p:nvSpPr>
        <p:spPr bwMode="auto">
          <a:xfrm>
            <a:off x="792163" y="3781425"/>
            <a:ext cx="39957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latin typeface="Times New Roman" panose="02020603050405020304" pitchFamily="18" charset="0"/>
              </a:rPr>
              <a:t>由于</a:t>
            </a:r>
            <a:r>
              <a:rPr lang="en-US" altLang="zh-CN" sz="2000" i="1">
                <a:latin typeface="Times New Roman" panose="02020603050405020304" pitchFamily="18" charset="0"/>
              </a:rPr>
              <a:t>V</a:t>
            </a:r>
            <a:r>
              <a:rPr lang="en-US" altLang="zh-CN" sz="2000" baseline="-25000">
                <a:latin typeface="Times New Roman" panose="02020603050405020304" pitchFamily="18" charset="0"/>
              </a:rPr>
              <a:t>TN1 </a:t>
            </a:r>
            <a:r>
              <a:rPr lang="en-US" altLang="zh-CN" sz="2000">
                <a:latin typeface="Times New Roman" panose="02020603050405020304" pitchFamily="18" charset="0"/>
              </a:rPr>
              <a:t>= </a:t>
            </a:r>
            <a:r>
              <a:rPr lang="en-US" altLang="zh-CN" sz="2000" i="1">
                <a:latin typeface="Times New Roman" panose="02020603050405020304" pitchFamily="18" charset="0"/>
              </a:rPr>
              <a:t>V</a:t>
            </a:r>
            <a:r>
              <a:rPr lang="en-US" altLang="zh-CN" sz="2000" baseline="-25000">
                <a:latin typeface="Times New Roman" panose="02020603050405020304" pitchFamily="18" charset="0"/>
              </a:rPr>
              <a:t>TN2 </a:t>
            </a:r>
            <a:r>
              <a:rPr lang="en-US" altLang="zh-CN" sz="2000">
                <a:latin typeface="Times New Roman" panose="02020603050405020304" pitchFamily="18" charset="0"/>
              </a:rPr>
              <a:t>= 1.2 V</a:t>
            </a:r>
            <a:endParaRPr lang="en-US" altLang="zh-CN" sz="2000">
              <a:latin typeface="Times New Roman" panose="02020603050405020304" pitchFamily="18" charset="0"/>
            </a:endParaRPr>
          </a:p>
        </p:txBody>
      </p:sp>
      <p:sp>
        <p:nvSpPr>
          <p:cNvPr id="136205" name="Rectangle 3"/>
          <p:cNvSpPr>
            <a:spLocks noChangeArrowheads="1"/>
          </p:cNvSpPr>
          <p:nvPr/>
        </p:nvSpPr>
        <p:spPr bwMode="auto">
          <a:xfrm>
            <a:off x="503238" y="1222375"/>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1.  </a:t>
            </a:r>
            <a:r>
              <a:rPr lang="zh-CN" altLang="en-US" sz="2400">
                <a:latin typeface="Times New Roman" panose="02020603050405020304" pitchFamily="18" charset="0"/>
              </a:rPr>
              <a:t>静态分析</a:t>
            </a:r>
            <a:endParaRPr lang="zh-CN" altLang="en-US" sz="2400">
              <a:latin typeface="Times New Roman" panose="02020603050405020304" pitchFamily="18" charset="0"/>
            </a:endParaRPr>
          </a:p>
        </p:txBody>
      </p:sp>
      <p:sp>
        <p:nvSpPr>
          <p:cNvPr id="136206" name="Rectangle 32"/>
          <p:cNvSpPr>
            <a:spLocks noChangeArrowheads="1"/>
          </p:cNvSpPr>
          <p:nvPr/>
        </p:nvSpPr>
        <p:spPr bwMode="auto">
          <a:xfrm>
            <a:off x="503238" y="739775"/>
            <a:ext cx="4800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zh-CN" altLang="en-US" sz="2400">
                <a:latin typeface="Times New Roman" panose="02020603050405020304" pitchFamily="18" charset="0"/>
              </a:rPr>
              <a:t>例</a:t>
            </a:r>
            <a:r>
              <a:rPr lang="en-US" altLang="zh-CN" sz="2400">
                <a:latin typeface="Times New Roman" panose="02020603050405020304" pitchFamily="18" charset="0"/>
              </a:rPr>
              <a:t>1</a:t>
            </a:r>
            <a:endParaRPr lang="en-US" altLang="zh-CN" sz="2400">
              <a:latin typeface="Times New Roman" panose="02020603050405020304" pitchFamily="18" charset="0"/>
            </a:endParaRPr>
          </a:p>
        </p:txBody>
      </p:sp>
      <p:graphicFrame>
        <p:nvGraphicFramePr>
          <p:cNvPr id="15" name="对象 14"/>
          <p:cNvGraphicFramePr>
            <a:graphicFrameLocks noChangeAspect="1"/>
          </p:cNvGraphicFramePr>
          <p:nvPr/>
        </p:nvGraphicFramePr>
        <p:xfrm>
          <a:off x="5688013" y="815616"/>
          <a:ext cx="3004650" cy="3549488"/>
        </p:xfrm>
        <a:graphic>
          <a:graphicData uri="http://schemas.openxmlformats.org/presentationml/2006/ole">
            <mc:AlternateContent xmlns:mc="http://schemas.openxmlformats.org/markup-compatibility/2006">
              <mc:Choice xmlns:v="urn:schemas-microsoft-com:vml" Requires="v">
                <p:oleObj spid="_x0000_s224405" name="Picture" r:id="rId1" imgW="1763395" imgH="2082165" progId="Word.Picture.8">
                  <p:embed/>
                </p:oleObj>
              </mc:Choice>
              <mc:Fallback>
                <p:oleObj name="Picture" r:id="rId1" imgW="1763395" imgH="2082165" progId="Word.Picture.8">
                  <p:embed/>
                  <p:pic>
                    <p:nvPicPr>
                      <p:cNvPr id="0" name="图片 2244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013" y="815616"/>
                        <a:ext cx="3004650" cy="354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strips(downRight)">
                                      <p:cBhvr>
                                        <p:cTn id="23" dur="500"/>
                                        <p:tgtEl>
                                          <p:spTgt spid="9"/>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trips(downRight)">
                                      <p:cBhvr>
                                        <p:cTn id="26" dur="500"/>
                                        <p:tgtEl>
                                          <p:spTgt spid="10"/>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strips(downRigh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strips(downRigh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strips(downRight)">
                                      <p:cBhvr>
                                        <p:cTn id="3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build="p"/>
      <p:bldP spid="4" grpId="0" autoUpdateAnimBg="0" build="p"/>
      <p:bldP spid="6" grpId="0"/>
      <p:bldP spid="7" grpId="0"/>
      <p:bldP spid="8" grpId="0"/>
      <p:bldP spid="9" grpId="0"/>
      <p:bldP spid="10" grpId="0"/>
      <p:bldP spid="11" grpId="0"/>
      <p:bldP spid="1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26093" y="4028306"/>
            <a:ext cx="5441440" cy="2166287"/>
          </a:xfrm>
          <a:prstGeom prst="rect">
            <a:avLst/>
          </a:prstGeom>
        </p:spPr>
      </p:pic>
      <p:pic>
        <p:nvPicPr>
          <p:cNvPr id="17" name="图片 1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16" y="617893"/>
            <a:ext cx="4508336" cy="3315163"/>
          </a:xfrm>
          <a:prstGeom prst="rect">
            <a:avLst/>
          </a:prstGeom>
        </p:spPr>
      </p:pic>
      <p:sp>
        <p:nvSpPr>
          <p:cNvPr id="137218" name="Rectangle 4"/>
          <p:cNvSpPr>
            <a:spLocks noChangeArrowheads="1"/>
          </p:cNvSpPr>
          <p:nvPr/>
        </p:nvSpPr>
        <p:spPr bwMode="auto">
          <a:xfrm>
            <a:off x="1763713" y="0"/>
            <a:ext cx="5505450"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ClrTx/>
              <a:buFontTx/>
              <a:buNone/>
            </a:pPr>
            <a:r>
              <a:rPr lang="en-US" altLang="zh-CN" sz="3200">
                <a:solidFill>
                  <a:srgbClr val="0000CC"/>
                </a:solidFill>
                <a:latin typeface="Times New Roman" panose="02020603050405020304" pitchFamily="18" charset="0"/>
              </a:rPr>
              <a:t>4.7.1  </a:t>
            </a:r>
            <a:r>
              <a:rPr lang="zh-CN" altLang="en-US" sz="3200">
                <a:solidFill>
                  <a:srgbClr val="0000CC"/>
                </a:solidFill>
                <a:latin typeface="Times New Roman" panose="02020603050405020304" pitchFamily="18" charset="0"/>
              </a:rPr>
              <a:t>共源</a:t>
            </a:r>
            <a:r>
              <a:rPr lang="en-US" altLang="zh-CN" sz="3200">
                <a:solidFill>
                  <a:srgbClr val="0000CC"/>
                </a:solidFill>
                <a:latin typeface="Times New Roman" panose="02020603050405020304" pitchFamily="18" charset="0"/>
              </a:rPr>
              <a:t>-</a:t>
            </a:r>
            <a:r>
              <a:rPr lang="zh-CN" altLang="en-US" sz="3200">
                <a:solidFill>
                  <a:srgbClr val="0000CC"/>
                </a:solidFill>
                <a:latin typeface="Times New Roman" panose="02020603050405020304" pitchFamily="18" charset="0"/>
              </a:rPr>
              <a:t>共漏放大电路</a:t>
            </a:r>
            <a:endParaRPr lang="zh-CN" altLang="en-US" sz="3200">
              <a:solidFill>
                <a:srgbClr val="0000CC"/>
              </a:solidFill>
              <a:latin typeface="Times New Roman" panose="02020603050405020304" pitchFamily="18" charset="0"/>
            </a:endParaRPr>
          </a:p>
        </p:txBody>
      </p:sp>
      <p:sp>
        <p:nvSpPr>
          <p:cNvPr id="137219" name="Rectangle 17"/>
          <p:cNvSpPr>
            <a:spLocks noChangeArrowheads="1"/>
          </p:cNvSpPr>
          <p:nvPr/>
        </p:nvSpPr>
        <p:spPr bwMode="auto">
          <a:xfrm>
            <a:off x="503238" y="1233488"/>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2.  </a:t>
            </a:r>
            <a:r>
              <a:rPr lang="zh-CN" altLang="en-US" sz="2400">
                <a:latin typeface="Times New Roman" panose="02020603050405020304" pitchFamily="18" charset="0"/>
              </a:rPr>
              <a:t>动态分析</a:t>
            </a:r>
            <a:endParaRPr lang="zh-CN" altLang="en-US" sz="2400">
              <a:latin typeface="Times New Roman" panose="02020603050405020304" pitchFamily="18" charset="0"/>
            </a:endParaRPr>
          </a:p>
        </p:txBody>
      </p:sp>
      <p:sp>
        <p:nvSpPr>
          <p:cNvPr id="4" name="Rectangle 18"/>
          <p:cNvSpPr>
            <a:spLocks noChangeArrowheads="1"/>
          </p:cNvSpPr>
          <p:nvPr/>
        </p:nvSpPr>
        <p:spPr bwMode="auto">
          <a:xfrm>
            <a:off x="1014413" y="2060575"/>
            <a:ext cx="8667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000">
                <a:solidFill>
                  <a:srgbClr val="000000"/>
                </a:solidFill>
                <a:latin typeface="Times New Roman" panose="02020603050405020304" pitchFamily="18" charset="0"/>
              </a:rPr>
              <a:t>根据</a:t>
            </a:r>
            <a:endParaRPr lang="zh-CN" altLang="en-US" sz="2000" baseline="-25000">
              <a:solidFill>
                <a:srgbClr val="000000"/>
              </a:solidFill>
              <a:latin typeface="Times New Roman" panose="02020603050405020304" pitchFamily="18" charset="0"/>
            </a:endParaRPr>
          </a:p>
        </p:txBody>
      </p:sp>
      <p:sp>
        <p:nvSpPr>
          <p:cNvPr id="5" name="Rectangle 28"/>
          <p:cNvSpPr>
            <a:spLocks noChangeArrowheads="1"/>
          </p:cNvSpPr>
          <p:nvPr/>
        </p:nvSpPr>
        <p:spPr bwMode="auto">
          <a:xfrm>
            <a:off x="576263" y="1701800"/>
            <a:ext cx="2951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381000" indent="-3810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381000" indent="-3810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381000" indent="-3810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381000" indent="-3810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381000" indent="-3810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8382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954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7526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2098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000"/>
              <a:t>小信号等效电路</a:t>
            </a:r>
            <a:endParaRPr lang="zh-CN" altLang="en-US" sz="2000"/>
          </a:p>
        </p:txBody>
      </p:sp>
      <p:graphicFrame>
        <p:nvGraphicFramePr>
          <p:cNvPr id="6" name="Object 29"/>
          <p:cNvGraphicFramePr>
            <a:graphicFrameLocks noChangeAspect="1"/>
          </p:cNvGraphicFramePr>
          <p:nvPr/>
        </p:nvGraphicFramePr>
        <p:xfrm>
          <a:off x="1700213" y="2163763"/>
          <a:ext cx="2224087" cy="385762"/>
        </p:xfrm>
        <a:graphic>
          <a:graphicData uri="http://schemas.openxmlformats.org/presentationml/2006/ole">
            <mc:AlternateContent xmlns:mc="http://schemas.openxmlformats.org/markup-compatibility/2006">
              <mc:Choice xmlns:v="urn:schemas-microsoft-com:vml" Requires="v">
                <p:oleObj spid="_x0000_s226278" name="公式" r:id="rId3" imgW="1409065" imgH="241300" progId="Equation.3">
                  <p:embed/>
                </p:oleObj>
              </mc:Choice>
              <mc:Fallback>
                <p:oleObj name="公式" r:id="rId3" imgW="1409065" imgH="241300" progId="Equation.3">
                  <p:embed/>
                  <p:pic>
                    <p:nvPicPr>
                      <p:cNvPr id="0" name="图片 2262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63763"/>
                        <a:ext cx="2224087"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0"/>
          <p:cNvGraphicFramePr>
            <a:graphicFrameLocks noChangeAspect="1"/>
          </p:cNvGraphicFramePr>
          <p:nvPr/>
        </p:nvGraphicFramePr>
        <p:xfrm>
          <a:off x="915988" y="3740150"/>
          <a:ext cx="2152650" cy="385763"/>
        </p:xfrm>
        <a:graphic>
          <a:graphicData uri="http://schemas.openxmlformats.org/presentationml/2006/ole">
            <mc:AlternateContent xmlns:mc="http://schemas.openxmlformats.org/markup-compatibility/2006">
              <mc:Choice xmlns:v="urn:schemas-microsoft-com:vml" Requires="v">
                <p:oleObj spid="_x0000_s226279" name="Equation" r:id="rId5" imgW="32308800" imgH="5791200" progId="Equation.DSMT4">
                  <p:embed/>
                </p:oleObj>
              </mc:Choice>
              <mc:Fallback>
                <p:oleObj name="Equation" r:id="rId5" imgW="32308800" imgH="5791200" progId="Equation.DSMT4">
                  <p:embed/>
                  <p:pic>
                    <p:nvPicPr>
                      <p:cNvPr id="0" name="图片 226278"/>
                      <p:cNvPicPr>
                        <a:picLocks noChangeAspect="1" noChangeArrowheads="1"/>
                      </p:cNvPicPr>
                      <p:nvPr/>
                    </p:nvPicPr>
                    <p:blipFill>
                      <a:blip r:embed="rId6"/>
                      <a:srcRect/>
                      <a:stretch>
                        <a:fillRect/>
                      </a:stretch>
                    </p:blipFill>
                    <p:spPr bwMode="auto">
                      <a:xfrm>
                        <a:off x="915988" y="3740150"/>
                        <a:ext cx="215265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31"/>
          <p:cNvGraphicFramePr>
            <a:graphicFrameLocks noChangeAspect="1"/>
          </p:cNvGraphicFramePr>
          <p:nvPr/>
        </p:nvGraphicFramePr>
        <p:xfrm>
          <a:off x="876300" y="3354388"/>
          <a:ext cx="854075" cy="385762"/>
        </p:xfrm>
        <a:graphic>
          <a:graphicData uri="http://schemas.openxmlformats.org/presentationml/2006/ole">
            <mc:AlternateContent xmlns:mc="http://schemas.openxmlformats.org/markup-compatibility/2006">
              <mc:Choice xmlns:v="urn:schemas-microsoft-com:vml" Requires="v">
                <p:oleObj spid="_x0000_s226280" name="公式" r:id="rId7" imgW="533400" imgH="241300" progId="Equation.3">
                  <p:embed/>
                </p:oleObj>
              </mc:Choice>
              <mc:Fallback>
                <p:oleObj name="公式" r:id="rId7" imgW="533400" imgH="241300" progId="Equation.3">
                  <p:embed/>
                  <p:pic>
                    <p:nvPicPr>
                      <p:cNvPr id="0" name="图片 2262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300" y="3354388"/>
                        <a:ext cx="8540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34"/>
          <p:cNvSpPr>
            <a:spLocks noChangeArrowheads="1"/>
          </p:cNvSpPr>
          <p:nvPr/>
        </p:nvSpPr>
        <p:spPr bwMode="auto">
          <a:xfrm>
            <a:off x="719138" y="2925763"/>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电压增益</a:t>
            </a:r>
            <a:endParaRPr lang="zh-CN" altLang="en-US" sz="2000"/>
          </a:p>
        </p:txBody>
      </p:sp>
      <p:graphicFrame>
        <p:nvGraphicFramePr>
          <p:cNvPr id="10" name="Object 35"/>
          <p:cNvGraphicFramePr>
            <a:graphicFrameLocks noChangeAspect="1"/>
          </p:cNvGraphicFramePr>
          <p:nvPr/>
        </p:nvGraphicFramePr>
        <p:xfrm>
          <a:off x="683531" y="4710113"/>
          <a:ext cx="2700337" cy="1419225"/>
        </p:xfrm>
        <a:graphic>
          <a:graphicData uri="http://schemas.openxmlformats.org/presentationml/2006/ole">
            <mc:AlternateContent xmlns:mc="http://schemas.openxmlformats.org/markup-compatibility/2006">
              <mc:Choice xmlns:v="urn:schemas-microsoft-com:vml" Requires="v">
                <p:oleObj spid="_x0000_s226281" name="Equation" r:id="rId9" imgW="40538400" imgH="21336000" progId="Equation.DSMT4">
                  <p:embed/>
                </p:oleObj>
              </mc:Choice>
              <mc:Fallback>
                <p:oleObj name="Equation" r:id="rId9" imgW="40538400" imgH="21336000" progId="Equation.DSMT4">
                  <p:embed/>
                  <p:pic>
                    <p:nvPicPr>
                      <p:cNvPr id="0" name="图片 226280"/>
                      <p:cNvPicPr>
                        <a:picLocks noChangeAspect="1" noChangeArrowheads="1"/>
                      </p:cNvPicPr>
                      <p:nvPr/>
                    </p:nvPicPr>
                    <p:blipFill>
                      <a:blip r:embed="rId10"/>
                      <a:srcRect/>
                      <a:stretch>
                        <a:fillRect/>
                      </a:stretch>
                    </p:blipFill>
                    <p:spPr bwMode="auto">
                      <a:xfrm>
                        <a:off x="683531" y="4710113"/>
                        <a:ext cx="2700337"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42"/>
          <p:cNvGraphicFramePr>
            <a:graphicFrameLocks noChangeAspect="1"/>
          </p:cNvGraphicFramePr>
          <p:nvPr/>
        </p:nvGraphicFramePr>
        <p:xfrm>
          <a:off x="876300" y="4195763"/>
          <a:ext cx="2314575" cy="385762"/>
        </p:xfrm>
        <a:graphic>
          <a:graphicData uri="http://schemas.openxmlformats.org/presentationml/2006/ole">
            <mc:AlternateContent xmlns:mc="http://schemas.openxmlformats.org/markup-compatibility/2006">
              <mc:Choice xmlns:v="urn:schemas-microsoft-com:vml" Requires="v">
                <p:oleObj spid="_x0000_s226282" name="公式" r:id="rId11" imgW="1447800" imgH="241300" progId="Equation.3">
                  <p:embed/>
                </p:oleObj>
              </mc:Choice>
              <mc:Fallback>
                <p:oleObj name="公式" r:id="rId11" imgW="1447800" imgH="241300" progId="Equation.3">
                  <p:embed/>
                  <p:pic>
                    <p:nvPicPr>
                      <p:cNvPr id="0" name="图片 22628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6300" y="4195763"/>
                        <a:ext cx="23145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AutoShape 43"/>
          <p:cNvSpPr/>
          <p:nvPr/>
        </p:nvSpPr>
        <p:spPr bwMode="auto">
          <a:xfrm>
            <a:off x="685800" y="3502025"/>
            <a:ext cx="107950" cy="900113"/>
          </a:xfrm>
          <a:prstGeom prst="leftBrace">
            <a:avLst>
              <a:gd name="adj1" fmla="val 69485"/>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15" name="Rectangle 44"/>
          <p:cNvSpPr>
            <a:spLocks noChangeArrowheads="1"/>
          </p:cNvSpPr>
          <p:nvPr/>
        </p:nvSpPr>
        <p:spPr bwMode="auto">
          <a:xfrm>
            <a:off x="611188" y="2471738"/>
            <a:ext cx="21621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8572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27635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545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11455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717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289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861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4335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Font typeface="Wingdings" panose="05000000000000000000" pitchFamily="2" charset="2"/>
              <a:buNone/>
            </a:pPr>
            <a:r>
              <a:rPr lang="zh-CN" altLang="en-US" sz="2000">
                <a:solidFill>
                  <a:srgbClr val="000000"/>
                </a:solidFill>
                <a:latin typeface="Times New Roman" panose="02020603050405020304" pitchFamily="18" charset="0"/>
              </a:rPr>
              <a:t>可求得 </a:t>
            </a:r>
            <a:r>
              <a:rPr lang="en-US" altLang="zh-CN" sz="2000" i="1">
                <a:solidFill>
                  <a:srgbClr val="000000"/>
                </a:solidFill>
                <a:latin typeface="Times New Roman" panose="02020603050405020304" pitchFamily="18" charset="0"/>
              </a:rPr>
              <a:t>g</a:t>
            </a:r>
            <a:r>
              <a:rPr lang="en-US" altLang="zh-CN" sz="2000" baseline="-25000">
                <a:solidFill>
                  <a:srgbClr val="000000"/>
                </a:solidFill>
                <a:latin typeface="Times New Roman" panose="02020603050405020304" pitchFamily="18" charset="0"/>
              </a:rPr>
              <a:t>m</a:t>
            </a:r>
            <a:endParaRPr lang="en-US" altLang="zh-CN" sz="2000" baseline="-25000">
              <a:solidFill>
                <a:srgbClr val="000000"/>
              </a:solidFill>
              <a:latin typeface="Times New Roman" panose="02020603050405020304" pitchFamily="18" charset="0"/>
            </a:endParaRPr>
          </a:p>
        </p:txBody>
      </p:sp>
      <p:sp>
        <p:nvSpPr>
          <p:cNvPr id="137232" name="Rectangle 32"/>
          <p:cNvSpPr>
            <a:spLocks noChangeArrowheads="1"/>
          </p:cNvSpPr>
          <p:nvPr/>
        </p:nvSpPr>
        <p:spPr bwMode="auto">
          <a:xfrm>
            <a:off x="503238" y="739775"/>
            <a:ext cx="4800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zh-CN" altLang="en-US" sz="2400">
                <a:latin typeface="Times New Roman" panose="02020603050405020304" pitchFamily="18" charset="0"/>
              </a:rPr>
              <a:t>例</a:t>
            </a:r>
            <a:r>
              <a:rPr lang="en-US" altLang="zh-CN" sz="2400">
                <a:latin typeface="Times New Roman" panose="02020603050405020304" pitchFamily="18" charset="0"/>
              </a:rPr>
              <a:t>1</a:t>
            </a:r>
            <a:endParaRPr lang="en-US" altLang="zh-CN" sz="24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strips(downRight)">
                                      <p:cBhvr>
                                        <p:cTn id="18" dur="500"/>
                                        <p:tgtEl>
                                          <p:spTgt spid="4">
                                            <p:txEl>
                                              <p:pRg st="0" end="0"/>
                                            </p:txEl>
                                          </p:spTgt>
                                        </p:tgtEl>
                                      </p:cBhvr>
                                    </p:animEffect>
                                  </p:childTnLst>
                                </p:cTn>
                              </p:par>
                            </p:childTnLst>
                          </p:cTn>
                        </p:par>
                        <p:par>
                          <p:cTn id="19" fill="hold">
                            <p:stCondLst>
                              <p:cond delay="500"/>
                            </p:stCondLst>
                            <p:childTnLst>
                              <p:par>
                                <p:cTn id="20" presetID="18" presetClass="entr" presetSubtype="6"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Right)">
                                      <p:cBhvr>
                                        <p:cTn id="22" dur="500"/>
                                        <p:tgtEl>
                                          <p:spTgt spid="6"/>
                                        </p:tgtEl>
                                      </p:cBhvr>
                                    </p:animEffect>
                                  </p:childTnLst>
                                </p:cTn>
                              </p:par>
                            </p:childTnLst>
                          </p:cTn>
                        </p:par>
                        <p:par>
                          <p:cTn id="23" fill="hold">
                            <p:stCondLst>
                              <p:cond delay="1000"/>
                            </p:stCondLst>
                            <p:childTnLst>
                              <p:par>
                                <p:cTn id="24" presetID="18" presetClass="entr" presetSubtype="6" fill="hold" grpId="0" nodeType="after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strips(downRight)">
                                      <p:cBhvr>
                                        <p:cTn id="26" dur="500"/>
                                        <p:tgtEl>
                                          <p:spTgt spid="1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trips(downRigh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strips(downRight)">
                                      <p:cBhvr>
                                        <p:cTn id="36" dur="500"/>
                                        <p:tgtEl>
                                          <p:spTgt spid="8"/>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strips(downRigh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strips(downRigh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strips(downRight)">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build="p"/>
      <p:bldP spid="5" grpId="0" autoUpdateAnimBg="0"/>
      <p:bldP spid="9" grpId="0"/>
      <p:bldP spid="14" grpId="0" animBg="1"/>
      <p:bldP spid="15" grpId="0" autoUpdateAnimBg="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79032" y="920654"/>
            <a:ext cx="5441440" cy="2166287"/>
          </a:xfrm>
          <a:prstGeom prst="rect">
            <a:avLst/>
          </a:prstGeom>
        </p:spPr>
      </p:pic>
      <p:sp>
        <p:nvSpPr>
          <p:cNvPr id="138242" name="Rectangle 4"/>
          <p:cNvSpPr>
            <a:spLocks noChangeArrowheads="1"/>
          </p:cNvSpPr>
          <p:nvPr/>
        </p:nvSpPr>
        <p:spPr bwMode="auto">
          <a:xfrm>
            <a:off x="1763713" y="0"/>
            <a:ext cx="5505450"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ClrTx/>
              <a:buFontTx/>
              <a:buNone/>
            </a:pPr>
            <a:r>
              <a:rPr lang="en-US" altLang="zh-CN" sz="3200">
                <a:solidFill>
                  <a:srgbClr val="0000CC"/>
                </a:solidFill>
                <a:latin typeface="Times New Roman" panose="02020603050405020304" pitchFamily="18" charset="0"/>
              </a:rPr>
              <a:t>4.7.1  </a:t>
            </a:r>
            <a:r>
              <a:rPr lang="zh-CN" altLang="en-US" sz="3200">
                <a:solidFill>
                  <a:srgbClr val="0000CC"/>
                </a:solidFill>
                <a:latin typeface="Times New Roman" panose="02020603050405020304" pitchFamily="18" charset="0"/>
              </a:rPr>
              <a:t>共源</a:t>
            </a:r>
            <a:r>
              <a:rPr lang="en-US" altLang="zh-CN" sz="3200">
                <a:solidFill>
                  <a:srgbClr val="0000CC"/>
                </a:solidFill>
                <a:latin typeface="Times New Roman" panose="02020603050405020304" pitchFamily="18" charset="0"/>
              </a:rPr>
              <a:t>-</a:t>
            </a:r>
            <a:r>
              <a:rPr lang="zh-CN" altLang="en-US" sz="3200">
                <a:solidFill>
                  <a:srgbClr val="0000CC"/>
                </a:solidFill>
                <a:latin typeface="Times New Roman" panose="02020603050405020304" pitchFamily="18" charset="0"/>
              </a:rPr>
              <a:t>共漏放大电路</a:t>
            </a:r>
            <a:endParaRPr lang="zh-CN" altLang="en-US" sz="3200">
              <a:solidFill>
                <a:srgbClr val="0000CC"/>
              </a:solidFill>
              <a:latin typeface="Times New Roman" panose="02020603050405020304" pitchFamily="18" charset="0"/>
            </a:endParaRPr>
          </a:p>
        </p:txBody>
      </p:sp>
      <p:sp>
        <p:nvSpPr>
          <p:cNvPr id="3" name="Rectangle 23"/>
          <p:cNvSpPr>
            <a:spLocks noChangeArrowheads="1"/>
          </p:cNvSpPr>
          <p:nvPr/>
        </p:nvSpPr>
        <p:spPr bwMode="auto">
          <a:xfrm>
            <a:off x="576263" y="4337050"/>
            <a:ext cx="2951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381000" indent="-3810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381000" indent="-3810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381000" indent="-3810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381000" indent="-3810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381000" indent="-3810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8382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954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7526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2098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000"/>
              <a:t>源电压增益</a:t>
            </a:r>
            <a:endParaRPr lang="zh-CN" altLang="en-US" sz="2000"/>
          </a:p>
        </p:txBody>
      </p:sp>
      <p:sp>
        <p:nvSpPr>
          <p:cNvPr id="138244" name="Rectangle 27"/>
          <p:cNvSpPr>
            <a:spLocks noChangeArrowheads="1"/>
          </p:cNvSpPr>
          <p:nvPr/>
        </p:nvSpPr>
        <p:spPr bwMode="auto">
          <a:xfrm>
            <a:off x="719138" y="1754188"/>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dirty="0"/>
              <a:t>输入电阻</a:t>
            </a:r>
            <a:endParaRPr lang="zh-CN" altLang="en-US" sz="2000" dirty="0"/>
          </a:p>
        </p:txBody>
      </p:sp>
      <p:graphicFrame>
        <p:nvGraphicFramePr>
          <p:cNvPr id="5" name="Object 31"/>
          <p:cNvGraphicFramePr>
            <a:graphicFrameLocks noChangeAspect="1"/>
          </p:cNvGraphicFramePr>
          <p:nvPr/>
        </p:nvGraphicFramePr>
        <p:xfrm>
          <a:off x="1169988" y="4733925"/>
          <a:ext cx="5280025" cy="711200"/>
        </p:xfrm>
        <a:graphic>
          <a:graphicData uri="http://schemas.openxmlformats.org/presentationml/2006/ole">
            <mc:AlternateContent xmlns:mc="http://schemas.openxmlformats.org/markup-compatibility/2006">
              <mc:Choice xmlns:v="urn:schemas-microsoft-com:vml" Requires="v">
                <p:oleObj spid="_x0000_s227029" name="Equation" r:id="rId2" imgW="79248000" imgH="10668000" progId="Equation.DSMT4">
                  <p:embed/>
                </p:oleObj>
              </mc:Choice>
              <mc:Fallback>
                <p:oleObj name="Equation" r:id="rId2" imgW="79248000" imgH="10668000" progId="Equation.DSMT4">
                  <p:embed/>
                  <p:pic>
                    <p:nvPicPr>
                      <p:cNvPr id="0" name="图片 227028"/>
                      <p:cNvPicPr>
                        <a:picLocks noChangeAspect="1" noChangeArrowheads="1"/>
                      </p:cNvPicPr>
                      <p:nvPr/>
                    </p:nvPicPr>
                    <p:blipFill>
                      <a:blip r:embed="rId3"/>
                      <a:srcRect/>
                      <a:stretch>
                        <a:fillRect/>
                      </a:stretch>
                    </p:blipFill>
                    <p:spPr bwMode="auto">
                      <a:xfrm>
                        <a:off x="1169988" y="4733925"/>
                        <a:ext cx="52800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32"/>
          <p:cNvGraphicFramePr>
            <a:graphicFrameLocks noChangeAspect="1"/>
          </p:cNvGraphicFramePr>
          <p:nvPr/>
        </p:nvGraphicFramePr>
        <p:xfrm>
          <a:off x="1279525" y="2217738"/>
          <a:ext cx="1336675" cy="385762"/>
        </p:xfrm>
        <a:graphic>
          <a:graphicData uri="http://schemas.openxmlformats.org/presentationml/2006/ole">
            <mc:AlternateContent xmlns:mc="http://schemas.openxmlformats.org/markup-compatibility/2006">
              <mc:Choice xmlns:v="urn:schemas-microsoft-com:vml" Requires="v">
                <p:oleObj spid="_x0000_s227030" name="Equation" r:id="rId4" imgW="20116800" imgH="5791200" progId="Equation.DSMT4">
                  <p:embed/>
                </p:oleObj>
              </mc:Choice>
              <mc:Fallback>
                <p:oleObj name="Equation" r:id="rId4" imgW="20116800" imgH="5791200" progId="Equation.DSMT4">
                  <p:embed/>
                  <p:pic>
                    <p:nvPicPr>
                      <p:cNvPr id="0" name="图片 227029"/>
                      <p:cNvPicPr>
                        <a:picLocks noChangeAspect="1" noChangeArrowheads="1"/>
                      </p:cNvPicPr>
                      <p:nvPr/>
                    </p:nvPicPr>
                    <p:blipFill>
                      <a:blip r:embed="rId5"/>
                      <a:srcRect/>
                      <a:stretch>
                        <a:fillRect/>
                      </a:stretch>
                    </p:blipFill>
                    <p:spPr bwMode="auto">
                      <a:xfrm>
                        <a:off x="1279525" y="2217738"/>
                        <a:ext cx="13366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36"/>
          <p:cNvSpPr>
            <a:spLocks noChangeArrowheads="1"/>
          </p:cNvSpPr>
          <p:nvPr/>
        </p:nvSpPr>
        <p:spPr bwMode="auto">
          <a:xfrm>
            <a:off x="719138" y="2770188"/>
            <a:ext cx="26368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dirty="0"/>
              <a:t>输出电阻就是后一级共漏电路的输出电阻</a:t>
            </a:r>
            <a:endParaRPr lang="zh-CN" altLang="en-US" sz="2000" dirty="0"/>
          </a:p>
        </p:txBody>
      </p:sp>
      <p:graphicFrame>
        <p:nvGraphicFramePr>
          <p:cNvPr id="9" name="Object 37"/>
          <p:cNvGraphicFramePr>
            <a:graphicFrameLocks noChangeAspect="1"/>
          </p:cNvGraphicFramePr>
          <p:nvPr/>
        </p:nvGraphicFramePr>
        <p:xfrm>
          <a:off x="1139825" y="3673475"/>
          <a:ext cx="1924050" cy="711200"/>
        </p:xfrm>
        <a:graphic>
          <a:graphicData uri="http://schemas.openxmlformats.org/presentationml/2006/ole">
            <mc:AlternateContent xmlns:mc="http://schemas.openxmlformats.org/markup-compatibility/2006">
              <mc:Choice xmlns:v="urn:schemas-microsoft-com:vml" Requires="v">
                <p:oleObj spid="_x0000_s227031" name="Equation" r:id="rId6" imgW="28956000" imgH="10668000" progId="Equation.DSMT4">
                  <p:embed/>
                </p:oleObj>
              </mc:Choice>
              <mc:Fallback>
                <p:oleObj name="Equation" r:id="rId6" imgW="28956000" imgH="10668000" progId="Equation.DSMT4">
                  <p:embed/>
                  <p:pic>
                    <p:nvPicPr>
                      <p:cNvPr id="0" name="图片 227030"/>
                      <p:cNvPicPr>
                        <a:picLocks noChangeAspect="1" noChangeArrowheads="1"/>
                      </p:cNvPicPr>
                      <p:nvPr/>
                    </p:nvPicPr>
                    <p:blipFill>
                      <a:blip r:embed="rId7"/>
                      <a:srcRect/>
                      <a:stretch>
                        <a:fillRect/>
                      </a:stretch>
                    </p:blipFill>
                    <p:spPr bwMode="auto">
                      <a:xfrm>
                        <a:off x="1139825" y="3673475"/>
                        <a:ext cx="19240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8"/>
          <p:cNvGraphicFramePr>
            <a:graphicFrameLocks noChangeAspect="1"/>
          </p:cNvGraphicFramePr>
          <p:nvPr/>
        </p:nvGraphicFramePr>
        <p:xfrm>
          <a:off x="3121025" y="3673475"/>
          <a:ext cx="1174750" cy="711200"/>
        </p:xfrm>
        <a:graphic>
          <a:graphicData uri="http://schemas.openxmlformats.org/presentationml/2006/ole">
            <mc:AlternateContent xmlns:mc="http://schemas.openxmlformats.org/markup-compatibility/2006">
              <mc:Choice xmlns:v="urn:schemas-microsoft-com:vml" Requires="v">
                <p:oleObj spid="_x0000_s227032" name="Equation" r:id="rId8" imgW="17678400" imgH="10668000" progId="Equation.DSMT4">
                  <p:embed/>
                </p:oleObj>
              </mc:Choice>
              <mc:Fallback>
                <p:oleObj name="Equation" r:id="rId8" imgW="17678400" imgH="10668000" progId="Equation.DSMT4">
                  <p:embed/>
                  <p:pic>
                    <p:nvPicPr>
                      <p:cNvPr id="0" name="图片 227031"/>
                      <p:cNvPicPr>
                        <a:picLocks noChangeAspect="1" noChangeArrowheads="1"/>
                      </p:cNvPicPr>
                      <p:nvPr/>
                    </p:nvPicPr>
                    <p:blipFill>
                      <a:blip r:embed="rId9"/>
                      <a:srcRect/>
                      <a:stretch>
                        <a:fillRect/>
                      </a:stretch>
                    </p:blipFill>
                    <p:spPr bwMode="auto">
                      <a:xfrm>
                        <a:off x="3121025" y="3673475"/>
                        <a:ext cx="11747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39"/>
          <p:cNvSpPr>
            <a:spLocks noChangeArrowheads="1"/>
          </p:cNvSpPr>
          <p:nvPr/>
        </p:nvSpPr>
        <p:spPr bwMode="auto">
          <a:xfrm>
            <a:off x="4716463" y="3795713"/>
            <a:ext cx="11509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000">
                <a:latin typeface="Times New Roman" panose="02020603050405020304" pitchFamily="18" charset="0"/>
              </a:rPr>
              <a:t>(</a:t>
            </a:r>
            <a:r>
              <a:rPr lang="en-US" altLang="zh-CN" sz="2000" i="1">
                <a:latin typeface="Times New Roman" panose="02020603050405020304" pitchFamily="18" charset="0"/>
                <a:sym typeface="Symbol" panose="05050102010706020507" pitchFamily="18" charset="2"/>
              </a:rPr>
              <a:t></a:t>
            </a:r>
            <a:r>
              <a:rPr lang="en-US" altLang="zh-CN" sz="2000" baseline="-25000">
                <a:latin typeface="Times New Roman" panose="02020603050405020304" pitchFamily="18" charset="0"/>
              </a:rPr>
              <a:t>2 </a:t>
            </a:r>
            <a:r>
              <a:rPr lang="en-US" altLang="zh-CN" sz="2000">
                <a:latin typeface="Times New Roman" panose="02020603050405020304" pitchFamily="18" charset="0"/>
              </a:rPr>
              <a:t>= 0)</a:t>
            </a:r>
            <a:endParaRPr lang="en-US" altLang="zh-CN" sz="2000">
              <a:latin typeface="Times New Roman" panose="02020603050405020304" pitchFamily="18" charset="0"/>
            </a:endParaRPr>
          </a:p>
        </p:txBody>
      </p:sp>
      <p:sp>
        <p:nvSpPr>
          <p:cNvPr id="138252" name="Rectangle 17"/>
          <p:cNvSpPr>
            <a:spLocks noChangeArrowheads="1"/>
          </p:cNvSpPr>
          <p:nvPr/>
        </p:nvSpPr>
        <p:spPr bwMode="auto">
          <a:xfrm>
            <a:off x="503238" y="1233488"/>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en-US" altLang="zh-CN" sz="2400">
                <a:latin typeface="Times New Roman" panose="02020603050405020304" pitchFamily="18" charset="0"/>
              </a:rPr>
              <a:t>2.  </a:t>
            </a:r>
            <a:r>
              <a:rPr lang="zh-CN" altLang="en-US" sz="2400">
                <a:latin typeface="Times New Roman" panose="02020603050405020304" pitchFamily="18" charset="0"/>
              </a:rPr>
              <a:t>动态分析</a:t>
            </a:r>
            <a:endParaRPr lang="zh-CN" altLang="en-US" sz="2400">
              <a:latin typeface="Times New Roman" panose="02020603050405020304" pitchFamily="18" charset="0"/>
            </a:endParaRPr>
          </a:p>
        </p:txBody>
      </p:sp>
      <p:sp>
        <p:nvSpPr>
          <p:cNvPr id="138253" name="Rectangle 32"/>
          <p:cNvSpPr>
            <a:spLocks noChangeArrowheads="1"/>
          </p:cNvSpPr>
          <p:nvPr/>
        </p:nvSpPr>
        <p:spPr bwMode="auto">
          <a:xfrm>
            <a:off x="503238" y="739775"/>
            <a:ext cx="4800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Font typeface="Wingdings" panose="05000000000000000000" pitchFamily="2" charset="2"/>
              <a:buNone/>
            </a:pPr>
            <a:r>
              <a:rPr lang="zh-CN" altLang="en-US" sz="2400">
                <a:latin typeface="Times New Roman" panose="02020603050405020304" pitchFamily="18" charset="0"/>
              </a:rPr>
              <a:t>例</a:t>
            </a:r>
            <a:r>
              <a:rPr lang="en-US" altLang="zh-CN" sz="2400">
                <a:latin typeface="Times New Roman" panose="02020603050405020304" pitchFamily="18" charset="0"/>
              </a:rPr>
              <a:t>1</a:t>
            </a:r>
            <a:endParaRPr lang="en-US" altLang="zh-CN" sz="24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par>
                          <p:cTn id="23" fill="hold">
                            <p:stCondLst>
                              <p:cond delay="500"/>
                            </p:stCondLst>
                            <p:childTnLst>
                              <p:par>
                                <p:cTn id="24" presetID="18" presetClass="entr" presetSubtype="6"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Righ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strips(downRigh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8"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5"/>
          <p:cNvSpPr>
            <a:spLocks noChangeArrowheads="1"/>
          </p:cNvSpPr>
          <p:nvPr/>
        </p:nvSpPr>
        <p:spPr bwMode="auto">
          <a:xfrm>
            <a:off x="2195513" y="50800"/>
            <a:ext cx="4335462"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400">
                <a:solidFill>
                  <a:srgbClr val="0000CC"/>
                </a:solidFill>
                <a:latin typeface="Times New Roman" panose="02020603050405020304" pitchFamily="18" charset="0"/>
              </a:rPr>
              <a:t>4.7  </a:t>
            </a:r>
            <a:r>
              <a:rPr lang="zh-CN" altLang="en-US" sz="3400">
                <a:solidFill>
                  <a:srgbClr val="0000CC"/>
                </a:solidFill>
                <a:latin typeface="Times New Roman" panose="02020603050405020304" pitchFamily="18" charset="0"/>
              </a:rPr>
              <a:t>组合放大电路</a:t>
            </a:r>
            <a:endParaRPr lang="zh-CN" altLang="en-US" sz="3400">
              <a:solidFill>
                <a:srgbClr val="0000CC"/>
              </a:solidFill>
              <a:latin typeface="Times New Roman" panose="02020603050405020304" pitchFamily="18" charset="0"/>
            </a:endParaRPr>
          </a:p>
        </p:txBody>
      </p:sp>
      <p:sp>
        <p:nvSpPr>
          <p:cNvPr id="4" name="Rectangle 4"/>
          <p:cNvSpPr>
            <a:spLocks noChangeArrowheads="1"/>
          </p:cNvSpPr>
          <p:nvPr/>
        </p:nvSpPr>
        <p:spPr bwMode="auto">
          <a:xfrm>
            <a:off x="792163" y="1484313"/>
            <a:ext cx="6102350" cy="252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65000"/>
              </a:lnSpc>
              <a:spcBef>
                <a:spcPct val="0"/>
              </a:spcBef>
              <a:buClrTx/>
              <a:buFontTx/>
              <a:buNone/>
            </a:pPr>
            <a:r>
              <a:rPr lang="en-US" altLang="zh-CN" sz="3200" dirty="0">
                <a:latin typeface="Times New Roman" panose="02020603050405020304" pitchFamily="18" charset="0"/>
              </a:rPr>
              <a:t>4.7.1  </a:t>
            </a:r>
            <a:r>
              <a:rPr lang="zh-CN" altLang="en-US" sz="3200" dirty="0">
                <a:latin typeface="Times New Roman" panose="02020603050405020304" pitchFamily="18" charset="0"/>
              </a:rPr>
              <a:t>共源</a:t>
            </a:r>
            <a:r>
              <a:rPr lang="en-US" altLang="zh-CN" sz="3200" dirty="0">
                <a:latin typeface="Times New Roman" panose="02020603050405020304" pitchFamily="18" charset="0"/>
              </a:rPr>
              <a:t>-</a:t>
            </a:r>
            <a:r>
              <a:rPr lang="zh-CN" altLang="en-US" sz="3200" dirty="0">
                <a:latin typeface="Times New Roman" panose="02020603050405020304" pitchFamily="18" charset="0"/>
              </a:rPr>
              <a:t>共漏放大电路</a:t>
            </a:r>
            <a:endParaRPr lang="zh-CN" altLang="en-US" sz="3200" dirty="0">
              <a:latin typeface="Times New Roman" panose="02020603050405020304" pitchFamily="18" charset="0"/>
            </a:endParaRPr>
          </a:p>
          <a:p>
            <a:pPr eaLnBrk="1" hangingPunct="1">
              <a:lnSpc>
                <a:spcPct val="165000"/>
              </a:lnSpc>
              <a:spcBef>
                <a:spcPct val="0"/>
              </a:spcBef>
              <a:buClrTx/>
              <a:buNone/>
            </a:pPr>
            <a:r>
              <a:rPr lang="en-US" altLang="zh-CN" sz="3200" dirty="0">
                <a:solidFill>
                  <a:schemeClr val="accent2"/>
                </a:solidFill>
                <a:latin typeface="Times New Roman" panose="02020603050405020304" pitchFamily="18" charset="0"/>
              </a:rPr>
              <a:t>4.7.2  </a:t>
            </a:r>
            <a:r>
              <a:rPr lang="zh-CN" altLang="zh-CN" sz="3200" dirty="0">
                <a:solidFill>
                  <a:schemeClr val="accent2"/>
                </a:solidFill>
                <a:latin typeface="Times New Roman" panose="02020603050405020304" pitchFamily="18" charset="0"/>
              </a:rPr>
              <a:t>多级放大电路讨论</a:t>
            </a:r>
            <a:endParaRPr lang="en-US" altLang="zh-CN" sz="3200" dirty="0">
              <a:solidFill>
                <a:schemeClr val="accent2"/>
              </a:solidFill>
              <a:latin typeface="Times New Roman" panose="02020603050405020304" pitchFamily="18" charset="0"/>
            </a:endParaRPr>
          </a:p>
          <a:p>
            <a:pPr eaLnBrk="1" hangingPunct="1">
              <a:lnSpc>
                <a:spcPct val="165000"/>
              </a:lnSpc>
              <a:spcBef>
                <a:spcPct val="0"/>
              </a:spcBef>
              <a:buClrTx/>
              <a:buFontTx/>
              <a:buNone/>
            </a:pPr>
            <a:r>
              <a:rPr lang="en-US" altLang="zh-CN" sz="3200" dirty="0" smtClean="0">
                <a:latin typeface="Times New Roman" panose="02020603050405020304" pitchFamily="18" charset="0"/>
              </a:rPr>
              <a:t>4.7.3  </a:t>
            </a:r>
            <a:r>
              <a:rPr lang="zh-CN" altLang="en-US" sz="3200" dirty="0">
                <a:latin typeface="Times New Roman" panose="02020603050405020304" pitchFamily="18" charset="0"/>
              </a:rPr>
              <a:t>共源</a:t>
            </a:r>
            <a:r>
              <a:rPr lang="en-US" altLang="zh-CN" sz="3200" dirty="0">
                <a:latin typeface="Times New Roman" panose="02020603050405020304" pitchFamily="18" charset="0"/>
              </a:rPr>
              <a:t>-</a:t>
            </a:r>
            <a:r>
              <a:rPr lang="zh-CN" altLang="en-US" sz="3200" dirty="0">
                <a:latin typeface="Times New Roman" panose="02020603050405020304" pitchFamily="18" charset="0"/>
              </a:rPr>
              <a:t>共栅放大电路</a:t>
            </a:r>
            <a:endParaRPr lang="zh-CN" altLang="en-US" sz="32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63713" y="0"/>
            <a:ext cx="55054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ClrTx/>
              <a:buFontTx/>
              <a:buNone/>
            </a:pPr>
            <a:r>
              <a:rPr lang="en-US" altLang="zh-CN" sz="3200" dirty="0" smtClean="0">
                <a:solidFill>
                  <a:srgbClr val="0000CC"/>
                </a:solidFill>
                <a:latin typeface="Times New Roman" panose="02020603050405020304" pitchFamily="18" charset="0"/>
              </a:rPr>
              <a:t>4.7.2  </a:t>
            </a:r>
            <a:r>
              <a:rPr lang="zh-CN" altLang="en-US" sz="3200" dirty="0">
                <a:solidFill>
                  <a:srgbClr val="0000CC"/>
                </a:solidFill>
                <a:latin typeface="Times New Roman" panose="02020603050405020304" pitchFamily="18" charset="0"/>
              </a:rPr>
              <a:t>多级放大电路讨论</a:t>
            </a:r>
            <a:endParaRPr lang="zh-CN" altLang="en-US" sz="3200" dirty="0">
              <a:solidFill>
                <a:srgbClr val="0000CC"/>
              </a:solidFill>
              <a:latin typeface="Times New Roman" panose="02020603050405020304" pitchFamily="18" charset="0"/>
            </a:endParaRPr>
          </a:p>
        </p:txBody>
      </p:sp>
      <p:sp>
        <p:nvSpPr>
          <p:cNvPr id="3" name="Rectangle 30"/>
          <p:cNvSpPr>
            <a:spLocks noChangeArrowheads="1"/>
          </p:cNvSpPr>
          <p:nvPr/>
        </p:nvSpPr>
        <p:spPr bwMode="auto">
          <a:xfrm>
            <a:off x="503238" y="739775"/>
            <a:ext cx="48006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None/>
            </a:pPr>
            <a:r>
              <a:rPr lang="en-US" altLang="zh-CN" sz="2400" dirty="0" smtClean="0">
                <a:solidFill>
                  <a:srgbClr val="C00000"/>
                </a:solidFill>
                <a:latin typeface="Times New Roman" panose="02020603050405020304" pitchFamily="18" charset="0"/>
              </a:rPr>
              <a:t>1.  </a:t>
            </a:r>
            <a:r>
              <a:rPr lang="zh-CN" altLang="zh-CN" sz="2400" dirty="0" smtClean="0">
                <a:solidFill>
                  <a:srgbClr val="C00000"/>
                </a:solidFill>
              </a:rPr>
              <a:t>静态分析</a:t>
            </a:r>
            <a:endParaRPr lang="en-US" altLang="zh-CN" sz="2400" dirty="0">
              <a:solidFill>
                <a:srgbClr val="C00000"/>
              </a:solidFill>
              <a:latin typeface="Times New Roman" panose="02020603050405020304" pitchFamily="18" charset="0"/>
            </a:endParaRPr>
          </a:p>
        </p:txBody>
      </p:sp>
      <p:sp>
        <p:nvSpPr>
          <p:cNvPr id="4" name="Rectangle 36"/>
          <p:cNvSpPr>
            <a:spLocks noChangeArrowheads="1"/>
          </p:cNvSpPr>
          <p:nvPr/>
        </p:nvSpPr>
        <p:spPr bwMode="auto">
          <a:xfrm>
            <a:off x="718016" y="1196752"/>
            <a:ext cx="810245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None/>
            </a:pPr>
            <a:r>
              <a:rPr lang="zh-CN" altLang="zh-CN" sz="2400" dirty="0" smtClean="0">
                <a:latin typeface="华文楷体" panose="02010600040101010101" pitchFamily="2" charset="-122"/>
                <a:ea typeface="华文楷体" panose="02010600040101010101" pitchFamily="2" charset="-122"/>
              </a:rPr>
              <a:t>级</a:t>
            </a:r>
            <a:r>
              <a:rPr lang="zh-CN" altLang="en-US" sz="2400" dirty="0" smtClean="0">
                <a:latin typeface="华文楷体" panose="02010600040101010101" pitchFamily="2" charset="-122"/>
                <a:ea typeface="华文楷体" panose="02010600040101010101" pitchFamily="2" charset="-122"/>
              </a:rPr>
              <a:t>与级之间</a:t>
            </a:r>
            <a:r>
              <a:rPr lang="zh-CN" altLang="zh-CN" sz="2400" dirty="0" smtClean="0">
                <a:latin typeface="华文楷体" panose="02010600040101010101" pitchFamily="2" charset="-122"/>
                <a:ea typeface="华文楷体" panose="02010600040101010101" pitchFamily="2" charset="-122"/>
              </a:rPr>
              <a:t>直接</a:t>
            </a:r>
            <a:r>
              <a:rPr lang="zh-CN" altLang="zh-CN" sz="2400" dirty="0">
                <a:latin typeface="华文楷体" panose="02010600040101010101" pitchFamily="2" charset="-122"/>
                <a:ea typeface="华文楷体" panose="02010600040101010101" pitchFamily="2" charset="-122"/>
              </a:rPr>
              <a:t>连接（无隔直电容</a:t>
            </a:r>
            <a:r>
              <a:rPr lang="zh-CN" altLang="zh-CN" sz="2400" dirty="0" smtClean="0">
                <a:latin typeface="华文楷体" panose="02010600040101010101" pitchFamily="2" charset="-122"/>
                <a:ea typeface="华文楷体" panose="02010600040101010101" pitchFamily="2" charset="-122"/>
              </a:rPr>
              <a:t>）</a:t>
            </a:r>
            <a:r>
              <a:rPr lang="zh-CN" altLang="en-US" sz="2400" dirty="0" smtClean="0">
                <a:latin typeface="华文楷体" panose="02010600040101010101" pitchFamily="2" charset="-122"/>
                <a:ea typeface="华文楷体" panose="02010600040101010101" pitchFamily="2" charset="-122"/>
              </a:rPr>
              <a:t>：</a:t>
            </a:r>
            <a:endParaRPr lang="en-US" altLang="zh-CN" sz="2400" dirty="0" smtClean="0">
              <a:latin typeface="华文楷体" panose="02010600040101010101" pitchFamily="2" charset="-122"/>
              <a:ea typeface="华文楷体" panose="02010600040101010101" pitchFamily="2" charset="-122"/>
            </a:endParaRPr>
          </a:p>
          <a:p>
            <a:pPr eaLnBrk="1" hangingPunct="1">
              <a:lnSpc>
                <a:spcPct val="125000"/>
              </a:lnSpc>
              <a:spcBef>
                <a:spcPct val="0"/>
              </a:spcBef>
              <a:buNone/>
            </a:pPr>
            <a:r>
              <a:rPr lang="en-US" altLang="zh-CN" sz="2400" dirty="0">
                <a:latin typeface="华文楷体" panose="02010600040101010101" pitchFamily="2" charset="-122"/>
                <a:ea typeface="华文楷体" panose="02010600040101010101" pitchFamily="2" charset="-122"/>
              </a:rPr>
              <a:t> </a:t>
            </a:r>
            <a:r>
              <a:rPr lang="en-US" altLang="zh-CN" sz="2400" dirty="0" smtClean="0">
                <a:latin typeface="华文楷体" panose="02010600040101010101" pitchFamily="2" charset="-122"/>
                <a:ea typeface="华文楷体" panose="02010600040101010101" pitchFamily="2" charset="-122"/>
              </a:rPr>
              <a:t>                            </a:t>
            </a:r>
            <a:r>
              <a:rPr lang="zh-CN" altLang="en-US" sz="2400" dirty="0" smtClean="0">
                <a:latin typeface="华文楷体" panose="02010600040101010101" pitchFamily="2" charset="-122"/>
                <a:ea typeface="华文楷体" panose="02010600040101010101" pitchFamily="2" charset="-122"/>
              </a:rPr>
              <a:t>需要</a:t>
            </a:r>
            <a:r>
              <a:rPr lang="zh-CN" altLang="zh-CN" sz="2400" dirty="0" smtClean="0">
                <a:latin typeface="华文楷体" panose="02010600040101010101" pitchFamily="2" charset="-122"/>
                <a:ea typeface="华文楷体" panose="02010600040101010101" pitchFamily="2" charset="-122"/>
              </a:rPr>
              <a:t>联</a:t>
            </a:r>
            <a:r>
              <a:rPr lang="zh-CN" altLang="zh-CN" sz="2400" dirty="0">
                <a:latin typeface="华文楷体" panose="02010600040101010101" pitchFamily="2" charset="-122"/>
                <a:ea typeface="华文楷体" panose="02010600040101010101" pitchFamily="2" charset="-122"/>
              </a:rPr>
              <a:t>立</a:t>
            </a:r>
            <a:r>
              <a:rPr lang="zh-CN" altLang="zh-CN" sz="2400" dirty="0" smtClean="0">
                <a:latin typeface="华文楷体" panose="02010600040101010101" pitchFamily="2" charset="-122"/>
                <a:ea typeface="华文楷体" panose="02010600040101010101" pitchFamily="2" charset="-122"/>
              </a:rPr>
              <a:t>求解电路方程</a:t>
            </a:r>
            <a:endParaRPr lang="en-US" altLang="zh-CN" sz="2400" dirty="0" smtClean="0">
              <a:latin typeface="华文楷体" panose="02010600040101010101" pitchFamily="2" charset="-122"/>
              <a:ea typeface="华文楷体" panose="02010600040101010101" pitchFamily="2" charset="-122"/>
            </a:endParaRPr>
          </a:p>
          <a:p>
            <a:pPr eaLnBrk="1" hangingPunct="1">
              <a:lnSpc>
                <a:spcPct val="125000"/>
              </a:lnSpc>
              <a:spcBef>
                <a:spcPct val="0"/>
              </a:spcBef>
              <a:buNone/>
            </a:pPr>
            <a:r>
              <a:rPr lang="zh-CN" altLang="zh-CN" sz="2400" dirty="0">
                <a:latin typeface="华文楷体" panose="02010600040101010101" pitchFamily="2" charset="-122"/>
                <a:ea typeface="华文楷体" panose="02010600040101010101" pitchFamily="2" charset="-122"/>
              </a:rPr>
              <a:t>级</a:t>
            </a:r>
            <a:r>
              <a:rPr lang="zh-CN" altLang="en-US" sz="2400" dirty="0">
                <a:latin typeface="华文楷体" panose="02010600040101010101" pitchFamily="2" charset="-122"/>
                <a:ea typeface="华文楷体" panose="02010600040101010101" pitchFamily="2" charset="-122"/>
              </a:rPr>
              <a:t>与级</a:t>
            </a:r>
            <a:r>
              <a:rPr lang="zh-CN" altLang="en-US" sz="2400" dirty="0" smtClean="0">
                <a:latin typeface="华文楷体" panose="02010600040101010101" pitchFamily="2" charset="-122"/>
                <a:ea typeface="华文楷体" panose="02010600040101010101" pitchFamily="2" charset="-122"/>
              </a:rPr>
              <a:t>之间有</a:t>
            </a:r>
            <a:r>
              <a:rPr lang="zh-CN" altLang="zh-CN" sz="2400" dirty="0" smtClean="0">
                <a:latin typeface="华文楷体" panose="02010600040101010101" pitchFamily="2" charset="-122"/>
                <a:ea typeface="华文楷体" panose="02010600040101010101" pitchFamily="2" charset="-122"/>
              </a:rPr>
              <a:t>隔</a:t>
            </a:r>
            <a:r>
              <a:rPr lang="zh-CN" altLang="zh-CN" sz="2400" dirty="0">
                <a:latin typeface="华文楷体" panose="02010600040101010101" pitchFamily="2" charset="-122"/>
                <a:ea typeface="华文楷体" panose="02010600040101010101" pitchFamily="2" charset="-122"/>
              </a:rPr>
              <a:t>直</a:t>
            </a:r>
            <a:r>
              <a:rPr lang="zh-CN" altLang="zh-CN" sz="2400" dirty="0" smtClean="0">
                <a:latin typeface="华文楷体" panose="02010600040101010101" pitchFamily="2" charset="-122"/>
                <a:ea typeface="华文楷体" panose="02010600040101010101" pitchFamily="2" charset="-122"/>
              </a:rPr>
              <a:t>电容</a:t>
            </a:r>
            <a:r>
              <a:rPr lang="zh-CN" altLang="en-US" sz="2400" dirty="0" smtClean="0">
                <a:latin typeface="华文楷体" panose="02010600040101010101" pitchFamily="2" charset="-122"/>
                <a:ea typeface="华文楷体" panose="02010600040101010101" pitchFamily="2" charset="-122"/>
              </a:rPr>
              <a:t>（阻容耦合）：</a:t>
            </a:r>
            <a:endParaRPr lang="en-US" altLang="zh-CN" sz="2400" dirty="0" smtClean="0">
              <a:latin typeface="华文楷体" panose="02010600040101010101" pitchFamily="2" charset="-122"/>
              <a:ea typeface="华文楷体" panose="02010600040101010101" pitchFamily="2" charset="-122"/>
            </a:endParaRPr>
          </a:p>
          <a:p>
            <a:pPr eaLnBrk="1" hangingPunct="1">
              <a:lnSpc>
                <a:spcPct val="125000"/>
              </a:lnSpc>
              <a:spcBef>
                <a:spcPct val="0"/>
              </a:spcBef>
              <a:buNone/>
            </a:pPr>
            <a:r>
              <a:rPr lang="en-US" altLang="zh-CN" sz="2400" dirty="0">
                <a:latin typeface="华文楷体" panose="02010600040101010101" pitchFamily="2" charset="-122"/>
                <a:ea typeface="华文楷体" panose="02010600040101010101" pitchFamily="2" charset="-122"/>
              </a:rPr>
              <a:t> </a:t>
            </a:r>
            <a:r>
              <a:rPr lang="en-US" altLang="zh-CN" sz="2400" dirty="0" smtClean="0">
                <a:latin typeface="华文楷体" panose="02010600040101010101" pitchFamily="2" charset="-122"/>
                <a:ea typeface="华文楷体" panose="02010600040101010101" pitchFamily="2" charset="-122"/>
              </a:rPr>
              <a:t>                            </a:t>
            </a:r>
            <a:r>
              <a:rPr lang="zh-CN" altLang="zh-CN" sz="2400" dirty="0" smtClean="0">
                <a:latin typeface="华文楷体" panose="02010600040101010101" pitchFamily="2" charset="-122"/>
                <a:ea typeface="华文楷体" panose="02010600040101010101" pitchFamily="2" charset="-122"/>
              </a:rPr>
              <a:t>静态</a:t>
            </a:r>
            <a:r>
              <a:rPr lang="zh-CN" altLang="zh-CN" sz="2400" dirty="0">
                <a:latin typeface="华文楷体" panose="02010600040101010101" pitchFamily="2" charset="-122"/>
                <a:ea typeface="华文楷体" panose="02010600040101010101" pitchFamily="2" charset="-122"/>
              </a:rPr>
              <a:t>工作点是独立的，可以分别单独求解</a:t>
            </a:r>
            <a:r>
              <a:rPr lang="zh-CN" altLang="zh-CN" sz="2400" dirty="0" smtClean="0">
                <a:latin typeface="华文楷体" panose="02010600040101010101" pitchFamily="2" charset="-122"/>
                <a:ea typeface="华文楷体" panose="02010600040101010101" pitchFamily="2" charset="-122"/>
              </a:rPr>
              <a:t>。</a:t>
            </a:r>
            <a:endParaRPr lang="zh-CN" altLang="en-US" sz="2400" dirty="0">
              <a:latin typeface="华文楷体" panose="02010600040101010101" pitchFamily="2" charset="-122"/>
              <a:ea typeface="华文楷体" panose="02010600040101010101" pitchFamily="2" charset="-122"/>
            </a:endParaRPr>
          </a:p>
        </p:txBody>
      </p:sp>
      <p:sp>
        <p:nvSpPr>
          <p:cNvPr id="5" name="Rectangle 30"/>
          <p:cNvSpPr>
            <a:spLocks noChangeArrowheads="1"/>
          </p:cNvSpPr>
          <p:nvPr/>
        </p:nvSpPr>
        <p:spPr bwMode="auto">
          <a:xfrm>
            <a:off x="503238" y="3373131"/>
            <a:ext cx="48006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None/>
            </a:pPr>
            <a:r>
              <a:rPr lang="en-US" altLang="zh-CN" sz="2400" dirty="0" smtClean="0">
                <a:solidFill>
                  <a:srgbClr val="C00000"/>
                </a:solidFill>
                <a:latin typeface="Times New Roman" panose="02020603050405020304" pitchFamily="18" charset="0"/>
              </a:rPr>
              <a:t>2.  </a:t>
            </a:r>
            <a:r>
              <a:rPr lang="zh-CN" altLang="zh-CN" sz="2400" dirty="0" smtClean="0">
                <a:solidFill>
                  <a:srgbClr val="C00000"/>
                </a:solidFill>
              </a:rPr>
              <a:t>多级的</a:t>
            </a:r>
            <a:r>
              <a:rPr lang="zh-CN" altLang="zh-CN" sz="2400" dirty="0">
                <a:solidFill>
                  <a:srgbClr val="C00000"/>
                </a:solidFill>
              </a:rPr>
              <a:t>增益</a:t>
            </a:r>
            <a:endParaRPr lang="en-US" altLang="zh-CN" sz="2400" dirty="0">
              <a:solidFill>
                <a:srgbClr val="C00000"/>
              </a:solidFill>
              <a:latin typeface="Times New Roman" panose="02020603050405020304" pitchFamily="18" charset="0"/>
            </a:endParaRPr>
          </a:p>
        </p:txBody>
      </p:sp>
      <p:graphicFrame>
        <p:nvGraphicFramePr>
          <p:cNvPr id="7" name="对象 6"/>
          <p:cNvGraphicFramePr>
            <a:graphicFrameLocks noChangeAspect="1"/>
          </p:cNvGraphicFramePr>
          <p:nvPr/>
        </p:nvGraphicFramePr>
        <p:xfrm>
          <a:off x="2987824" y="3212976"/>
          <a:ext cx="5197469" cy="1169516"/>
        </p:xfrm>
        <a:graphic>
          <a:graphicData uri="http://schemas.openxmlformats.org/presentationml/2006/ole">
            <mc:AlternateContent xmlns:mc="http://schemas.openxmlformats.org/markup-compatibility/2006">
              <mc:Choice xmlns:v="urn:schemas-microsoft-com:vml" Requires="v">
                <p:oleObj spid="_x0000_s234929" name="Picture" r:id="rId1" imgW="2879725" imgH="648335" progId="Word.Picture.8">
                  <p:embed/>
                </p:oleObj>
              </mc:Choice>
              <mc:Fallback>
                <p:oleObj name="Picture" r:id="rId1" imgW="2879725" imgH="648335" progId="Word.Picture.8">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3212976"/>
                        <a:ext cx="5197469" cy="11695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1123950" y="4352925"/>
          <a:ext cx="1244600" cy="889000"/>
        </p:xfrm>
        <a:graphic>
          <a:graphicData uri="http://schemas.openxmlformats.org/presentationml/2006/ole">
            <mc:AlternateContent xmlns:mc="http://schemas.openxmlformats.org/markup-compatibility/2006">
              <mc:Choice xmlns:v="urn:schemas-microsoft-com:vml" Requires="v">
                <p:oleObj spid="_x0000_s234930" name="Equation" r:id="rId3" imgW="14935200" imgH="10668000" progId="Equation.DSMT4">
                  <p:embed/>
                </p:oleObj>
              </mc:Choice>
              <mc:Fallback>
                <p:oleObj name="Equation" r:id="rId3" imgW="14935200" imgH="10668000" progId="Equation.DSMT4">
                  <p:embed/>
                  <p:pic>
                    <p:nvPicPr>
                      <p:cNvPr id="0" name="Object 3"/>
                      <p:cNvPicPr>
                        <a:picLocks noChangeAspect="1" noChangeArrowheads="1"/>
                      </p:cNvPicPr>
                      <p:nvPr/>
                    </p:nvPicPr>
                    <p:blipFill>
                      <a:blip r:embed="rId4"/>
                      <a:srcRect/>
                      <a:stretch>
                        <a:fillRect/>
                      </a:stretch>
                    </p:blipFill>
                    <p:spPr bwMode="auto">
                      <a:xfrm>
                        <a:off x="1123950" y="4352925"/>
                        <a:ext cx="12446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nvGraphicFramePr>
        <p:xfrm>
          <a:off x="2788444" y="4352925"/>
          <a:ext cx="1244600" cy="889000"/>
        </p:xfrm>
        <a:graphic>
          <a:graphicData uri="http://schemas.openxmlformats.org/presentationml/2006/ole">
            <mc:AlternateContent xmlns:mc="http://schemas.openxmlformats.org/markup-compatibility/2006">
              <mc:Choice xmlns:v="urn:schemas-microsoft-com:vml" Requires="v">
                <p:oleObj spid="_x0000_s234931" name="Equation" r:id="rId5" imgW="14935200" imgH="10668000" progId="Equation.DSMT4">
                  <p:embed/>
                </p:oleObj>
              </mc:Choice>
              <mc:Fallback>
                <p:oleObj name="Equation" r:id="rId5" imgW="14935200" imgH="10668000" progId="Equation.DSMT4">
                  <p:embed/>
                  <p:pic>
                    <p:nvPicPr>
                      <p:cNvPr id="0" name="Object 5"/>
                      <p:cNvPicPr>
                        <a:picLocks noChangeAspect="1" noChangeArrowheads="1"/>
                      </p:cNvPicPr>
                      <p:nvPr/>
                    </p:nvPicPr>
                    <p:blipFill>
                      <a:blip r:embed="rId6"/>
                      <a:srcRect/>
                      <a:stretch>
                        <a:fillRect/>
                      </a:stretch>
                    </p:blipFill>
                    <p:spPr bwMode="auto">
                      <a:xfrm>
                        <a:off x="2788444" y="4352925"/>
                        <a:ext cx="12446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nvGraphicFramePr>
        <p:xfrm>
          <a:off x="4452938" y="4352925"/>
          <a:ext cx="3657600" cy="889000"/>
        </p:xfrm>
        <a:graphic>
          <a:graphicData uri="http://schemas.openxmlformats.org/presentationml/2006/ole">
            <mc:AlternateContent xmlns:mc="http://schemas.openxmlformats.org/markup-compatibility/2006">
              <mc:Choice xmlns:v="urn:schemas-microsoft-com:vml" Requires="v">
                <p:oleObj spid="_x0000_s234932" name="Equation" r:id="rId7" imgW="43891200" imgH="10668000" progId="Equation.DSMT4">
                  <p:embed/>
                </p:oleObj>
              </mc:Choice>
              <mc:Fallback>
                <p:oleObj name="Equation" r:id="rId7" imgW="43891200" imgH="10668000" progId="Equation.DSMT4">
                  <p:embed/>
                  <p:pic>
                    <p:nvPicPr>
                      <p:cNvPr id="0" name="Object 7"/>
                      <p:cNvPicPr>
                        <a:picLocks noChangeArrowheads="1"/>
                      </p:cNvPicPr>
                      <p:nvPr/>
                    </p:nvPicPr>
                    <p:blipFill>
                      <a:blip r:embed="rId8"/>
                      <a:srcRect/>
                      <a:stretch>
                        <a:fillRect/>
                      </a:stretch>
                    </p:blipFill>
                    <p:spPr bwMode="auto">
                      <a:xfrm>
                        <a:off x="4452938" y="4352925"/>
                        <a:ext cx="36576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36"/>
          <p:cNvSpPr>
            <a:spLocks noChangeArrowheads="1"/>
          </p:cNvSpPr>
          <p:nvPr/>
        </p:nvSpPr>
        <p:spPr bwMode="auto">
          <a:xfrm>
            <a:off x="503238" y="5343599"/>
            <a:ext cx="8424623" cy="398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None/>
            </a:pPr>
            <a:r>
              <a:rPr lang="zh-CN" altLang="en-US" sz="2400" dirty="0" smtClean="0">
                <a:solidFill>
                  <a:srgbClr val="0000CC"/>
                </a:solidFill>
                <a:latin typeface="黑体" panose="02010609060101010101" pitchFamily="49" charset="-122"/>
                <a:ea typeface="黑体" panose="02010609060101010101" pitchFamily="49" charset="-122"/>
              </a:rPr>
              <a:t>必须将后级</a:t>
            </a:r>
            <a:r>
              <a:rPr lang="zh-CN" altLang="en-US" sz="2400" dirty="0">
                <a:solidFill>
                  <a:srgbClr val="0000CC"/>
                </a:solidFill>
                <a:latin typeface="黑体" panose="02010609060101010101" pitchFamily="49" charset="-122"/>
                <a:ea typeface="黑体" panose="02010609060101010101" pitchFamily="49" charset="-122"/>
              </a:rPr>
              <a:t>的输入电阻</a:t>
            </a:r>
            <a:r>
              <a:rPr lang="zh-CN" altLang="en-US" sz="2400" dirty="0" smtClean="0">
                <a:solidFill>
                  <a:srgbClr val="0000CC"/>
                </a:solidFill>
                <a:latin typeface="黑体" panose="02010609060101010101" pitchFamily="49" charset="-122"/>
                <a:ea typeface="黑体" panose="02010609060101010101" pitchFamily="49" charset="-122"/>
              </a:rPr>
              <a:t>作为前级</a:t>
            </a:r>
            <a:r>
              <a:rPr lang="zh-CN" altLang="en-US" sz="2400" dirty="0">
                <a:solidFill>
                  <a:srgbClr val="0000CC"/>
                </a:solidFill>
                <a:latin typeface="黑体" panose="02010609060101010101" pitchFamily="49" charset="-122"/>
                <a:ea typeface="黑体" panose="02010609060101010101" pitchFamily="49" charset="-122"/>
              </a:rPr>
              <a:t>的负载，计算</a:t>
            </a:r>
            <a:r>
              <a:rPr lang="zh-CN" altLang="en-US" sz="2400" dirty="0" smtClean="0">
                <a:solidFill>
                  <a:srgbClr val="0000CC"/>
                </a:solidFill>
                <a:latin typeface="黑体" panose="02010609060101010101" pitchFamily="49" charset="-122"/>
                <a:ea typeface="黑体" panose="02010609060101010101" pitchFamily="49" charset="-122"/>
              </a:rPr>
              <a:t>在前级</a:t>
            </a:r>
            <a:r>
              <a:rPr lang="zh-CN" altLang="en-US" sz="2400" dirty="0">
                <a:solidFill>
                  <a:srgbClr val="0000CC"/>
                </a:solidFill>
                <a:latin typeface="黑体" panose="02010609060101010101" pitchFamily="49" charset="-122"/>
                <a:ea typeface="黑体" panose="02010609060101010101" pitchFamily="49" charset="-122"/>
              </a:rPr>
              <a:t>的增益</a:t>
            </a:r>
            <a:r>
              <a:rPr lang="zh-CN" altLang="en-US" sz="2400" dirty="0" smtClean="0">
                <a:solidFill>
                  <a:srgbClr val="0000CC"/>
                </a:solidFill>
                <a:latin typeface="黑体" panose="02010609060101010101" pitchFamily="49" charset="-122"/>
                <a:ea typeface="黑体" panose="02010609060101010101" pitchFamily="49" charset="-122"/>
              </a:rPr>
              <a:t>内</a:t>
            </a:r>
            <a:endParaRPr lang="zh-CN" altLang="en-US" sz="2400" dirty="0">
              <a:solidFill>
                <a:srgbClr val="0000CC"/>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strips(downRigh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2195513" y="50800"/>
            <a:ext cx="4335462"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400">
                <a:solidFill>
                  <a:srgbClr val="0000CC"/>
                </a:solidFill>
                <a:latin typeface="Times New Roman" panose="02020603050405020304" pitchFamily="18" charset="0"/>
              </a:rPr>
              <a:t>4.7  </a:t>
            </a:r>
            <a:r>
              <a:rPr lang="zh-CN" altLang="en-US" sz="3400">
                <a:solidFill>
                  <a:srgbClr val="0000CC"/>
                </a:solidFill>
                <a:latin typeface="Times New Roman" panose="02020603050405020304" pitchFamily="18" charset="0"/>
              </a:rPr>
              <a:t>组合放大电路</a:t>
            </a:r>
            <a:endParaRPr lang="zh-CN" altLang="en-US" sz="3400">
              <a:solidFill>
                <a:srgbClr val="0000CC"/>
              </a:solidFill>
              <a:latin typeface="Times New Roman" panose="02020603050405020304" pitchFamily="18" charset="0"/>
            </a:endParaRPr>
          </a:p>
        </p:txBody>
      </p:sp>
      <p:sp>
        <p:nvSpPr>
          <p:cNvPr id="3" name="Rectangle 4"/>
          <p:cNvSpPr>
            <a:spLocks noChangeArrowheads="1"/>
          </p:cNvSpPr>
          <p:nvPr/>
        </p:nvSpPr>
        <p:spPr bwMode="auto">
          <a:xfrm>
            <a:off x="792163" y="1484313"/>
            <a:ext cx="6102350" cy="252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65000"/>
              </a:lnSpc>
              <a:spcBef>
                <a:spcPct val="0"/>
              </a:spcBef>
              <a:buClrTx/>
              <a:buFontTx/>
              <a:buNone/>
            </a:pPr>
            <a:r>
              <a:rPr lang="en-US" altLang="zh-CN" sz="3200" dirty="0">
                <a:latin typeface="Times New Roman" panose="02020603050405020304" pitchFamily="18" charset="0"/>
              </a:rPr>
              <a:t>4.7.1  </a:t>
            </a:r>
            <a:r>
              <a:rPr lang="zh-CN" altLang="en-US" sz="3200" dirty="0">
                <a:latin typeface="Times New Roman" panose="02020603050405020304" pitchFamily="18" charset="0"/>
              </a:rPr>
              <a:t>共源</a:t>
            </a:r>
            <a:r>
              <a:rPr lang="en-US" altLang="zh-CN" sz="3200" dirty="0">
                <a:latin typeface="Times New Roman" panose="02020603050405020304" pitchFamily="18" charset="0"/>
              </a:rPr>
              <a:t>-</a:t>
            </a:r>
            <a:r>
              <a:rPr lang="zh-CN" altLang="en-US" sz="3200" dirty="0">
                <a:latin typeface="Times New Roman" panose="02020603050405020304" pitchFamily="18" charset="0"/>
              </a:rPr>
              <a:t>共漏放大电路</a:t>
            </a:r>
            <a:endParaRPr lang="zh-CN" altLang="en-US" sz="3200" dirty="0">
              <a:latin typeface="Times New Roman" panose="02020603050405020304" pitchFamily="18" charset="0"/>
            </a:endParaRPr>
          </a:p>
          <a:p>
            <a:pPr eaLnBrk="1" hangingPunct="1">
              <a:lnSpc>
                <a:spcPct val="165000"/>
              </a:lnSpc>
              <a:spcBef>
                <a:spcPct val="0"/>
              </a:spcBef>
              <a:buClrTx/>
              <a:buNone/>
            </a:pPr>
            <a:r>
              <a:rPr lang="en-US" altLang="zh-CN" sz="3200" dirty="0">
                <a:latin typeface="Times New Roman" panose="02020603050405020304" pitchFamily="18" charset="0"/>
              </a:rPr>
              <a:t>4.7.2  </a:t>
            </a:r>
            <a:r>
              <a:rPr lang="zh-CN" altLang="zh-CN" sz="3200" dirty="0">
                <a:latin typeface="Times New Roman" panose="02020603050405020304" pitchFamily="18" charset="0"/>
              </a:rPr>
              <a:t>多级放大电路讨论</a:t>
            </a:r>
            <a:endParaRPr lang="en-US" altLang="zh-CN" sz="3200" dirty="0">
              <a:latin typeface="Times New Roman" panose="02020603050405020304" pitchFamily="18" charset="0"/>
            </a:endParaRPr>
          </a:p>
          <a:p>
            <a:pPr eaLnBrk="1" hangingPunct="1">
              <a:lnSpc>
                <a:spcPct val="165000"/>
              </a:lnSpc>
              <a:spcBef>
                <a:spcPct val="0"/>
              </a:spcBef>
              <a:buClrTx/>
              <a:buNone/>
            </a:pPr>
            <a:r>
              <a:rPr lang="en-US" altLang="zh-CN" sz="3200" dirty="0">
                <a:solidFill>
                  <a:schemeClr val="accent2"/>
                </a:solidFill>
                <a:latin typeface="Times New Roman" panose="02020603050405020304" pitchFamily="18" charset="0"/>
              </a:rPr>
              <a:t>4.7.3  </a:t>
            </a:r>
            <a:r>
              <a:rPr lang="zh-CN" altLang="en-US" sz="3200" dirty="0">
                <a:solidFill>
                  <a:schemeClr val="accent2"/>
                </a:solidFill>
                <a:latin typeface="Times New Roman" panose="02020603050405020304" pitchFamily="18" charset="0"/>
              </a:rPr>
              <a:t>共源</a:t>
            </a:r>
            <a:r>
              <a:rPr lang="en-US" altLang="zh-CN" sz="3200" dirty="0">
                <a:solidFill>
                  <a:schemeClr val="accent2"/>
                </a:solidFill>
                <a:latin typeface="Times New Roman" panose="02020603050405020304" pitchFamily="18" charset="0"/>
              </a:rPr>
              <a:t>-</a:t>
            </a:r>
            <a:r>
              <a:rPr lang="zh-CN" altLang="en-US" sz="3200" dirty="0">
                <a:solidFill>
                  <a:schemeClr val="accent2"/>
                </a:solidFill>
                <a:latin typeface="Times New Roman" panose="02020603050405020304" pitchFamily="18" charset="0"/>
              </a:rPr>
              <a:t>共栅放大电路</a:t>
            </a:r>
            <a:endParaRPr lang="zh-CN" altLang="en-US" sz="3200" dirty="0">
              <a:solidFill>
                <a:schemeClr val="accent2"/>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nvGraphicFramePr>
        <p:xfrm>
          <a:off x="793309" y="1287937"/>
          <a:ext cx="2886400" cy="3356406"/>
        </p:xfrm>
        <a:graphic>
          <a:graphicData uri="http://schemas.openxmlformats.org/presentationml/2006/ole">
            <mc:AlternateContent xmlns:mc="http://schemas.openxmlformats.org/markup-compatibility/2006">
              <mc:Choice xmlns:v="urn:schemas-microsoft-com:vml" Requires="v">
                <p:oleObj spid="_x0000_s228045" name="Picture" r:id="rId1" imgW="1440180" imgH="1673860" progId="Word.Picture.8">
                  <p:embed/>
                </p:oleObj>
              </mc:Choice>
              <mc:Fallback>
                <p:oleObj name="Picture" r:id="rId1" imgW="1440180" imgH="1673860" progId="Word.Picture.8">
                  <p:embed/>
                  <p:pic>
                    <p:nvPicPr>
                      <p:cNvPr id="0" name="Object 6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09" y="1287937"/>
                        <a:ext cx="2886400" cy="3356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290" name="Rectangle 4"/>
          <p:cNvSpPr>
            <a:spLocks noChangeArrowheads="1"/>
          </p:cNvSpPr>
          <p:nvPr/>
        </p:nvSpPr>
        <p:spPr bwMode="auto">
          <a:xfrm>
            <a:off x="1763713" y="0"/>
            <a:ext cx="55054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ClrTx/>
              <a:buFontTx/>
              <a:buNone/>
            </a:pPr>
            <a:r>
              <a:rPr lang="en-US" altLang="zh-CN" sz="3200" dirty="0" smtClean="0">
                <a:solidFill>
                  <a:srgbClr val="0000CC"/>
                </a:solidFill>
                <a:latin typeface="Times New Roman" panose="02020603050405020304" pitchFamily="18" charset="0"/>
              </a:rPr>
              <a:t>4.7.3  </a:t>
            </a:r>
            <a:r>
              <a:rPr lang="zh-CN" altLang="en-US" sz="3200" dirty="0">
                <a:solidFill>
                  <a:srgbClr val="0000CC"/>
                </a:solidFill>
                <a:latin typeface="Times New Roman" panose="02020603050405020304" pitchFamily="18" charset="0"/>
              </a:rPr>
              <a:t>共源</a:t>
            </a:r>
            <a:r>
              <a:rPr lang="en-US" altLang="zh-CN" sz="3200" dirty="0">
                <a:solidFill>
                  <a:srgbClr val="0000CC"/>
                </a:solidFill>
                <a:latin typeface="Times New Roman" panose="02020603050405020304" pitchFamily="18" charset="0"/>
              </a:rPr>
              <a:t>-</a:t>
            </a:r>
            <a:r>
              <a:rPr lang="zh-CN" altLang="en-US" sz="3200" dirty="0">
                <a:solidFill>
                  <a:srgbClr val="0000CC"/>
                </a:solidFill>
                <a:latin typeface="Times New Roman" panose="02020603050405020304" pitchFamily="18" charset="0"/>
              </a:rPr>
              <a:t>共栅放大电路</a:t>
            </a:r>
            <a:endParaRPr lang="zh-CN" altLang="en-US" sz="3200" dirty="0">
              <a:solidFill>
                <a:srgbClr val="0000CC"/>
              </a:solidFill>
              <a:latin typeface="Times New Roman" panose="02020603050405020304" pitchFamily="18" charset="0"/>
            </a:endParaRPr>
          </a:p>
        </p:txBody>
      </p:sp>
      <p:sp>
        <p:nvSpPr>
          <p:cNvPr id="5" name="Rectangle 33"/>
          <p:cNvSpPr>
            <a:spLocks noChangeArrowheads="1"/>
          </p:cNvSpPr>
          <p:nvPr/>
        </p:nvSpPr>
        <p:spPr bwMode="auto">
          <a:xfrm>
            <a:off x="503238" y="763588"/>
            <a:ext cx="48006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None/>
            </a:pPr>
            <a:r>
              <a:rPr lang="en-US" altLang="zh-CN" sz="2400" dirty="0">
                <a:solidFill>
                  <a:srgbClr val="C00000"/>
                </a:solidFill>
                <a:latin typeface="Times New Roman" panose="02020603050405020304" pitchFamily="18" charset="0"/>
              </a:rPr>
              <a:t>1.  </a:t>
            </a:r>
            <a:r>
              <a:rPr lang="en-US" altLang="zh-CN" sz="2400" dirty="0" err="1" smtClean="0">
                <a:solidFill>
                  <a:srgbClr val="C00000"/>
                </a:solidFill>
                <a:latin typeface="Times New Roman" panose="02020603050405020304" pitchFamily="18" charset="0"/>
              </a:rPr>
              <a:t>Cascode</a:t>
            </a:r>
            <a:r>
              <a:rPr lang="en-US" altLang="zh-CN" sz="2400" dirty="0" smtClean="0">
                <a:solidFill>
                  <a:srgbClr val="C00000"/>
                </a:solidFill>
                <a:latin typeface="Times New Roman" panose="02020603050405020304" pitchFamily="18" charset="0"/>
              </a:rPr>
              <a:t> </a:t>
            </a:r>
            <a:r>
              <a:rPr lang="zh-CN" altLang="en-US" sz="2400" dirty="0" smtClean="0">
                <a:solidFill>
                  <a:srgbClr val="C00000"/>
                </a:solidFill>
                <a:latin typeface="Times New Roman" panose="02020603050405020304" pitchFamily="18" charset="0"/>
              </a:rPr>
              <a:t>放大</a:t>
            </a:r>
            <a:r>
              <a:rPr lang="zh-CN" altLang="en-US" sz="2400" dirty="0">
                <a:solidFill>
                  <a:srgbClr val="C00000"/>
                </a:solidFill>
                <a:latin typeface="Times New Roman" panose="02020603050405020304" pitchFamily="18" charset="0"/>
              </a:rPr>
              <a:t>电路</a:t>
            </a:r>
            <a:endParaRPr lang="zh-CN" altLang="en-US" sz="2400" dirty="0">
              <a:solidFill>
                <a:srgbClr val="C00000"/>
              </a:solidFill>
              <a:latin typeface="Times New Roman" panose="02020603050405020304" pitchFamily="18" charset="0"/>
            </a:endParaRPr>
          </a:p>
        </p:txBody>
      </p:sp>
      <p:graphicFrame>
        <p:nvGraphicFramePr>
          <p:cNvPr id="8" name="对象 7"/>
          <p:cNvGraphicFramePr>
            <a:graphicFrameLocks noChangeAspect="1"/>
          </p:cNvGraphicFramePr>
          <p:nvPr/>
        </p:nvGraphicFramePr>
        <p:xfrm>
          <a:off x="3959932" y="764704"/>
          <a:ext cx="4676394" cy="2817074"/>
        </p:xfrm>
        <a:graphic>
          <a:graphicData uri="http://schemas.openxmlformats.org/presentationml/2006/ole">
            <mc:AlternateContent xmlns:mc="http://schemas.openxmlformats.org/markup-compatibility/2006">
              <mc:Choice xmlns:v="urn:schemas-microsoft-com:vml" Requires="v">
                <p:oleObj spid="_x0000_s228046" name="Picture" r:id="rId3" imgW="2339340" imgH="1409700" progId="Word.Picture.8">
                  <p:embed/>
                </p:oleObj>
              </mc:Choice>
              <mc:Fallback>
                <p:oleObj name="Picture" r:id="rId3" imgW="2339340" imgH="1409700" progId="Word.Picture.8">
                  <p:embed/>
                  <p:pic>
                    <p:nvPicPr>
                      <p:cNvPr id="0" name="Object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9932" y="764704"/>
                        <a:ext cx="4676394" cy="28170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3158120" y="3609020"/>
          <a:ext cx="4851400" cy="457200"/>
        </p:xfrm>
        <a:graphic>
          <a:graphicData uri="http://schemas.openxmlformats.org/presentationml/2006/ole">
            <mc:AlternateContent xmlns:mc="http://schemas.openxmlformats.org/markup-compatibility/2006">
              <mc:Choice xmlns:v="urn:schemas-microsoft-com:vml" Requires="v">
                <p:oleObj spid="_x0000_s228047" name="Equation" r:id="rId5" imgW="58216800" imgH="5486400" progId="Equation.DSMT4">
                  <p:embed/>
                </p:oleObj>
              </mc:Choice>
              <mc:Fallback>
                <p:oleObj name="Equation" r:id="rId5" imgW="58216800" imgH="5486400" progId="Equation.DSMT4">
                  <p:embed/>
                  <p:pic>
                    <p:nvPicPr>
                      <p:cNvPr id="0" name="Object 90"/>
                      <p:cNvPicPr>
                        <a:picLocks noChangeArrowheads="1"/>
                      </p:cNvPicPr>
                      <p:nvPr/>
                    </p:nvPicPr>
                    <p:blipFill>
                      <a:blip r:embed="rId6"/>
                      <a:srcRect/>
                      <a:stretch>
                        <a:fillRect/>
                      </a:stretch>
                    </p:blipFill>
                    <p:spPr bwMode="auto">
                      <a:xfrm>
                        <a:off x="3158120" y="3609020"/>
                        <a:ext cx="4851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nvGraphicFramePr>
        <p:xfrm>
          <a:off x="3158120" y="4149080"/>
          <a:ext cx="5156200" cy="482600"/>
        </p:xfrm>
        <a:graphic>
          <a:graphicData uri="http://schemas.openxmlformats.org/presentationml/2006/ole">
            <mc:AlternateContent xmlns:mc="http://schemas.openxmlformats.org/markup-compatibility/2006">
              <mc:Choice xmlns:v="urn:schemas-microsoft-com:vml" Requires="v">
                <p:oleObj spid="_x0000_s228048" name="Equation" r:id="rId7" imgW="61874400" imgH="5791200" progId="Equation.DSMT4">
                  <p:embed/>
                </p:oleObj>
              </mc:Choice>
              <mc:Fallback>
                <p:oleObj name="Equation" r:id="rId7" imgW="61874400" imgH="5791200" progId="Equation.DSMT4">
                  <p:embed/>
                  <p:pic>
                    <p:nvPicPr>
                      <p:cNvPr id="0" name="Object 95"/>
                      <p:cNvPicPr>
                        <a:picLocks noChangeArrowheads="1"/>
                      </p:cNvPicPr>
                      <p:nvPr/>
                    </p:nvPicPr>
                    <p:blipFill>
                      <a:blip r:embed="rId8"/>
                      <a:srcRect/>
                      <a:stretch>
                        <a:fillRect/>
                      </a:stretch>
                    </p:blipFill>
                    <p:spPr bwMode="auto">
                      <a:xfrm>
                        <a:off x="3158120" y="4149080"/>
                        <a:ext cx="5156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nvGraphicFramePr>
        <p:xfrm>
          <a:off x="1079612" y="5553236"/>
          <a:ext cx="5918200" cy="482600"/>
        </p:xfrm>
        <a:graphic>
          <a:graphicData uri="http://schemas.openxmlformats.org/presentationml/2006/ole">
            <mc:AlternateContent xmlns:mc="http://schemas.openxmlformats.org/markup-compatibility/2006">
              <mc:Choice xmlns:v="urn:schemas-microsoft-com:vml" Requires="v">
                <p:oleObj spid="_x0000_s228049" name="Equation" r:id="rId9" imgW="71018400" imgH="5791200" progId="Equation.DSMT4">
                  <p:embed/>
                </p:oleObj>
              </mc:Choice>
              <mc:Fallback>
                <p:oleObj name="Equation" r:id="rId9" imgW="71018400" imgH="5791200" progId="Equation.DSMT4">
                  <p:embed/>
                  <p:pic>
                    <p:nvPicPr>
                      <p:cNvPr id="0" name="Object 97"/>
                      <p:cNvPicPr>
                        <a:picLocks noChangeArrowheads="1"/>
                      </p:cNvPicPr>
                      <p:nvPr/>
                    </p:nvPicPr>
                    <p:blipFill>
                      <a:blip r:embed="rId10"/>
                      <a:srcRect/>
                      <a:stretch>
                        <a:fillRect/>
                      </a:stretch>
                    </p:blipFill>
                    <p:spPr bwMode="auto">
                      <a:xfrm>
                        <a:off x="1079612" y="5553236"/>
                        <a:ext cx="5918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3158120" y="4617132"/>
          <a:ext cx="4140200" cy="914400"/>
        </p:xfrm>
        <a:graphic>
          <a:graphicData uri="http://schemas.openxmlformats.org/presentationml/2006/ole">
            <mc:AlternateContent xmlns:mc="http://schemas.openxmlformats.org/markup-compatibility/2006">
              <mc:Choice xmlns:v="urn:schemas-microsoft-com:vml" Requires="v">
                <p:oleObj spid="_x0000_s228050" name="Equation" r:id="rId11" imgW="49682400" imgH="10972800" progId="Equation.DSMT4">
                  <p:embed/>
                </p:oleObj>
              </mc:Choice>
              <mc:Fallback>
                <p:oleObj name="Equation" r:id="rId11" imgW="49682400" imgH="10972800" progId="Equation.DSMT4">
                  <p:embed/>
                  <p:pic>
                    <p:nvPicPr>
                      <p:cNvPr id="0" name="图片 228049"/>
                      <p:cNvPicPr>
                        <a:picLocks noChangeArrowheads="1"/>
                      </p:cNvPicPr>
                      <p:nvPr/>
                    </p:nvPicPr>
                    <p:blipFill>
                      <a:blip r:embed="rId12"/>
                      <a:srcRect/>
                      <a:stretch>
                        <a:fillRect/>
                      </a:stretch>
                    </p:blipFill>
                    <p:spPr bwMode="auto">
                      <a:xfrm>
                        <a:off x="3158120" y="4617132"/>
                        <a:ext cx="4140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p:cNvGraphicFramePr>
            <a:graphicFrameLocks noChangeAspect="1"/>
          </p:cNvGraphicFramePr>
          <p:nvPr/>
        </p:nvGraphicFramePr>
        <p:xfrm>
          <a:off x="3892563" y="1412776"/>
          <a:ext cx="4330682" cy="2996044"/>
        </p:xfrm>
        <a:graphic>
          <a:graphicData uri="http://schemas.openxmlformats.org/presentationml/2006/ole">
            <mc:AlternateContent xmlns:mc="http://schemas.openxmlformats.org/markup-compatibility/2006">
              <mc:Choice xmlns:v="urn:schemas-microsoft-com:vml" Requires="v">
                <p:oleObj spid="_x0000_s235729" name="Picture" r:id="rId1" imgW="2159635" imgH="1494790" progId="Word.Picture.8">
                  <p:embed/>
                </p:oleObj>
              </mc:Choice>
              <mc:Fallback>
                <p:oleObj name="Picture" r:id="rId1" imgW="2159635" imgH="1494790" progId="Word.Picture.8">
                  <p:embed/>
                  <p:pic>
                    <p:nvPicPr>
                      <p:cNvPr id="0" name="Object 1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563" y="1412776"/>
                        <a:ext cx="4330682" cy="29960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4"/>
          <p:cNvSpPr>
            <a:spLocks noChangeArrowheads="1"/>
          </p:cNvSpPr>
          <p:nvPr/>
        </p:nvSpPr>
        <p:spPr bwMode="auto">
          <a:xfrm>
            <a:off x="1763713" y="0"/>
            <a:ext cx="55054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ClrTx/>
              <a:buFontTx/>
              <a:buNone/>
            </a:pPr>
            <a:r>
              <a:rPr lang="en-US" altLang="zh-CN" sz="3200" dirty="0" smtClean="0">
                <a:solidFill>
                  <a:srgbClr val="0000CC"/>
                </a:solidFill>
                <a:latin typeface="Times New Roman" panose="02020603050405020304" pitchFamily="18" charset="0"/>
              </a:rPr>
              <a:t>4.7.3  </a:t>
            </a:r>
            <a:r>
              <a:rPr lang="zh-CN" altLang="en-US" sz="3200" dirty="0">
                <a:solidFill>
                  <a:srgbClr val="0000CC"/>
                </a:solidFill>
                <a:latin typeface="Times New Roman" panose="02020603050405020304" pitchFamily="18" charset="0"/>
              </a:rPr>
              <a:t>共源</a:t>
            </a:r>
            <a:r>
              <a:rPr lang="en-US" altLang="zh-CN" sz="3200" dirty="0">
                <a:solidFill>
                  <a:srgbClr val="0000CC"/>
                </a:solidFill>
                <a:latin typeface="Times New Roman" panose="02020603050405020304" pitchFamily="18" charset="0"/>
              </a:rPr>
              <a:t>-</a:t>
            </a:r>
            <a:r>
              <a:rPr lang="zh-CN" altLang="en-US" sz="3200" dirty="0">
                <a:solidFill>
                  <a:srgbClr val="0000CC"/>
                </a:solidFill>
                <a:latin typeface="Times New Roman" panose="02020603050405020304" pitchFamily="18" charset="0"/>
              </a:rPr>
              <a:t>共栅放大电路</a:t>
            </a:r>
            <a:endParaRPr lang="zh-CN" altLang="en-US" sz="3200" dirty="0">
              <a:solidFill>
                <a:srgbClr val="0000CC"/>
              </a:solidFill>
              <a:latin typeface="Times New Roman" panose="02020603050405020304" pitchFamily="18" charset="0"/>
            </a:endParaRPr>
          </a:p>
        </p:txBody>
      </p:sp>
      <p:sp>
        <p:nvSpPr>
          <p:cNvPr id="3" name="Rectangle 33"/>
          <p:cNvSpPr>
            <a:spLocks noChangeArrowheads="1"/>
          </p:cNvSpPr>
          <p:nvPr/>
        </p:nvSpPr>
        <p:spPr bwMode="auto">
          <a:xfrm>
            <a:off x="503238" y="763588"/>
            <a:ext cx="48006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buNone/>
            </a:pPr>
            <a:r>
              <a:rPr lang="en-US" altLang="zh-CN" sz="2400" dirty="0" smtClean="0">
                <a:solidFill>
                  <a:srgbClr val="C00000"/>
                </a:solidFill>
                <a:latin typeface="Times New Roman" panose="02020603050405020304" pitchFamily="18" charset="0"/>
              </a:rPr>
              <a:t>2. </a:t>
            </a:r>
            <a:r>
              <a:rPr lang="zh-CN" altLang="en-US" sz="2400" dirty="0" smtClean="0">
                <a:solidFill>
                  <a:srgbClr val="C00000"/>
                </a:solidFill>
                <a:latin typeface="Times New Roman" panose="02020603050405020304" pitchFamily="18" charset="0"/>
              </a:rPr>
              <a:t>折叠式 </a:t>
            </a:r>
            <a:r>
              <a:rPr lang="en-US" altLang="zh-CN" sz="2400" dirty="0" smtClean="0">
                <a:solidFill>
                  <a:srgbClr val="C00000"/>
                </a:solidFill>
                <a:latin typeface="Times New Roman" panose="02020603050405020304" pitchFamily="18" charset="0"/>
              </a:rPr>
              <a:t>cascade </a:t>
            </a:r>
            <a:r>
              <a:rPr lang="zh-CN" altLang="en-US" sz="2400" dirty="0" smtClean="0">
                <a:solidFill>
                  <a:srgbClr val="C00000"/>
                </a:solidFill>
                <a:latin typeface="Times New Roman" panose="02020603050405020304" pitchFamily="18" charset="0"/>
              </a:rPr>
              <a:t>放大</a:t>
            </a:r>
            <a:r>
              <a:rPr lang="zh-CN" altLang="en-US" sz="2400" dirty="0">
                <a:solidFill>
                  <a:srgbClr val="C00000"/>
                </a:solidFill>
                <a:latin typeface="Times New Roman" panose="02020603050405020304" pitchFamily="18" charset="0"/>
              </a:rPr>
              <a:t>电路</a:t>
            </a:r>
            <a:endParaRPr lang="zh-CN" altLang="en-US" sz="2400" dirty="0">
              <a:solidFill>
                <a:srgbClr val="C00000"/>
              </a:solidFill>
              <a:latin typeface="Times New Roman" panose="02020603050405020304" pitchFamily="18" charset="0"/>
            </a:endParaRPr>
          </a:p>
        </p:txBody>
      </p:sp>
      <p:sp>
        <p:nvSpPr>
          <p:cNvPr id="7" name="矩形 6"/>
          <p:cNvSpPr/>
          <p:nvPr/>
        </p:nvSpPr>
        <p:spPr>
          <a:xfrm>
            <a:off x="798730" y="4545124"/>
            <a:ext cx="8021741" cy="1723549"/>
          </a:xfrm>
          <a:prstGeom prst="rect">
            <a:avLst/>
          </a:prstGeom>
        </p:spPr>
        <p:txBody>
          <a:bodyPr wrap="square">
            <a:spAutoFit/>
          </a:bodyPr>
          <a:lstStyle/>
          <a:p>
            <a:pPr marL="342900" indent="-342900">
              <a:lnSpc>
                <a:spcPct val="120000"/>
              </a:lnSpc>
              <a:spcBef>
                <a:spcPts val="600"/>
              </a:spcBef>
              <a:buFont typeface="Wingdings" panose="05000000000000000000" pitchFamily="2" charset="2"/>
              <a:buChar char="Ø"/>
            </a:pPr>
            <a:r>
              <a:rPr lang="zh-CN" altLang="en-US" sz="2000" b="1" dirty="0" smtClean="0">
                <a:latin typeface="Times New Roman" panose="02020603050405020304" pitchFamily="18" charset="0"/>
                <a:ea typeface="华文楷体" panose="02010600040101010101" pitchFamily="2" charset="-122"/>
                <a:cs typeface="Times New Roman" panose="02020603050405020304" pitchFamily="18" charset="0"/>
              </a:rPr>
              <a:t>折叠式 </a:t>
            </a:r>
            <a:r>
              <a:rPr lang="en-US" altLang="zh-CN" sz="2000" b="1" dirty="0" err="1" smtClean="0">
                <a:latin typeface="Times New Roman" panose="02020603050405020304" pitchFamily="18" charset="0"/>
                <a:ea typeface="华文楷体" panose="02010600040101010101" pitchFamily="2" charset="-122"/>
                <a:cs typeface="Times New Roman" panose="02020603050405020304" pitchFamily="18" charset="0"/>
              </a:rPr>
              <a:t>cascode</a:t>
            </a:r>
            <a:r>
              <a:rPr lang="en-US" altLang="zh-CN" sz="2000" b="1"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放大</a:t>
            </a:r>
            <a:r>
              <a:rPr lang="zh-CN" altLang="en-US" sz="2000" b="1" dirty="0" smtClean="0">
                <a:latin typeface="Times New Roman" panose="02020603050405020304" pitchFamily="18" charset="0"/>
                <a:ea typeface="华文楷体" panose="02010600040101010101" pitchFamily="2" charset="-122"/>
                <a:cs typeface="Times New Roman" panose="02020603050405020304" pitchFamily="18" charset="0"/>
              </a:rPr>
              <a:t>电路更适合在</a:t>
            </a:r>
            <a:r>
              <a:rPr lang="zh-CN" altLang="zh-CN" sz="2000" b="1" dirty="0" smtClean="0">
                <a:latin typeface="Times New Roman" panose="02020603050405020304" pitchFamily="18" charset="0"/>
                <a:ea typeface="华文楷体" panose="02010600040101010101" pitchFamily="2" charset="-122"/>
                <a:cs typeface="Times New Roman" panose="02020603050405020304" pitchFamily="18" charset="0"/>
              </a:rPr>
              <a:t>低电源电压</a:t>
            </a:r>
            <a:r>
              <a:rPr lang="zh-CN" altLang="en-US" sz="2000" b="1" dirty="0" smtClean="0">
                <a:latin typeface="Times New Roman" panose="02020603050405020304" pitchFamily="18" charset="0"/>
                <a:ea typeface="华文楷体" panose="02010600040101010101" pitchFamily="2" charset="-122"/>
                <a:cs typeface="Times New Roman" panose="02020603050405020304" pitchFamily="18" charset="0"/>
              </a:rPr>
              <a:t>下</a:t>
            </a:r>
            <a:r>
              <a:rPr lang="zh-CN" altLang="zh-CN" sz="2000" b="1" dirty="0" smtClean="0">
                <a:latin typeface="Times New Roman" panose="02020603050405020304" pitchFamily="18" charset="0"/>
                <a:ea typeface="华文楷体" panose="02010600040101010101" pitchFamily="2" charset="-122"/>
                <a:cs typeface="Times New Roman" panose="02020603050405020304" pitchFamily="18" charset="0"/>
              </a:rPr>
              <a:t>工作</a:t>
            </a:r>
            <a:r>
              <a:rPr lang="zh-CN" altLang="en-US" sz="2000" b="1"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b="1"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20000"/>
              </a:lnSpc>
              <a:spcBef>
                <a:spcPts val="600"/>
              </a:spcBef>
              <a:buFont typeface="Wingdings" panose="05000000000000000000" pitchFamily="2" charset="2"/>
              <a:buChar char="Ø"/>
            </a:pPr>
            <a:r>
              <a:rPr lang="zh-CN" altLang="en-US" sz="2000" b="1" dirty="0" smtClean="0">
                <a:latin typeface="Times New Roman" panose="02020603050405020304" pitchFamily="18" charset="0"/>
                <a:ea typeface="华文楷体" panose="02010600040101010101" pitchFamily="2" charset="-122"/>
                <a:cs typeface="Times New Roman" panose="02020603050405020304" pitchFamily="18" charset="0"/>
              </a:rPr>
              <a:t>这种</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由</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沟道和</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沟道互补型</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MOS</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管构成的放大电路也称为</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CMOS</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Complementary MOS</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）放大</a:t>
            </a:r>
            <a:r>
              <a:rPr lang="zh-CN" altLang="en-US" sz="2000" b="1" dirty="0" smtClean="0">
                <a:latin typeface="Times New Roman" panose="02020603050405020304" pitchFamily="18" charset="0"/>
                <a:ea typeface="华文楷体" panose="02010600040101010101" pitchFamily="2" charset="-122"/>
                <a:cs typeface="Times New Roman" panose="02020603050405020304" pitchFamily="18" charset="0"/>
              </a:rPr>
              <a:t>电路</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b="1"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20000"/>
              </a:lnSpc>
              <a:spcBef>
                <a:spcPts val="600"/>
              </a:spcBef>
              <a:buFont typeface="Wingdings" panose="05000000000000000000" pitchFamily="2" charset="2"/>
              <a:buChar char="Ø"/>
            </a:pPr>
            <a:r>
              <a:rPr lang="zh-CN" altLang="en-US" sz="2000" b="1" dirty="0" smtClean="0">
                <a:latin typeface="Times New Roman" panose="02020603050405020304" pitchFamily="18" charset="0"/>
                <a:ea typeface="华文楷体" panose="02010600040101010101" pitchFamily="2" charset="-122"/>
                <a:cs typeface="Times New Roman" panose="02020603050405020304" pitchFamily="18" charset="0"/>
              </a:rPr>
              <a:t>折叠式</a:t>
            </a:r>
            <a:r>
              <a:rPr lang="en-US" altLang="zh-CN" sz="2000" b="1" dirty="0" err="1">
                <a:latin typeface="Times New Roman" panose="02020603050405020304" pitchFamily="18" charset="0"/>
                <a:ea typeface="华文楷体" panose="02010600040101010101" pitchFamily="2" charset="-122"/>
                <a:cs typeface="Times New Roman" panose="02020603050405020304" pitchFamily="18" charset="0"/>
              </a:rPr>
              <a:t>cascode</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CMOS</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放大电路中一种非常流行的结构。</a:t>
            </a:r>
            <a:endParaRPr lang="zh-CN" altLang="en-US" sz="2000" b="1" dirty="0">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8" name="对象 7"/>
          <p:cNvGraphicFramePr>
            <a:graphicFrameLocks noChangeAspect="1"/>
          </p:cNvGraphicFramePr>
          <p:nvPr/>
        </p:nvGraphicFramePr>
        <p:xfrm>
          <a:off x="793309" y="1287937"/>
          <a:ext cx="2886400" cy="3356406"/>
        </p:xfrm>
        <a:graphic>
          <a:graphicData uri="http://schemas.openxmlformats.org/presentationml/2006/ole">
            <mc:AlternateContent xmlns:mc="http://schemas.openxmlformats.org/markup-compatibility/2006">
              <mc:Choice xmlns:v="urn:schemas-microsoft-com:vml" Requires="v">
                <p:oleObj spid="_x0000_s235730" name="Picture" r:id="rId3" imgW="1440180" imgH="1673860" progId="Word.Picture.8">
                  <p:embed/>
                </p:oleObj>
              </mc:Choice>
              <mc:Fallback>
                <p:oleObj name="Picture" r:id="rId3" imgW="1440180" imgH="1673860" progId="Word.Picture.8">
                  <p:embed/>
                  <p:pic>
                    <p:nvPicPr>
                      <p:cNvPr id="0" name="图片 2357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309" y="1287937"/>
                        <a:ext cx="2886400" cy="3356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611188" y="0"/>
            <a:ext cx="7607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99"/>
                </a:solidFill>
              </a:rPr>
              <a:t>4  </a:t>
            </a:r>
            <a:r>
              <a:rPr lang="zh-CN" altLang="en-US" sz="3200">
                <a:solidFill>
                  <a:srgbClr val="000099"/>
                </a:solidFill>
              </a:rPr>
              <a:t>场效应三极管及其放大电路</a:t>
            </a:r>
            <a:endParaRPr lang="zh-CN" altLang="en-US" sz="3200">
              <a:solidFill>
                <a:srgbClr val="000099"/>
              </a:solidFill>
            </a:endParaRPr>
          </a:p>
        </p:txBody>
      </p:sp>
      <p:sp>
        <p:nvSpPr>
          <p:cNvPr id="144387" name="Rectangle 3"/>
          <p:cNvSpPr>
            <a:spLocks noChangeArrowheads="1"/>
          </p:cNvSpPr>
          <p:nvPr/>
        </p:nvSpPr>
        <p:spPr bwMode="auto">
          <a:xfrm>
            <a:off x="539750" y="981075"/>
            <a:ext cx="824547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lang="en-US" altLang="zh-CN" dirty="0">
                <a:latin typeface="Times New Roman" panose="02020603050405020304" pitchFamily="18" charset="0"/>
              </a:rPr>
              <a:t>4.1  </a:t>
            </a:r>
            <a:r>
              <a:rPr lang="zh-CN" altLang="en-US" dirty="0">
                <a:latin typeface="Times New Roman" panose="02020603050405020304" pitchFamily="18" charset="0"/>
              </a:rPr>
              <a:t>金属</a:t>
            </a:r>
            <a:r>
              <a:rPr lang="en-US" altLang="zh-CN" dirty="0">
                <a:latin typeface="Times New Roman" panose="02020603050405020304" pitchFamily="18" charset="0"/>
              </a:rPr>
              <a:t>-</a:t>
            </a:r>
            <a:r>
              <a:rPr lang="zh-CN" altLang="en-US" dirty="0">
                <a:latin typeface="Times New Roman" panose="02020603050405020304" pitchFamily="18" charset="0"/>
              </a:rPr>
              <a:t>氧化物</a:t>
            </a:r>
            <a:r>
              <a:rPr lang="en-US" altLang="zh-CN" dirty="0">
                <a:latin typeface="Times New Roman" panose="02020603050405020304" pitchFamily="18" charset="0"/>
              </a:rPr>
              <a:t>-</a:t>
            </a:r>
            <a:r>
              <a:rPr lang="zh-CN" altLang="en-US" dirty="0">
                <a:latin typeface="Times New Roman" panose="02020603050405020304" pitchFamily="18" charset="0"/>
              </a:rPr>
              <a:t>半导体（</a:t>
            </a:r>
            <a:r>
              <a:rPr lang="en-US" altLang="zh-CN" dirty="0">
                <a:latin typeface="Times New Roman" panose="02020603050405020304" pitchFamily="18" charset="0"/>
              </a:rPr>
              <a:t>MOS</a:t>
            </a:r>
            <a:r>
              <a:rPr lang="zh-CN" altLang="en-US" dirty="0">
                <a:latin typeface="Times New Roman" panose="02020603050405020304" pitchFamily="18" charset="0"/>
              </a:rPr>
              <a:t>）场效应三极管</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4.2  MOSFET</a:t>
            </a:r>
            <a:r>
              <a:rPr lang="zh-CN" altLang="en-US" dirty="0">
                <a:latin typeface="Times New Roman" panose="02020603050405020304" pitchFamily="18" charset="0"/>
              </a:rPr>
              <a:t>基本共源极放大电路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4.3  </a:t>
            </a:r>
            <a:r>
              <a:rPr lang="zh-CN" altLang="en-US" dirty="0">
                <a:latin typeface="Times New Roman" panose="02020603050405020304" pitchFamily="18" charset="0"/>
              </a:rPr>
              <a:t>图解分析法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4.4  </a:t>
            </a:r>
            <a:r>
              <a:rPr lang="zh-CN" altLang="en-US" dirty="0">
                <a:latin typeface="Times New Roman" panose="02020603050405020304" pitchFamily="18" charset="0"/>
              </a:rPr>
              <a:t>小信号模型分析法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4.5  </a:t>
            </a:r>
            <a:r>
              <a:rPr lang="zh-CN" altLang="en-US" dirty="0">
                <a:latin typeface="Times New Roman" panose="02020603050405020304" pitchFamily="18" charset="0"/>
              </a:rPr>
              <a:t>共漏极和共栅极放大电路</a:t>
            </a:r>
            <a:endParaRPr lang="zh-CN" altLang="en-US" dirty="0">
              <a:latin typeface="Times New Roman" panose="02020603050405020304" pitchFamily="18" charset="0"/>
            </a:endParaRPr>
          </a:p>
          <a:p>
            <a:pPr eaLnBrk="1" hangingPunct="1">
              <a:lnSpc>
                <a:spcPct val="130000"/>
              </a:lnSpc>
              <a:spcBef>
                <a:spcPct val="0"/>
              </a:spcBef>
              <a:buClrTx/>
              <a:buNone/>
            </a:pPr>
            <a:r>
              <a:rPr lang="en-US" altLang="zh-CN" dirty="0">
                <a:latin typeface="Times New Roman" panose="02020603050405020304" pitchFamily="18" charset="0"/>
              </a:rPr>
              <a:t>4.6  MOSFET</a:t>
            </a:r>
            <a:r>
              <a:rPr lang="zh-CN" altLang="en-US" dirty="0">
                <a:latin typeface="Times New Roman" panose="02020603050405020304" pitchFamily="18" charset="0"/>
              </a:rPr>
              <a:t>大信号工作及开关应用</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smtClean="0">
                <a:latin typeface="Times New Roman" panose="02020603050405020304" pitchFamily="18" charset="0"/>
              </a:rPr>
              <a:t>4.7  </a:t>
            </a:r>
            <a:r>
              <a:rPr lang="zh-CN" altLang="en-US" dirty="0">
                <a:latin typeface="Times New Roman" panose="02020603050405020304" pitchFamily="18" charset="0"/>
              </a:rPr>
              <a:t>组合放大电路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solidFill>
                  <a:srgbClr val="C00000"/>
                </a:solidFill>
                <a:latin typeface="Times New Roman" panose="02020603050405020304" pitchFamily="18" charset="0"/>
              </a:rPr>
              <a:t>4.9  </a:t>
            </a:r>
            <a:r>
              <a:rPr lang="zh-CN" altLang="en-US" dirty="0">
                <a:solidFill>
                  <a:srgbClr val="C00000"/>
                </a:solidFill>
                <a:latin typeface="Times New Roman" panose="02020603050405020304" pitchFamily="18" charset="0"/>
              </a:rPr>
              <a:t>各种</a:t>
            </a:r>
            <a:r>
              <a:rPr lang="en-US" altLang="zh-CN" dirty="0">
                <a:solidFill>
                  <a:srgbClr val="C00000"/>
                </a:solidFill>
                <a:latin typeface="Times New Roman" panose="02020603050405020304" pitchFamily="18" charset="0"/>
              </a:rPr>
              <a:t>FET</a:t>
            </a:r>
            <a:r>
              <a:rPr lang="zh-CN" altLang="en-US" dirty="0">
                <a:solidFill>
                  <a:srgbClr val="C00000"/>
                </a:solidFill>
                <a:latin typeface="Times New Roman" panose="02020603050405020304" pitchFamily="18" charset="0"/>
              </a:rPr>
              <a:t>的特性及使用注意事项</a:t>
            </a:r>
            <a:endParaRPr lang="zh-CN" altLang="en-US" dirty="0">
              <a:solidFill>
                <a:srgbClr val="C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400000">
            <a:off x="1704670" y="-930467"/>
            <a:ext cx="5780670" cy="8882981"/>
          </a:xfrm>
          <a:prstGeom prst="rect">
            <a:avLst/>
          </a:prstGeom>
        </p:spPr>
      </p:pic>
      <p:sp>
        <p:nvSpPr>
          <p:cNvPr id="145411" name="Rectangle 4"/>
          <p:cNvSpPr>
            <a:spLocks noChangeArrowheads="1"/>
          </p:cNvSpPr>
          <p:nvPr/>
        </p:nvSpPr>
        <p:spPr bwMode="auto">
          <a:xfrm>
            <a:off x="792163" y="0"/>
            <a:ext cx="78835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ClrTx/>
              <a:buFontTx/>
              <a:buNone/>
            </a:pPr>
            <a:r>
              <a:rPr lang="en-US" altLang="zh-CN" sz="2800">
                <a:solidFill>
                  <a:srgbClr val="0000CC"/>
                </a:solidFill>
                <a:latin typeface="Times New Roman" panose="02020603050405020304" pitchFamily="18" charset="0"/>
              </a:rPr>
              <a:t>4.9  </a:t>
            </a:r>
            <a:r>
              <a:rPr lang="zh-CN" altLang="en-US" sz="2800">
                <a:solidFill>
                  <a:srgbClr val="0000CC"/>
                </a:solidFill>
                <a:latin typeface="Times New Roman" panose="02020603050405020304" pitchFamily="18" charset="0"/>
              </a:rPr>
              <a:t>各种</a:t>
            </a:r>
            <a:r>
              <a:rPr lang="en-US" altLang="zh-CN" sz="2800">
                <a:solidFill>
                  <a:srgbClr val="0000CC"/>
                </a:solidFill>
                <a:latin typeface="Times New Roman" panose="02020603050405020304" pitchFamily="18" charset="0"/>
              </a:rPr>
              <a:t>FET</a:t>
            </a:r>
            <a:r>
              <a:rPr lang="zh-CN" altLang="en-US" sz="2800">
                <a:solidFill>
                  <a:srgbClr val="0000CC"/>
                </a:solidFill>
                <a:latin typeface="Times New Roman" panose="02020603050405020304" pitchFamily="18" charset="0"/>
              </a:rPr>
              <a:t>的特性及使用注意事项</a:t>
            </a:r>
            <a:endParaRPr lang="zh-CN" altLang="en-US" sz="2800">
              <a:solidFill>
                <a:srgbClr val="0000CC"/>
              </a:solidFill>
              <a:latin typeface="Times New Roman" panose="02020603050405020304" pitchFamily="18" charset="0"/>
            </a:endParaRPr>
          </a:p>
        </p:txBody>
      </p:sp>
      <p:sp>
        <p:nvSpPr>
          <p:cNvPr id="5" name="Text Box 8"/>
          <p:cNvSpPr txBox="1">
            <a:spLocks noChangeArrowheads="1"/>
          </p:cNvSpPr>
          <p:nvPr/>
        </p:nvSpPr>
        <p:spPr bwMode="auto">
          <a:xfrm>
            <a:off x="5076056" y="6381328"/>
            <a:ext cx="762000"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00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50000"/>
              </a:spcBef>
              <a:buClrTx/>
              <a:buFontTx/>
              <a:buNone/>
            </a:pPr>
            <a:r>
              <a:rPr kumimoji="1" lang="en-US" altLang="zh-CN" sz="2000" dirty="0">
                <a:solidFill>
                  <a:srgbClr val="FF0000"/>
                </a:solidFill>
                <a:latin typeface="Times New Roman" panose="02020603050405020304" pitchFamily="18" charset="0"/>
              </a:rPr>
              <a:t>end</a:t>
            </a:r>
            <a:endParaRPr kumimoji="1" lang="en-US" altLang="zh-CN" sz="2000" dirty="0">
              <a:solidFill>
                <a:srgbClr val="FF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6"/>
          <p:cNvGraphicFramePr>
            <a:graphicFrameLocks noChangeAspect="1"/>
          </p:cNvGraphicFramePr>
          <p:nvPr/>
        </p:nvGraphicFramePr>
        <p:xfrm>
          <a:off x="3095655" y="1016809"/>
          <a:ext cx="4197350" cy="2859087"/>
        </p:xfrm>
        <a:graphic>
          <a:graphicData uri="http://schemas.openxmlformats.org/presentationml/2006/ole">
            <mc:AlternateContent xmlns:mc="http://schemas.openxmlformats.org/markup-compatibility/2006">
              <mc:Choice xmlns:v="urn:schemas-microsoft-com:vml" Requires="v">
                <p:oleObj spid="_x0000_s135316" name="Picture2" r:id="rId1" imgW="1951990" imgH="1429385" progId="Word.Picture.8">
                  <p:embed/>
                </p:oleObj>
              </mc:Choice>
              <mc:Fallback>
                <p:oleObj name="Picture2" r:id="rId1" imgW="1951990" imgH="1429385" progId="Word.Picture.8">
                  <p:embed/>
                  <p:pic>
                    <p:nvPicPr>
                      <p:cNvPr id="0" name="图片 135315"/>
                      <p:cNvPicPr>
                        <a:picLocks noChangeAspect="1" noChangeArrowheads="1"/>
                      </p:cNvPicPr>
                      <p:nvPr/>
                    </p:nvPicPr>
                    <p:blipFill>
                      <a:blip r:embed="rId2">
                        <a:extLst>
                          <a:ext uri="{28A0092B-C50C-407E-A947-70E740481C1C}">
                            <a14:useLocalDpi xmlns:a14="http://schemas.microsoft.com/office/drawing/2010/main" val="0"/>
                          </a:ext>
                        </a:extLst>
                      </a:blip>
                      <a:srcRect l="-3688" r="-3688"/>
                      <a:stretch>
                        <a:fillRect/>
                      </a:stretch>
                    </p:blipFill>
                    <p:spPr bwMode="auto">
                      <a:xfrm>
                        <a:off x="3095655" y="1016809"/>
                        <a:ext cx="4197350"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9"/>
          <p:cNvSpPr>
            <a:spLocks noChangeArrowheads="1"/>
          </p:cNvSpPr>
          <p:nvPr/>
        </p:nvSpPr>
        <p:spPr bwMode="auto">
          <a:xfrm>
            <a:off x="598487" y="764680"/>
            <a:ext cx="8178800" cy="53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609600" indent="-6096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90600" indent="-5334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752600" indent="-3810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09800" indent="-3810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
              </a:spcBef>
              <a:buClr>
                <a:schemeClr val="accent2"/>
              </a:buClr>
              <a:buFont typeface="Wingdings" panose="05000000000000000000" pitchFamily="2" charset="2"/>
              <a:buNone/>
            </a:pPr>
            <a:r>
              <a:rPr kumimoji="0" lang="en-US" altLang="zh-CN" b="1" i="1" dirty="0">
                <a:solidFill>
                  <a:srgbClr val="FF0000"/>
                </a:solidFill>
                <a:ea typeface="楷体_GB2312" pitchFamily="49" charset="-122"/>
                <a:cs typeface="Times New Roman" panose="02020603050405020304" pitchFamily="18" charset="0"/>
              </a:rPr>
              <a:t>V</a:t>
            </a:r>
            <a:r>
              <a:rPr kumimoji="0" lang="en-US" altLang="zh-CN" b="1" baseline="-25000" dirty="0">
                <a:solidFill>
                  <a:srgbClr val="FF0000"/>
                </a:solidFill>
                <a:ea typeface="楷体_GB2312" pitchFamily="49" charset="-122"/>
                <a:cs typeface="Times New Roman" panose="02020603050405020304" pitchFamily="18" charset="0"/>
              </a:rPr>
              <a:t>DS</a:t>
            </a:r>
            <a:r>
              <a:rPr kumimoji="0" lang="zh-CN" altLang="en-US" b="1" dirty="0" smtClean="0">
                <a:solidFill>
                  <a:srgbClr val="FF0000"/>
                </a:solidFill>
                <a:latin typeface="华文楷体" panose="02010600040101010101" pitchFamily="2" charset="-122"/>
                <a:ea typeface="华文楷体" panose="02010600040101010101" pitchFamily="2" charset="-122"/>
              </a:rPr>
              <a:t>极性接反会怎样？</a:t>
            </a:r>
            <a:endParaRPr kumimoji="0" lang="en-US" altLang="zh-CN" b="0" dirty="0">
              <a:solidFill>
                <a:srgbClr val="FF0000"/>
              </a:solidFill>
              <a:latin typeface="华文楷体" panose="02010600040101010101" pitchFamily="2" charset="-122"/>
              <a:ea typeface="华文楷体" panose="02010600040101010101" pitchFamily="2" charset="-122"/>
            </a:endParaRPr>
          </a:p>
        </p:txBody>
      </p:sp>
      <p:grpSp>
        <p:nvGrpSpPr>
          <p:cNvPr id="13" name="组合 12"/>
          <p:cNvGrpSpPr/>
          <p:nvPr/>
        </p:nvGrpSpPr>
        <p:grpSpPr>
          <a:xfrm>
            <a:off x="5058029" y="781151"/>
            <a:ext cx="603050" cy="790489"/>
            <a:chOff x="4218559" y="1558391"/>
            <a:chExt cx="603050" cy="790489"/>
          </a:xfrm>
        </p:grpSpPr>
        <p:grpSp>
          <p:nvGrpSpPr>
            <p:cNvPr id="5" name="组合 4"/>
            <p:cNvGrpSpPr/>
            <p:nvPr/>
          </p:nvGrpSpPr>
          <p:grpSpPr>
            <a:xfrm>
              <a:off x="4448076" y="1988840"/>
              <a:ext cx="108012" cy="360040"/>
              <a:chOff x="4535996" y="2348880"/>
              <a:chExt cx="108012" cy="360040"/>
            </a:xfrm>
          </p:grpSpPr>
          <p:cxnSp>
            <p:nvCxnSpPr>
              <p:cNvPr id="7" name="直接连接符 6"/>
              <p:cNvCxnSpPr/>
              <p:nvPr/>
            </p:nvCxnSpPr>
            <p:spPr>
              <a:xfrm>
                <a:off x="4608004" y="2420900"/>
                <a:ext cx="0" cy="216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35996" y="2420912"/>
                <a:ext cx="108012"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4535996" y="2348880"/>
                <a:ext cx="0" cy="360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644008" y="2420912"/>
                <a:ext cx="0" cy="216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4218559" y="1558391"/>
              <a:ext cx="603050" cy="400110"/>
            </a:xfrm>
            <a:prstGeom prst="rect">
              <a:avLst/>
            </a:prstGeom>
          </p:spPr>
          <p:txBody>
            <a:bodyPr wrap="none">
              <a:spAutoFit/>
            </a:bodyPr>
            <a:lstStyle/>
            <a:p>
              <a:r>
                <a:rPr lang="en-US" altLang="zh-CN" sz="2000" b="1" i="1" dirty="0" smtClean="0">
                  <a:latin typeface="Times New Roman" panose="02020603050405020304" pitchFamily="18" charset="0"/>
                  <a:ea typeface="黑体" panose="02010609060101010101" pitchFamily="49" charset="-122"/>
                </a:rPr>
                <a:t>V</a:t>
              </a:r>
              <a:r>
                <a:rPr lang="en-US" altLang="zh-CN" sz="2000" b="1" baseline="-25000" dirty="0" smtClean="0">
                  <a:latin typeface="Times New Roman" panose="02020603050405020304" pitchFamily="18" charset="0"/>
                  <a:ea typeface="黑体" panose="02010609060101010101" pitchFamily="49" charset="-122"/>
                </a:rPr>
                <a:t>DD</a:t>
              </a:r>
              <a:endParaRPr lang="zh-CN" altLang="en-US" sz="2000" b="1" dirty="0"/>
            </a:p>
          </p:txBody>
        </p:sp>
      </p:grpSp>
      <p:sp>
        <p:nvSpPr>
          <p:cNvPr id="11" name="Rectangle 4"/>
          <p:cNvSpPr>
            <a:spLocks noChangeArrowheads="1"/>
          </p:cNvSpPr>
          <p:nvPr/>
        </p:nvSpPr>
        <p:spPr bwMode="auto">
          <a:xfrm>
            <a:off x="598487" y="-4217"/>
            <a:ext cx="8101013"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10000"/>
              </a:lnSpc>
              <a:spcBef>
                <a:spcPct val="0"/>
              </a:spcBef>
              <a:buClrTx/>
              <a:buFontTx/>
              <a:buNone/>
            </a:pPr>
            <a:r>
              <a:rPr lang="en-US" altLang="zh-CN" sz="3600" dirty="0">
                <a:solidFill>
                  <a:srgbClr val="0000CC"/>
                </a:solidFill>
                <a:latin typeface="Times New Roman" panose="02020603050405020304" pitchFamily="18" charset="0"/>
              </a:rPr>
              <a:t>4.1.1  N</a:t>
            </a:r>
            <a:r>
              <a:rPr lang="zh-CN" altLang="en-US" sz="3600" dirty="0">
                <a:solidFill>
                  <a:srgbClr val="0000CC"/>
                </a:solidFill>
                <a:latin typeface="Times New Roman" panose="02020603050405020304" pitchFamily="18" charset="0"/>
              </a:rPr>
              <a:t>沟道增强型</a:t>
            </a:r>
            <a:r>
              <a:rPr lang="en-US" altLang="zh-CN" sz="3600" dirty="0">
                <a:solidFill>
                  <a:srgbClr val="0000CC"/>
                </a:solidFill>
                <a:latin typeface="Times New Roman" panose="02020603050405020304" pitchFamily="18" charset="0"/>
              </a:rPr>
              <a:t>MOSFET</a:t>
            </a:r>
            <a:endParaRPr lang="en-US" altLang="zh-CN" sz="3600" dirty="0">
              <a:solidFill>
                <a:srgbClr val="0000CC"/>
              </a:solidFill>
              <a:latin typeface="Times New Roman" panose="02020603050405020304" pitchFamily="18" charset="0"/>
            </a:endParaRPr>
          </a:p>
        </p:txBody>
      </p:sp>
      <p:sp>
        <p:nvSpPr>
          <p:cNvPr id="3" name="圆角矩形标注 2"/>
          <p:cNvSpPr/>
          <p:nvPr/>
        </p:nvSpPr>
        <p:spPr>
          <a:xfrm>
            <a:off x="7067654" y="3532559"/>
            <a:ext cx="1944216" cy="919401"/>
          </a:xfrm>
          <a:prstGeom prst="wedgeRoundRectCallout">
            <a:avLst>
              <a:gd name="adj1" fmla="val -69580"/>
              <a:gd name="adj2" fmla="val -130236"/>
              <a:gd name="adj3" fmla="val 16667"/>
            </a:avLst>
          </a:prstGeom>
          <a:ln>
            <a:solidFill>
              <a:srgbClr val="CC6600"/>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r>
              <a:rPr lang="en-US" altLang="zh-CN" sz="2400" b="1" dirty="0" smtClean="0">
                <a:latin typeface="Times New Roman" panose="02020603050405020304" pitchFamily="18" charset="0"/>
                <a:ea typeface="华文楷体" panose="02010600040101010101" pitchFamily="2" charset="-122"/>
                <a:cs typeface="Times New Roman" panose="02020603050405020304" pitchFamily="18" charset="0"/>
              </a:rPr>
              <a:t>PN</a:t>
            </a:r>
            <a:r>
              <a:rPr lang="zh-CN" altLang="en-US" sz="2400" b="1" dirty="0" smtClean="0">
                <a:latin typeface="Times New Roman" panose="02020603050405020304" pitchFamily="18" charset="0"/>
                <a:ea typeface="华文楷体" panose="02010600040101010101" pitchFamily="2" charset="-122"/>
                <a:cs typeface="Times New Roman" panose="02020603050405020304" pitchFamily="18" charset="0"/>
              </a:rPr>
              <a:t>结正偏</a:t>
            </a:r>
            <a:endParaRPr lang="en-US" altLang="zh-CN" sz="2400" b="1"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ctr"/>
            <a:r>
              <a:rPr lang="en-US" altLang="zh-CN" sz="2400" b="1" dirty="0" smtClean="0">
                <a:latin typeface="Times New Roman" panose="02020603050405020304" pitchFamily="18" charset="0"/>
                <a:ea typeface="华文楷体" panose="02010600040101010101" pitchFamily="2" charset="-122"/>
                <a:cs typeface="Times New Roman" panose="02020603050405020304" pitchFamily="18" charset="0"/>
              </a:rPr>
              <a:t>MOS</a:t>
            </a:r>
            <a:r>
              <a:rPr lang="zh-CN" altLang="en-US" sz="2400" b="1" dirty="0" smtClean="0">
                <a:latin typeface="Times New Roman" panose="02020603050405020304" pitchFamily="18" charset="0"/>
                <a:ea typeface="华文楷体" panose="02010600040101010101" pitchFamily="2" charset="-122"/>
                <a:cs typeface="Times New Roman" panose="02020603050405020304" pitchFamily="18" charset="0"/>
              </a:rPr>
              <a:t>管失效</a:t>
            </a:r>
            <a:endParaRPr lang="zh-CN" altLang="en-US"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文本框 3"/>
          <p:cNvSpPr txBox="1"/>
          <p:nvPr/>
        </p:nvSpPr>
        <p:spPr>
          <a:xfrm>
            <a:off x="520065" y="4603115"/>
            <a:ext cx="7885430" cy="1769110"/>
          </a:xfrm>
          <a:prstGeom prst="rect">
            <a:avLst/>
          </a:prstGeom>
          <a:noFill/>
        </p:spPr>
        <p:txBody>
          <a:bodyPr wrap="square" rtlCol="0">
            <a:noAutofit/>
          </a:bodyPr>
          <a:p>
            <a:r>
              <a:rPr lang="zh-CN" altLang="en-US" sz="2800"/>
              <a:t>若d、s间所加电压极性</a:t>
            </a:r>
            <a:r>
              <a:rPr lang="zh-CN" altLang="en-US" sz="2800">
                <a:sym typeface="+mn-ea"/>
              </a:rPr>
              <a:t>翻转</a:t>
            </a:r>
            <a:r>
              <a:rPr lang="zh-CN" altLang="en-US" sz="2800"/>
              <a:t>如图,那么漏极与衬底间的PN结将处于正偏,大部分i将经此PN结由衬底电极流出,不再流过沟道,也就不受控制,上述电压电流关系就不再成立,MOS管不能正常工作。</a:t>
            </a:r>
            <a:endParaRPr lang="zh-CN" altLang="en-US" sz="2800"/>
          </a:p>
        </p:txBody>
      </p:sp>
      <p:sp>
        <p:nvSpPr>
          <p:cNvPr id="17" name="任意多边形 16"/>
          <p:cNvSpPr/>
          <p:nvPr/>
        </p:nvSpPr>
        <p:spPr>
          <a:xfrm>
            <a:off x="2966720" y="1296035"/>
            <a:ext cx="3623310" cy="2480310"/>
          </a:xfrm>
          <a:custGeom>
            <a:avLst/>
            <a:gdLst>
              <a:gd name="connisteX0" fmla="*/ 2098651 w 3623122"/>
              <a:gd name="connsiteY0" fmla="*/ 179331 h 2480430"/>
              <a:gd name="connisteX1" fmla="*/ 444476 w 3623122"/>
              <a:gd name="connsiteY1" fmla="*/ 198381 h 2480430"/>
              <a:gd name="connisteX2" fmla="*/ 182856 w 3623122"/>
              <a:gd name="connsiteY2" fmla="*/ 2253876 h 2480430"/>
              <a:gd name="connisteX3" fmla="*/ 2303756 w 3623122"/>
              <a:gd name="connsiteY3" fmla="*/ 2328806 h 2480430"/>
              <a:gd name="connisteX4" fmla="*/ 2687296 w 3623122"/>
              <a:gd name="connsiteY4" fmla="*/ 1973206 h 2480430"/>
              <a:gd name="connisteX5" fmla="*/ 3500096 w 3623122"/>
              <a:gd name="connsiteY5" fmla="*/ 1599826 h 2480430"/>
              <a:gd name="connisteX6" fmla="*/ 3621381 w 3623122"/>
              <a:gd name="connsiteY6" fmla="*/ 777501 h 2480430"/>
              <a:gd name="connisteX7" fmla="*/ 3611856 w 3623122"/>
              <a:gd name="connsiteY7" fmla="*/ 787026 h 24804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3623123" h="2480431">
                <a:moveTo>
                  <a:pt x="2098651" y="179332"/>
                </a:moveTo>
                <a:cubicBezTo>
                  <a:pt x="1772896" y="141867"/>
                  <a:pt x="827381" y="-216273"/>
                  <a:pt x="444476" y="198382"/>
                </a:cubicBezTo>
                <a:cubicBezTo>
                  <a:pt x="61571" y="613037"/>
                  <a:pt x="-189254" y="1827792"/>
                  <a:pt x="182856" y="2253877"/>
                </a:cubicBezTo>
                <a:cubicBezTo>
                  <a:pt x="554966" y="2679962"/>
                  <a:pt x="1802741" y="2384687"/>
                  <a:pt x="2303756" y="2328807"/>
                </a:cubicBezTo>
                <a:cubicBezTo>
                  <a:pt x="2804771" y="2272927"/>
                  <a:pt x="2447901" y="2119257"/>
                  <a:pt x="2687296" y="1973207"/>
                </a:cubicBezTo>
                <a:cubicBezTo>
                  <a:pt x="2926691" y="1827157"/>
                  <a:pt x="3313406" y="1839222"/>
                  <a:pt x="3500096" y="1599827"/>
                </a:cubicBezTo>
                <a:cubicBezTo>
                  <a:pt x="3686786" y="1360432"/>
                  <a:pt x="3599156" y="940062"/>
                  <a:pt x="3621381" y="777502"/>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8" name="直接箭头连接符 17"/>
          <p:cNvCxnSpPr>
            <a:stCxn id="17" idx="7"/>
          </p:cNvCxnSpPr>
          <p:nvPr/>
        </p:nvCxnSpPr>
        <p:spPr>
          <a:xfrm flipV="1">
            <a:off x="6578600" y="1412875"/>
            <a:ext cx="9525" cy="6699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8"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heel(8)">
                                      <p:cBhvr>
                                        <p:cTn id="21" dur="2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4" grpId="1"/>
      <p:bldP spid="17" grpId="0" animBg="1"/>
      <p:bldP spid="1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4175125" y="1520825"/>
          <a:ext cx="4693270" cy="3695902"/>
        </p:xfrm>
        <a:graphic>
          <a:graphicData uri="http://schemas.openxmlformats.org/presentationml/2006/ole">
            <mc:AlternateContent xmlns:mc="http://schemas.openxmlformats.org/markup-compatibility/2006">
              <mc:Choice xmlns:v="urn:schemas-microsoft-com:vml" Requires="v">
                <p:oleObj spid="_x0000_s136488" name="Picture" r:id="rId1" imgW="2753995" imgH="2169160" progId="Word.Picture.8">
                  <p:embed/>
                </p:oleObj>
              </mc:Choice>
              <mc:Fallback>
                <p:oleObj name="Picture" r:id="rId1" imgW="2753995" imgH="2169160" progId="Word.Picture.8">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25" y="1520825"/>
                        <a:ext cx="4693270" cy="3695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6" name="Rectangle 2"/>
          <p:cNvSpPr>
            <a:spLocks noChangeArrowheads="1"/>
          </p:cNvSpPr>
          <p:nvPr/>
        </p:nvSpPr>
        <p:spPr bwMode="auto">
          <a:xfrm>
            <a:off x="358775" y="720502"/>
            <a:ext cx="67691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en-US" altLang="zh-CN" sz="2800" dirty="0">
                <a:solidFill>
                  <a:srgbClr val="C00000"/>
                </a:solidFill>
                <a:latin typeface="Times New Roman" panose="02020603050405020304" pitchFamily="18" charset="0"/>
              </a:rPr>
              <a:t>3.  </a:t>
            </a:r>
            <a:r>
              <a:rPr kumimoji="1" lang="en-US" altLang="zh-CN" sz="2800" i="1" dirty="0">
                <a:solidFill>
                  <a:srgbClr val="C00000"/>
                </a:solidFill>
                <a:latin typeface="Times New Roman" panose="02020603050405020304" pitchFamily="18" charset="0"/>
              </a:rPr>
              <a:t>I-V</a:t>
            </a:r>
            <a:r>
              <a:rPr kumimoji="1" lang="zh-CN" altLang="en-US" sz="2800" dirty="0">
                <a:solidFill>
                  <a:srgbClr val="C00000"/>
                </a:solidFill>
                <a:latin typeface="Times New Roman" panose="02020603050405020304" pitchFamily="18" charset="0"/>
              </a:rPr>
              <a:t>特性曲线及特性方程</a:t>
            </a:r>
            <a:endParaRPr kumimoji="1" lang="zh-CN" altLang="en-US" sz="2800" dirty="0">
              <a:solidFill>
                <a:srgbClr val="C00000"/>
              </a:solidFill>
              <a:latin typeface="Times New Roman" panose="02020603050405020304" pitchFamily="18" charset="0"/>
            </a:endParaRPr>
          </a:p>
        </p:txBody>
      </p:sp>
      <p:sp>
        <p:nvSpPr>
          <p:cNvPr id="16389" name="Rectangle 5"/>
          <p:cNvSpPr>
            <a:spLocks noChangeArrowheads="1"/>
          </p:cNvSpPr>
          <p:nvPr/>
        </p:nvSpPr>
        <p:spPr bwMode="auto">
          <a:xfrm>
            <a:off x="358775" y="1211263"/>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400">
                <a:solidFill>
                  <a:srgbClr val="FF0000"/>
                </a:solidFill>
                <a:ea typeface="黑体" panose="02010609060101010101" pitchFamily="49" charset="-122"/>
              </a:rPr>
              <a:t>（</a:t>
            </a:r>
            <a:r>
              <a:rPr lang="en-US" altLang="zh-CN" sz="2400">
                <a:solidFill>
                  <a:srgbClr val="FF0000"/>
                </a:solidFill>
                <a:ea typeface="黑体" panose="02010609060101010101" pitchFamily="49" charset="-122"/>
              </a:rPr>
              <a:t>1</a:t>
            </a:r>
            <a:r>
              <a:rPr lang="zh-CN" altLang="en-US" sz="2400">
                <a:solidFill>
                  <a:srgbClr val="FF0000"/>
                </a:solidFill>
                <a:ea typeface="黑体" panose="02010609060101010101" pitchFamily="49" charset="-122"/>
              </a:rPr>
              <a:t>）输出特性及大信号特性方程</a:t>
            </a:r>
            <a:endParaRPr lang="zh-CN" altLang="en-US" sz="2400">
              <a:solidFill>
                <a:srgbClr val="FF0000"/>
              </a:solidFill>
              <a:ea typeface="黑体" panose="02010609060101010101" pitchFamily="49" charset="-122"/>
            </a:endParaRPr>
          </a:p>
        </p:txBody>
      </p:sp>
      <p:graphicFrame>
        <p:nvGraphicFramePr>
          <p:cNvPr id="14" name="Object 6"/>
          <p:cNvGraphicFramePr>
            <a:graphicFrameLocks noChangeAspect="1"/>
          </p:cNvGraphicFramePr>
          <p:nvPr/>
        </p:nvGraphicFramePr>
        <p:xfrm>
          <a:off x="671513" y="1787525"/>
          <a:ext cx="2757487" cy="641350"/>
        </p:xfrm>
        <a:graphic>
          <a:graphicData uri="http://schemas.openxmlformats.org/presentationml/2006/ole">
            <mc:AlternateContent xmlns:mc="http://schemas.openxmlformats.org/markup-compatibility/2006">
              <mc:Choice xmlns:v="urn:schemas-microsoft-com:vml" Requires="v">
                <p:oleObj spid="_x0000_s136489" name="Equation" r:id="rId3" imgW="1193800" imgH="279400" progId="Equation.3">
                  <p:embed/>
                </p:oleObj>
              </mc:Choice>
              <mc:Fallback>
                <p:oleObj name="Equation" r:id="rId3" imgW="1193800" imgH="279400" progId="Equation.3">
                  <p:embed/>
                  <p:pic>
                    <p:nvPicPr>
                      <p:cNvPr id="0" name="图片 136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1787525"/>
                        <a:ext cx="27574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8"/>
          <p:cNvSpPr>
            <a:spLocks noChangeArrowheads="1"/>
          </p:cNvSpPr>
          <p:nvPr/>
        </p:nvSpPr>
        <p:spPr bwMode="auto">
          <a:xfrm>
            <a:off x="503238" y="2570163"/>
            <a:ext cx="35941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lnSpc>
                <a:spcPct val="130000"/>
              </a:lnSpc>
              <a:spcBef>
                <a:spcPct val="0"/>
              </a:spcBef>
              <a:buClrTx/>
              <a:buFontTx/>
              <a:buNone/>
            </a:pPr>
            <a:r>
              <a:rPr kumimoji="1" lang="en-US" altLang="zh-CN" sz="2400">
                <a:latin typeface="Times New Roman" panose="02020603050405020304" pitchFamily="18" charset="0"/>
              </a:rPr>
              <a:t>① </a:t>
            </a:r>
            <a:r>
              <a:rPr kumimoji="1" lang="zh-CN" altLang="en-US" sz="2400">
                <a:latin typeface="Times New Roman" panose="02020603050405020304" pitchFamily="18" charset="0"/>
              </a:rPr>
              <a:t>截止区</a:t>
            </a:r>
            <a:endParaRPr kumimoji="1" lang="zh-CN" altLang="en-US" sz="2400">
              <a:latin typeface="Times New Roman" panose="02020603050405020304" pitchFamily="18" charset="0"/>
            </a:endParaRPr>
          </a:p>
          <a:p>
            <a:pPr algn="just">
              <a:lnSpc>
                <a:spcPct val="130000"/>
              </a:lnSpc>
              <a:spcBef>
                <a:spcPct val="0"/>
              </a:spcBef>
              <a:buClrTx/>
              <a:buFontTx/>
              <a:buNone/>
            </a:pPr>
            <a:r>
              <a:rPr kumimoji="1" lang="zh-CN" altLang="en-US" sz="2400">
                <a:latin typeface="Times New Roman" panose="02020603050405020304" pitchFamily="18" charset="0"/>
              </a:rPr>
              <a:t>当</a:t>
            </a:r>
            <a:r>
              <a:rPr kumimoji="1" lang="en-US" altLang="zh-CN" sz="2400" i="1">
                <a:latin typeface="Book Antiqua" panose="02040602050305030304" pitchFamily="18" charset="0"/>
              </a:rPr>
              <a:t>v</a:t>
            </a:r>
            <a:r>
              <a:rPr kumimoji="1" lang="en-US" altLang="zh-CN" sz="2400" baseline="-30000">
                <a:latin typeface="Times New Roman" panose="02020603050405020304" pitchFamily="18" charset="0"/>
              </a:rPr>
              <a:t>GS</a:t>
            </a:r>
            <a:r>
              <a:rPr kumimoji="1" lang="zh-CN" altLang="en-US" sz="2400">
                <a:latin typeface="Times New Roman" panose="02020603050405020304" pitchFamily="18" charset="0"/>
              </a:rPr>
              <a:t>＜</a:t>
            </a:r>
            <a:r>
              <a:rPr kumimoji="1" lang="en-US" altLang="zh-CN" sz="2400" i="1">
                <a:latin typeface="Times New Roman" panose="02020603050405020304" pitchFamily="18" charset="0"/>
              </a:rPr>
              <a:t>V</a:t>
            </a:r>
            <a:r>
              <a:rPr kumimoji="1" lang="en-US" altLang="zh-CN" sz="2400" baseline="-30000">
                <a:latin typeface="Times New Roman" panose="02020603050405020304" pitchFamily="18" charset="0"/>
              </a:rPr>
              <a:t>TN</a:t>
            </a:r>
            <a:r>
              <a:rPr kumimoji="1" lang="zh-CN" altLang="en-US" sz="2400">
                <a:latin typeface="Times New Roman" panose="02020603050405020304" pitchFamily="18" charset="0"/>
              </a:rPr>
              <a:t>时，导电沟道尚未形成，</a:t>
            </a:r>
            <a:r>
              <a:rPr kumimoji="1" lang="en-US" altLang="zh-CN" sz="2400" i="1">
                <a:latin typeface="Times New Roman" panose="02020603050405020304" pitchFamily="18" charset="0"/>
              </a:rPr>
              <a:t>i</a:t>
            </a:r>
            <a:r>
              <a:rPr kumimoji="1" lang="en-US" altLang="zh-CN" sz="2400" baseline="-30000">
                <a:latin typeface="Times New Roman" panose="02020603050405020304" pitchFamily="18" charset="0"/>
              </a:rPr>
              <a:t>D</a:t>
            </a:r>
            <a:r>
              <a:rPr kumimoji="1" lang="zh-CN" altLang="en-US" sz="2400">
                <a:latin typeface="Times New Roman" panose="02020603050405020304" pitchFamily="18" charset="0"/>
              </a:rPr>
              <a:t>＝</a:t>
            </a:r>
            <a:r>
              <a:rPr kumimoji="1" lang="en-US" altLang="zh-CN" sz="2400">
                <a:latin typeface="Times New Roman" panose="02020603050405020304" pitchFamily="18" charset="0"/>
              </a:rPr>
              <a:t>0</a:t>
            </a:r>
            <a:r>
              <a:rPr kumimoji="1" lang="zh-CN" altLang="en-US" sz="2400">
                <a:latin typeface="Times New Roman" panose="02020603050405020304" pitchFamily="18" charset="0"/>
              </a:rPr>
              <a:t>，为截止工作状态。</a:t>
            </a:r>
            <a:endParaRPr kumimoji="1" lang="zh-CN" altLang="en-US" sz="2400">
              <a:latin typeface="Times New Roman" panose="02020603050405020304" pitchFamily="18" charset="0"/>
            </a:endParaRPr>
          </a:p>
        </p:txBody>
      </p:sp>
      <p:sp>
        <p:nvSpPr>
          <p:cNvPr id="8" name="Rectangle 4"/>
          <p:cNvSpPr>
            <a:spLocks noChangeArrowheads="1"/>
          </p:cNvSpPr>
          <p:nvPr/>
        </p:nvSpPr>
        <p:spPr bwMode="auto">
          <a:xfrm>
            <a:off x="598487" y="-4217"/>
            <a:ext cx="8101013"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10000"/>
              </a:lnSpc>
              <a:spcBef>
                <a:spcPct val="0"/>
              </a:spcBef>
              <a:buClrTx/>
              <a:buFontTx/>
              <a:buNone/>
            </a:pPr>
            <a:r>
              <a:rPr lang="en-US" altLang="zh-CN" sz="3600" dirty="0">
                <a:solidFill>
                  <a:srgbClr val="0000CC"/>
                </a:solidFill>
                <a:latin typeface="Times New Roman" panose="02020603050405020304" pitchFamily="18" charset="0"/>
              </a:rPr>
              <a:t>4.1.1  N</a:t>
            </a:r>
            <a:r>
              <a:rPr lang="zh-CN" altLang="en-US" sz="3600" dirty="0">
                <a:solidFill>
                  <a:srgbClr val="0000CC"/>
                </a:solidFill>
                <a:latin typeface="Times New Roman" panose="02020603050405020304" pitchFamily="18" charset="0"/>
              </a:rPr>
              <a:t>沟道增强型</a:t>
            </a:r>
            <a:r>
              <a:rPr lang="en-US" altLang="zh-CN" sz="3600" dirty="0">
                <a:solidFill>
                  <a:srgbClr val="0000CC"/>
                </a:solidFill>
                <a:latin typeface="Times New Roman" panose="02020603050405020304" pitchFamily="18" charset="0"/>
              </a:rPr>
              <a:t>MOSFET</a:t>
            </a:r>
            <a:endParaRPr lang="en-US" altLang="zh-CN" sz="3600" dirty="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trips(downRigh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7"/>
          <p:cNvSpPr>
            <a:spLocks noChangeArrowheads="1"/>
          </p:cNvSpPr>
          <p:nvPr/>
        </p:nvSpPr>
        <p:spPr bwMode="auto">
          <a:xfrm>
            <a:off x="330200" y="2024844"/>
            <a:ext cx="38100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lnSpc>
                <a:spcPct val="130000"/>
              </a:lnSpc>
              <a:spcBef>
                <a:spcPct val="0"/>
              </a:spcBef>
              <a:buClrTx/>
              <a:buFontTx/>
              <a:buNone/>
            </a:pPr>
            <a:r>
              <a:rPr kumimoji="1" lang="en-US" altLang="zh-CN" sz="2400">
                <a:latin typeface="Times New Roman" panose="02020603050405020304" pitchFamily="18" charset="0"/>
              </a:rPr>
              <a:t>② </a:t>
            </a:r>
            <a:r>
              <a:rPr kumimoji="1" lang="zh-CN" altLang="en-US" sz="2400">
                <a:latin typeface="Times New Roman" panose="02020603050405020304" pitchFamily="18" charset="0"/>
              </a:rPr>
              <a:t>可变电阻区</a:t>
            </a:r>
            <a:endParaRPr kumimoji="1" lang="zh-CN" altLang="en-US" sz="2400">
              <a:latin typeface="Times New Roman" panose="02020603050405020304" pitchFamily="18" charset="0"/>
            </a:endParaRPr>
          </a:p>
          <a:p>
            <a:pPr algn="just">
              <a:lnSpc>
                <a:spcPct val="130000"/>
              </a:lnSpc>
              <a:spcBef>
                <a:spcPct val="0"/>
              </a:spcBef>
              <a:buClrTx/>
              <a:buFontTx/>
              <a:buNone/>
            </a:pPr>
            <a:r>
              <a:rPr kumimoji="1" lang="zh-CN" altLang="en-US" sz="2400" i="1">
                <a:latin typeface="Book Antiqua" panose="02040602050305030304" pitchFamily="18" charset="0"/>
                <a:ea typeface="华康简宋"/>
                <a:cs typeface="华康简宋"/>
              </a:rPr>
              <a:t>      </a:t>
            </a:r>
            <a:r>
              <a:rPr kumimoji="1" lang="en-US" altLang="zh-CN" sz="2400" i="1">
                <a:latin typeface="Book Antiqua" panose="02040602050305030304" pitchFamily="18" charset="0"/>
                <a:ea typeface="华康简宋"/>
                <a:cs typeface="华康简宋"/>
              </a:rPr>
              <a:t>v</a:t>
            </a:r>
            <a:r>
              <a:rPr kumimoji="1" lang="en-US" altLang="zh-CN" sz="2400" baseline="-30000">
                <a:latin typeface="Times New Roman" panose="02020603050405020304" pitchFamily="18" charset="0"/>
                <a:ea typeface="华康简宋"/>
                <a:cs typeface="华康简宋"/>
              </a:rPr>
              <a:t>DS </a:t>
            </a:r>
            <a:r>
              <a:rPr kumimoji="1" lang="en-US" altLang="zh-CN" sz="2400">
                <a:latin typeface="Times New Roman" panose="02020603050405020304" pitchFamily="18" charset="0"/>
                <a:ea typeface="华康简宋"/>
                <a:cs typeface="华康简宋"/>
              </a:rPr>
              <a:t>&lt;</a:t>
            </a:r>
            <a:r>
              <a:rPr kumimoji="1" lang="zh-CN" altLang="en-US" sz="2400">
                <a:latin typeface="Times New Roman" panose="02020603050405020304" pitchFamily="18" charset="0"/>
                <a:ea typeface="华康简宋"/>
                <a:cs typeface="华康简宋"/>
              </a:rPr>
              <a:t>（</a:t>
            </a:r>
            <a:r>
              <a:rPr kumimoji="1" lang="en-US" altLang="zh-CN" sz="2400" i="1">
                <a:latin typeface="Book Antiqua" panose="02040602050305030304" pitchFamily="18" charset="0"/>
                <a:ea typeface="华康简宋"/>
                <a:cs typeface="华康简宋"/>
              </a:rPr>
              <a:t>v</a:t>
            </a:r>
            <a:r>
              <a:rPr kumimoji="1" lang="en-US" altLang="zh-CN" sz="2400" baseline="-30000">
                <a:latin typeface="Times New Roman" panose="02020603050405020304" pitchFamily="18" charset="0"/>
                <a:ea typeface="华康简宋"/>
                <a:cs typeface="华康简宋"/>
              </a:rPr>
              <a:t>GS</a:t>
            </a:r>
            <a:r>
              <a:rPr kumimoji="1" lang="zh-CN" altLang="en-US" sz="2400">
                <a:latin typeface="Times New Roman" panose="02020603050405020304" pitchFamily="18" charset="0"/>
                <a:ea typeface="华康简宋"/>
                <a:cs typeface="华康简宋"/>
              </a:rPr>
              <a:t>－</a:t>
            </a:r>
            <a:r>
              <a:rPr kumimoji="1" lang="en-US" altLang="zh-CN" sz="2400" i="1">
                <a:latin typeface="Times New Roman" panose="02020603050405020304" pitchFamily="18" charset="0"/>
                <a:ea typeface="华康简宋"/>
                <a:cs typeface="华康简宋"/>
              </a:rPr>
              <a:t>V</a:t>
            </a:r>
            <a:r>
              <a:rPr kumimoji="1" lang="en-US" altLang="zh-CN" sz="2400" baseline="-30000">
                <a:latin typeface="Times New Roman" panose="02020603050405020304" pitchFamily="18" charset="0"/>
                <a:ea typeface="华康简宋"/>
                <a:cs typeface="华康简宋"/>
              </a:rPr>
              <a:t>TN</a:t>
            </a:r>
            <a:r>
              <a:rPr kumimoji="1" lang="zh-CN" altLang="en-US" sz="2400">
                <a:latin typeface="Times New Roman" panose="02020603050405020304" pitchFamily="18" charset="0"/>
                <a:ea typeface="华康简宋"/>
                <a:cs typeface="华康简宋"/>
              </a:rPr>
              <a:t>）</a:t>
            </a:r>
            <a:endParaRPr kumimoji="1" lang="zh-CN" altLang="en-US" sz="2400">
              <a:latin typeface="Times New Roman" panose="02020603050405020304" pitchFamily="18" charset="0"/>
            </a:endParaRPr>
          </a:p>
        </p:txBody>
      </p:sp>
      <p:graphicFrame>
        <p:nvGraphicFramePr>
          <p:cNvPr id="11" name="Object 8"/>
          <p:cNvGraphicFramePr>
            <a:graphicFrameLocks noChangeAspect="1"/>
          </p:cNvGraphicFramePr>
          <p:nvPr/>
        </p:nvGraphicFramePr>
        <p:xfrm>
          <a:off x="282575" y="3177369"/>
          <a:ext cx="3927475" cy="481013"/>
        </p:xfrm>
        <a:graphic>
          <a:graphicData uri="http://schemas.openxmlformats.org/presentationml/2006/ole">
            <mc:AlternateContent xmlns:mc="http://schemas.openxmlformats.org/markup-compatibility/2006">
              <mc:Choice xmlns:v="urn:schemas-microsoft-com:vml" Requires="v">
                <p:oleObj spid="_x0000_s138100" name="公式" r:id="rId1" imgW="1993900" imgH="241300" progId="Equation.3">
                  <p:embed/>
                </p:oleObj>
              </mc:Choice>
              <mc:Fallback>
                <p:oleObj name="公式" r:id="rId1" imgW="1993900" imgH="241300" progId="Equation.3">
                  <p:embed/>
                  <p:pic>
                    <p:nvPicPr>
                      <p:cNvPr id="0" name="图片 1380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 y="3177369"/>
                        <a:ext cx="39274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9"/>
          <p:cNvSpPr txBox="1">
            <a:spLocks noChangeArrowheads="1"/>
          </p:cNvSpPr>
          <p:nvPr/>
        </p:nvSpPr>
        <p:spPr bwMode="auto">
          <a:xfrm>
            <a:off x="330200" y="3842532"/>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zh-CN" altLang="en-US" sz="2400" dirty="0">
                <a:latin typeface="Times New Roman" panose="02020603050405020304" pitchFamily="18" charset="0"/>
              </a:rPr>
              <a:t>由于</a:t>
            </a:r>
            <a:r>
              <a:rPr kumimoji="1" lang="en-US" altLang="zh-CN" sz="2400" i="1" dirty="0" err="1">
                <a:latin typeface="Book Antiqua" panose="02040602050305030304" pitchFamily="18" charset="0"/>
                <a:ea typeface="华康简宋"/>
                <a:cs typeface="华康简宋"/>
              </a:rPr>
              <a:t>v</a:t>
            </a:r>
            <a:r>
              <a:rPr kumimoji="1" lang="en-US" altLang="zh-CN" sz="2400" baseline="-30000" dirty="0" err="1">
                <a:latin typeface="Times New Roman" panose="02020603050405020304" pitchFamily="18" charset="0"/>
                <a:ea typeface="华康简宋"/>
                <a:cs typeface="华康简宋"/>
              </a:rPr>
              <a:t>DS</a:t>
            </a:r>
            <a:r>
              <a:rPr kumimoji="1" lang="zh-CN" altLang="en-US" sz="2400" dirty="0">
                <a:latin typeface="Times New Roman" panose="02020603050405020304" pitchFamily="18" charset="0"/>
              </a:rPr>
              <a:t>较小，可近似为</a:t>
            </a:r>
            <a:endParaRPr kumimoji="1" lang="zh-CN" altLang="en-US" sz="2400" dirty="0">
              <a:latin typeface="Times New Roman" panose="02020603050405020304" pitchFamily="18" charset="0"/>
            </a:endParaRPr>
          </a:p>
        </p:txBody>
      </p:sp>
      <p:graphicFrame>
        <p:nvGraphicFramePr>
          <p:cNvPr id="13" name="Object 10"/>
          <p:cNvGraphicFramePr>
            <a:graphicFrameLocks noChangeAspect="1"/>
          </p:cNvGraphicFramePr>
          <p:nvPr/>
        </p:nvGraphicFramePr>
        <p:xfrm>
          <a:off x="446088" y="4479119"/>
          <a:ext cx="2976562" cy="455613"/>
        </p:xfrm>
        <a:graphic>
          <a:graphicData uri="http://schemas.openxmlformats.org/presentationml/2006/ole">
            <mc:AlternateContent xmlns:mc="http://schemas.openxmlformats.org/markup-compatibility/2006">
              <mc:Choice xmlns:v="urn:schemas-microsoft-com:vml" Requires="v">
                <p:oleObj spid="_x0000_s138101" name="公式" r:id="rId3" imgW="1511300" imgH="228600" progId="Equation.3">
                  <p:embed/>
                </p:oleObj>
              </mc:Choice>
              <mc:Fallback>
                <p:oleObj name="公式" r:id="rId3" imgW="1511300" imgH="228600" progId="Equation.3">
                  <p:embed/>
                  <p:pic>
                    <p:nvPicPr>
                      <p:cNvPr id="0" name="图片 138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88" y="4479119"/>
                        <a:ext cx="297656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1"/>
          <p:cNvGraphicFramePr>
            <a:graphicFrameLocks noChangeAspect="1"/>
          </p:cNvGraphicFramePr>
          <p:nvPr/>
        </p:nvGraphicFramePr>
        <p:xfrm>
          <a:off x="488950" y="5137063"/>
          <a:ext cx="2203450" cy="939800"/>
        </p:xfrm>
        <a:graphic>
          <a:graphicData uri="http://schemas.openxmlformats.org/presentationml/2006/ole">
            <mc:AlternateContent xmlns:mc="http://schemas.openxmlformats.org/markup-compatibility/2006">
              <mc:Choice xmlns:v="urn:schemas-microsoft-com:vml" Requires="v">
                <p:oleObj spid="_x0000_s138102" name="Equation" r:id="rId5" imgW="1104900" imgH="469900" progId="Equation.3">
                  <p:embed/>
                </p:oleObj>
              </mc:Choice>
              <mc:Fallback>
                <p:oleObj name="Equation" r:id="rId5" imgW="1104900" imgH="469900" progId="Equation.3">
                  <p:embed/>
                  <p:pic>
                    <p:nvPicPr>
                      <p:cNvPr id="0" name="图片 1381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50" y="5137063"/>
                        <a:ext cx="22034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2"/>
          <p:cNvGraphicFramePr>
            <a:graphicFrameLocks noChangeAspect="1"/>
          </p:cNvGraphicFramePr>
          <p:nvPr/>
        </p:nvGraphicFramePr>
        <p:xfrm>
          <a:off x="2519363" y="5121188"/>
          <a:ext cx="2319337" cy="889000"/>
        </p:xfrm>
        <a:graphic>
          <a:graphicData uri="http://schemas.openxmlformats.org/presentationml/2006/ole">
            <mc:AlternateContent xmlns:mc="http://schemas.openxmlformats.org/markup-compatibility/2006">
              <mc:Choice xmlns:v="urn:schemas-microsoft-com:vml" Requires="v">
                <p:oleObj spid="_x0000_s138103" name="公式" r:id="rId7" imgW="1155065" imgH="444500" progId="Equation.3">
                  <p:embed/>
                </p:oleObj>
              </mc:Choice>
              <mc:Fallback>
                <p:oleObj name="公式" r:id="rId7" imgW="1155065" imgH="444500" progId="Equation.3">
                  <p:embed/>
                  <p:pic>
                    <p:nvPicPr>
                      <p:cNvPr id="0" name="图片 1381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9363" y="5121188"/>
                        <a:ext cx="231933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 Box 13"/>
          <p:cNvSpPr txBox="1">
            <a:spLocks noChangeArrowheads="1"/>
          </p:cNvSpPr>
          <p:nvPr/>
        </p:nvSpPr>
        <p:spPr bwMode="auto">
          <a:xfrm>
            <a:off x="5400116" y="5121188"/>
            <a:ext cx="2808288"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i="1" dirty="0" err="1">
                <a:latin typeface="Times New Roman" panose="02020603050405020304" pitchFamily="18" charset="0"/>
                <a:ea typeface="华康简宋"/>
                <a:cs typeface="华康简宋"/>
              </a:rPr>
              <a:t>r</a:t>
            </a:r>
            <a:r>
              <a:rPr kumimoji="1" lang="en-US" altLang="zh-CN" sz="2400" baseline="-30000" dirty="0" err="1">
                <a:latin typeface="Times New Roman" panose="02020603050405020304" pitchFamily="18" charset="0"/>
                <a:ea typeface="华康简宋"/>
                <a:cs typeface="华康简宋"/>
              </a:rPr>
              <a:t>dso</a:t>
            </a:r>
            <a:r>
              <a:rPr kumimoji="1" lang="zh-CN" altLang="en-US" sz="2400" dirty="0">
                <a:latin typeface="楷体_GB2312"/>
              </a:rPr>
              <a:t>是一个受</a:t>
            </a:r>
            <a:r>
              <a:rPr kumimoji="1" lang="en-US" altLang="zh-CN" sz="2400" i="1" dirty="0" err="1">
                <a:latin typeface="Book Antiqua" panose="02040602050305030304" pitchFamily="18" charset="0"/>
                <a:ea typeface="华康简宋"/>
                <a:cs typeface="华康简宋"/>
              </a:rPr>
              <a:t>v</a:t>
            </a:r>
            <a:r>
              <a:rPr kumimoji="1" lang="en-US" altLang="zh-CN" sz="2400" baseline="-30000" dirty="0" err="1">
                <a:latin typeface="Times New Roman" panose="02020603050405020304" pitchFamily="18" charset="0"/>
                <a:ea typeface="华康简宋"/>
                <a:cs typeface="华康简宋"/>
              </a:rPr>
              <a:t>GS</a:t>
            </a:r>
            <a:r>
              <a:rPr kumimoji="1" lang="zh-CN" altLang="en-US" sz="2400" dirty="0">
                <a:latin typeface="楷体_GB2312"/>
              </a:rPr>
              <a:t>控制的可变电阻 </a:t>
            </a:r>
            <a:endParaRPr kumimoji="1" lang="zh-CN" altLang="en-US" sz="2400" dirty="0">
              <a:latin typeface="楷体_GB2312"/>
            </a:endParaRPr>
          </a:p>
        </p:txBody>
      </p:sp>
      <p:graphicFrame>
        <p:nvGraphicFramePr>
          <p:cNvPr id="17418" name="Object 17"/>
          <p:cNvGraphicFramePr>
            <a:graphicFrameLocks noChangeAspect="1"/>
          </p:cNvGraphicFramePr>
          <p:nvPr/>
        </p:nvGraphicFramePr>
        <p:xfrm>
          <a:off x="671513" y="1304764"/>
          <a:ext cx="2757487" cy="641350"/>
        </p:xfrm>
        <a:graphic>
          <a:graphicData uri="http://schemas.openxmlformats.org/presentationml/2006/ole">
            <mc:AlternateContent xmlns:mc="http://schemas.openxmlformats.org/markup-compatibility/2006">
              <mc:Choice xmlns:v="urn:schemas-microsoft-com:vml" Requires="v">
                <p:oleObj spid="_x0000_s138104" name="Equation" r:id="rId9" imgW="1193800" imgH="279400" progId="Equation.3">
                  <p:embed/>
                </p:oleObj>
              </mc:Choice>
              <mc:Fallback>
                <p:oleObj name="Equation" r:id="rId9" imgW="1193800" imgH="279400" progId="Equation.3">
                  <p:embed/>
                  <p:pic>
                    <p:nvPicPr>
                      <p:cNvPr id="0" name="图片 13810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513" y="1304764"/>
                        <a:ext cx="2757487"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0" name="Rectangle 2"/>
          <p:cNvSpPr>
            <a:spLocks noChangeArrowheads="1"/>
          </p:cNvSpPr>
          <p:nvPr/>
        </p:nvSpPr>
        <p:spPr bwMode="auto">
          <a:xfrm>
            <a:off x="488950" y="146844"/>
            <a:ext cx="645636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en-US" altLang="zh-CN" sz="2800" dirty="0">
                <a:solidFill>
                  <a:srgbClr val="C00000"/>
                </a:solidFill>
                <a:latin typeface="Times New Roman" panose="02020603050405020304" pitchFamily="18" charset="0"/>
              </a:rPr>
              <a:t>3.  </a:t>
            </a:r>
            <a:r>
              <a:rPr kumimoji="1" lang="en-US" altLang="zh-CN" sz="2800" i="1" dirty="0">
                <a:solidFill>
                  <a:srgbClr val="C00000"/>
                </a:solidFill>
                <a:latin typeface="Times New Roman" panose="02020603050405020304" pitchFamily="18" charset="0"/>
              </a:rPr>
              <a:t>I-V</a:t>
            </a:r>
            <a:r>
              <a:rPr kumimoji="1" lang="zh-CN" altLang="en-US" sz="2800" dirty="0">
                <a:solidFill>
                  <a:srgbClr val="C00000"/>
                </a:solidFill>
                <a:latin typeface="Times New Roman" panose="02020603050405020304" pitchFamily="18" charset="0"/>
              </a:rPr>
              <a:t>特性曲线及特性方程</a:t>
            </a:r>
            <a:endParaRPr kumimoji="1" lang="zh-CN" altLang="en-US" sz="2800" dirty="0">
              <a:solidFill>
                <a:srgbClr val="C00000"/>
              </a:solidFill>
              <a:latin typeface="Times New Roman" panose="02020603050405020304" pitchFamily="18" charset="0"/>
            </a:endParaRPr>
          </a:p>
        </p:txBody>
      </p:sp>
      <p:sp>
        <p:nvSpPr>
          <p:cNvPr id="17421" name="Rectangle 5"/>
          <p:cNvSpPr>
            <a:spLocks noChangeArrowheads="1"/>
          </p:cNvSpPr>
          <p:nvPr/>
        </p:nvSpPr>
        <p:spPr bwMode="auto">
          <a:xfrm>
            <a:off x="358775" y="836712"/>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400" dirty="0">
                <a:solidFill>
                  <a:srgbClr val="FF0000"/>
                </a:solidFill>
                <a:ea typeface="黑体" panose="02010609060101010101" pitchFamily="49" charset="-122"/>
              </a:rPr>
              <a:t>（</a:t>
            </a:r>
            <a:r>
              <a:rPr lang="en-US" altLang="zh-CN" sz="2400" dirty="0">
                <a:solidFill>
                  <a:srgbClr val="FF0000"/>
                </a:solidFill>
                <a:ea typeface="黑体" panose="02010609060101010101" pitchFamily="49" charset="-122"/>
              </a:rPr>
              <a:t>1</a:t>
            </a:r>
            <a:r>
              <a:rPr lang="zh-CN" altLang="en-US" sz="2400" dirty="0">
                <a:solidFill>
                  <a:srgbClr val="FF0000"/>
                </a:solidFill>
                <a:ea typeface="黑体" panose="02010609060101010101" pitchFamily="49" charset="-122"/>
              </a:rPr>
              <a:t>）输出特性及大信号特性方程</a:t>
            </a:r>
            <a:endParaRPr lang="zh-CN" altLang="en-US" sz="2400" dirty="0">
              <a:solidFill>
                <a:srgbClr val="FF0000"/>
              </a:solidFill>
              <a:ea typeface="黑体" panose="02010609060101010101" pitchFamily="49" charset="-122"/>
            </a:endParaRPr>
          </a:p>
        </p:txBody>
      </p:sp>
      <p:graphicFrame>
        <p:nvGraphicFramePr>
          <p:cNvPr id="18" name="对象 17"/>
          <p:cNvGraphicFramePr>
            <a:graphicFrameLocks noChangeAspect="1"/>
          </p:cNvGraphicFramePr>
          <p:nvPr/>
        </p:nvGraphicFramePr>
        <p:xfrm>
          <a:off x="4175125" y="1232756"/>
          <a:ext cx="4693270" cy="3695902"/>
        </p:xfrm>
        <a:graphic>
          <a:graphicData uri="http://schemas.openxmlformats.org/presentationml/2006/ole">
            <mc:AlternateContent xmlns:mc="http://schemas.openxmlformats.org/markup-compatibility/2006">
              <mc:Choice xmlns:v="urn:schemas-microsoft-com:vml" Requires="v">
                <p:oleObj spid="_x0000_s138105" name="Picture" r:id="rId11" imgW="2753995" imgH="2169160" progId="Word.Picture.8">
                  <p:embed/>
                </p:oleObj>
              </mc:Choice>
              <mc:Fallback>
                <p:oleObj name="Picture" r:id="rId11" imgW="2753995" imgH="2169160" progId="Word.Picture.8">
                  <p:embed/>
                  <p:pic>
                    <p:nvPicPr>
                      <p:cNvPr id="0" name="图片 13810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5125" y="1232756"/>
                        <a:ext cx="4693270" cy="3695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trips(down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trips(down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trips(downRigh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trips(downRigh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trips(downRigh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6"/>
          <p:cNvSpPr>
            <a:spLocks noChangeArrowheads="1"/>
          </p:cNvSpPr>
          <p:nvPr/>
        </p:nvSpPr>
        <p:spPr bwMode="auto">
          <a:xfrm>
            <a:off x="293688" y="1340768"/>
            <a:ext cx="3810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lnSpc>
                <a:spcPct val="130000"/>
              </a:lnSpc>
              <a:spcBef>
                <a:spcPct val="0"/>
              </a:spcBef>
              <a:buClrTx/>
              <a:buFontTx/>
              <a:buNone/>
            </a:pPr>
            <a:r>
              <a:rPr kumimoji="1" lang="en-US" altLang="zh-CN" sz="2400">
                <a:latin typeface="Times New Roman" panose="02020603050405020304" pitchFamily="18" charset="0"/>
              </a:rPr>
              <a:t>② </a:t>
            </a:r>
            <a:r>
              <a:rPr kumimoji="1" lang="zh-CN" altLang="en-US" sz="2400">
                <a:latin typeface="Times New Roman" panose="02020603050405020304" pitchFamily="18" charset="0"/>
              </a:rPr>
              <a:t>可变电阻区</a:t>
            </a:r>
            <a:r>
              <a:rPr kumimoji="1" lang="zh-CN" altLang="en-US" sz="2400" i="1">
                <a:latin typeface="Book Antiqua" panose="02040602050305030304" pitchFamily="18" charset="0"/>
                <a:ea typeface="华康简宋"/>
                <a:cs typeface="华康简宋"/>
              </a:rPr>
              <a:t>      </a:t>
            </a:r>
            <a:endParaRPr kumimoji="1" lang="zh-CN" altLang="en-US" sz="2400">
              <a:latin typeface="Times New Roman" panose="02020603050405020304" pitchFamily="18" charset="0"/>
            </a:endParaRPr>
          </a:p>
        </p:txBody>
      </p:sp>
      <p:graphicFrame>
        <p:nvGraphicFramePr>
          <p:cNvPr id="18437" name="Object 7"/>
          <p:cNvGraphicFramePr>
            <a:graphicFrameLocks noChangeAspect="1"/>
          </p:cNvGraphicFramePr>
          <p:nvPr/>
        </p:nvGraphicFramePr>
        <p:xfrm>
          <a:off x="782638" y="1952836"/>
          <a:ext cx="2976562" cy="455612"/>
        </p:xfrm>
        <a:graphic>
          <a:graphicData uri="http://schemas.openxmlformats.org/presentationml/2006/ole">
            <mc:AlternateContent xmlns:mc="http://schemas.openxmlformats.org/markup-compatibility/2006">
              <mc:Choice xmlns:v="urn:schemas-microsoft-com:vml" Requires="v">
                <p:oleObj spid="_x0000_s138977" name="公式" r:id="rId1" imgW="1511300" imgH="228600" progId="Equation.3">
                  <p:embed/>
                </p:oleObj>
              </mc:Choice>
              <mc:Fallback>
                <p:oleObj name="公式" r:id="rId1" imgW="1511300" imgH="228600" progId="Equation.3">
                  <p:embed/>
                  <p:pic>
                    <p:nvPicPr>
                      <p:cNvPr id="0" name="图片 1389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1952836"/>
                        <a:ext cx="29765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8" name="Object 8"/>
          <p:cNvGraphicFramePr>
            <a:graphicFrameLocks noChangeAspect="1"/>
          </p:cNvGraphicFramePr>
          <p:nvPr/>
        </p:nvGraphicFramePr>
        <p:xfrm>
          <a:off x="760413" y="2394868"/>
          <a:ext cx="2778125" cy="889000"/>
        </p:xfrm>
        <a:graphic>
          <a:graphicData uri="http://schemas.openxmlformats.org/presentationml/2006/ole">
            <mc:AlternateContent xmlns:mc="http://schemas.openxmlformats.org/markup-compatibility/2006">
              <mc:Choice xmlns:v="urn:schemas-microsoft-com:vml" Requires="v">
                <p:oleObj spid="_x0000_s138978" name="公式" r:id="rId3" imgW="1384300" imgH="444500" progId="Equation.3">
                  <p:embed/>
                </p:oleObj>
              </mc:Choice>
              <mc:Fallback>
                <p:oleObj name="公式" r:id="rId3" imgW="1384300" imgH="444500" progId="Equation.3">
                  <p:embed/>
                  <p:pic>
                    <p:nvPicPr>
                      <p:cNvPr id="0" name="图片 1389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413" y="2394868"/>
                        <a:ext cx="27781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Rectangle 9"/>
          <p:cNvSpPr>
            <a:spLocks noChangeArrowheads="1"/>
          </p:cNvSpPr>
          <p:nvPr/>
        </p:nvSpPr>
        <p:spPr bwMode="auto">
          <a:xfrm>
            <a:off x="392113" y="4653136"/>
            <a:ext cx="3711575" cy="1698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lnSpc>
                <a:spcPct val="145000"/>
              </a:lnSpc>
              <a:spcBef>
                <a:spcPct val="0"/>
              </a:spcBef>
              <a:buClrTx/>
              <a:buFontTx/>
              <a:buNone/>
            </a:pPr>
            <a:r>
              <a:rPr kumimoji="1" lang="en-US" altLang="zh-CN" sz="2400" i="1" dirty="0">
                <a:latin typeface="楷体_GB2312"/>
                <a:sym typeface="Symbol" panose="05050102010706020507" pitchFamily="18" charset="2"/>
              </a:rPr>
              <a:t></a:t>
            </a:r>
            <a:r>
              <a:rPr kumimoji="1" lang="en-US" altLang="zh-CN" sz="2400" baseline="-25000" dirty="0">
                <a:latin typeface="Times New Roman" panose="02020603050405020304" pitchFamily="18" charset="0"/>
                <a:sym typeface="Symbol" panose="05050102010706020507" pitchFamily="18" charset="2"/>
              </a:rPr>
              <a:t>n </a:t>
            </a:r>
            <a:r>
              <a:rPr kumimoji="1" lang="zh-CN" altLang="en-US" sz="2400" dirty="0">
                <a:latin typeface="楷体_GB2312"/>
              </a:rPr>
              <a:t>：反型层中电子迁移率</a:t>
            </a:r>
            <a:endParaRPr kumimoji="1" lang="zh-CN" altLang="en-US" sz="2400" dirty="0">
              <a:latin typeface="楷体_GB2312"/>
            </a:endParaRPr>
          </a:p>
          <a:p>
            <a:pPr algn="just" eaLnBrk="1" hangingPunct="1">
              <a:lnSpc>
                <a:spcPct val="145000"/>
              </a:lnSpc>
              <a:spcBef>
                <a:spcPct val="0"/>
              </a:spcBef>
              <a:buClrTx/>
              <a:buFontTx/>
              <a:buNone/>
            </a:pPr>
            <a:r>
              <a:rPr kumimoji="1" lang="en-US" altLang="zh-CN" sz="2400" dirty="0">
                <a:latin typeface="Times New Roman" panose="02020603050405020304" pitchFamily="18" charset="0"/>
              </a:rPr>
              <a:t>C</a:t>
            </a:r>
            <a:r>
              <a:rPr kumimoji="1" lang="en-US" altLang="zh-CN" sz="2400" baseline="-30000" dirty="0">
                <a:latin typeface="Times New Roman" panose="02020603050405020304" pitchFamily="18" charset="0"/>
              </a:rPr>
              <a:t>ox </a:t>
            </a:r>
            <a:r>
              <a:rPr kumimoji="1" lang="zh-CN" altLang="en-US" sz="2400" dirty="0">
                <a:latin typeface="楷体_GB2312"/>
              </a:rPr>
              <a:t>：栅极（与衬底间）氧化层单位面积电容</a:t>
            </a:r>
            <a:endParaRPr kumimoji="1" lang="zh-CN" altLang="en-US" sz="2400" dirty="0">
              <a:latin typeface="楷体_GB2312"/>
            </a:endParaRPr>
          </a:p>
        </p:txBody>
      </p:sp>
      <p:grpSp>
        <p:nvGrpSpPr>
          <p:cNvPr id="34" name="Group 10"/>
          <p:cNvGrpSpPr/>
          <p:nvPr/>
        </p:nvGrpSpPr>
        <p:grpSpPr bwMode="auto">
          <a:xfrm>
            <a:off x="4570486" y="5049180"/>
            <a:ext cx="3817938" cy="573087"/>
            <a:chOff x="2652" y="3337"/>
            <a:chExt cx="2405" cy="361"/>
          </a:xfrm>
        </p:grpSpPr>
        <p:sp>
          <p:nvSpPr>
            <p:cNvPr id="18446" name="Rectangle 11"/>
            <p:cNvSpPr>
              <a:spLocks noChangeArrowheads="1"/>
            </p:cNvSpPr>
            <p:nvPr/>
          </p:nvSpPr>
          <p:spPr bwMode="auto">
            <a:xfrm>
              <a:off x="3600" y="3337"/>
              <a:ext cx="1457"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lnSpc>
                  <a:spcPct val="130000"/>
                </a:lnSpc>
                <a:spcBef>
                  <a:spcPct val="0"/>
                </a:spcBef>
                <a:buClrTx/>
                <a:buFontTx/>
                <a:buNone/>
              </a:pPr>
              <a:r>
                <a:rPr kumimoji="1" lang="zh-CN" altLang="en-US" sz="2400" dirty="0">
                  <a:latin typeface="楷体_GB2312"/>
                </a:rPr>
                <a:t>本征电导因子</a:t>
              </a:r>
              <a:endParaRPr kumimoji="1" lang="zh-CN" altLang="en-US" sz="2400" dirty="0">
                <a:latin typeface="楷体_GB2312"/>
              </a:endParaRPr>
            </a:p>
          </p:txBody>
        </p:sp>
        <p:graphicFrame>
          <p:nvGraphicFramePr>
            <p:cNvPr id="18447" name="Object 12"/>
            <p:cNvGraphicFramePr>
              <a:graphicFrameLocks noChangeAspect="1"/>
            </p:cNvGraphicFramePr>
            <p:nvPr/>
          </p:nvGraphicFramePr>
          <p:xfrm>
            <a:off x="2652" y="3352"/>
            <a:ext cx="916" cy="304"/>
          </p:xfrm>
          <a:graphic>
            <a:graphicData uri="http://schemas.openxmlformats.org/presentationml/2006/ole">
              <mc:AlternateContent xmlns:mc="http://schemas.openxmlformats.org/markup-compatibility/2006">
                <mc:Choice xmlns:v="urn:schemas-microsoft-com:vml" Requires="v">
                  <p:oleObj spid="_x0000_s138979" name="Equation" r:id="rId5" imgW="17678400" imgH="5791200" progId="Equation.DSMT4">
                    <p:embed/>
                  </p:oleObj>
                </mc:Choice>
                <mc:Fallback>
                  <p:oleObj name="Equation" r:id="rId5" imgW="17678400" imgH="5791200" progId="Equation.DSMT4">
                    <p:embed/>
                    <p:pic>
                      <p:nvPicPr>
                        <p:cNvPr id="0" name="图片 138978"/>
                        <p:cNvPicPr>
                          <a:picLocks noChangeAspect="1" noChangeArrowheads="1"/>
                        </p:cNvPicPr>
                        <p:nvPr/>
                      </p:nvPicPr>
                      <p:blipFill>
                        <a:blip r:embed="rId6"/>
                        <a:srcRect/>
                        <a:stretch>
                          <a:fillRect/>
                        </a:stretch>
                      </p:blipFill>
                      <p:spPr bwMode="auto">
                        <a:xfrm>
                          <a:off x="2652" y="3352"/>
                          <a:ext cx="9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7" name="Object 13"/>
          <p:cNvGraphicFramePr>
            <a:graphicFrameLocks noChangeAspect="1"/>
          </p:cNvGraphicFramePr>
          <p:nvPr/>
        </p:nvGraphicFramePr>
        <p:xfrm>
          <a:off x="542925" y="3688680"/>
          <a:ext cx="3484563" cy="863600"/>
        </p:xfrm>
        <a:graphic>
          <a:graphicData uri="http://schemas.openxmlformats.org/presentationml/2006/ole">
            <mc:AlternateContent xmlns:mc="http://schemas.openxmlformats.org/markup-compatibility/2006">
              <mc:Choice xmlns:v="urn:schemas-microsoft-com:vml" Requires="v">
                <p:oleObj spid="_x0000_s138980" name="Equation" r:id="rId7" imgW="1727200" imgH="431800" progId="Equation.3">
                  <p:embed/>
                </p:oleObj>
              </mc:Choice>
              <mc:Fallback>
                <p:oleObj name="Equation" r:id="rId7" imgW="1727200" imgH="431800" progId="Equation.3">
                  <p:embed/>
                  <p:pic>
                    <p:nvPicPr>
                      <p:cNvPr id="0" name="图片 1389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925" y="3688680"/>
                        <a:ext cx="34845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Text Box 14"/>
          <p:cNvSpPr txBox="1">
            <a:spLocks noChangeArrowheads="1"/>
          </p:cNvSpPr>
          <p:nvPr/>
        </p:nvSpPr>
        <p:spPr bwMode="auto">
          <a:xfrm>
            <a:off x="293688" y="330768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zh-CN" altLang="en-US" sz="2400" dirty="0">
                <a:latin typeface="Times New Roman" panose="02020603050405020304" pitchFamily="18" charset="0"/>
              </a:rPr>
              <a:t>其中</a:t>
            </a:r>
            <a:endParaRPr kumimoji="1" lang="zh-CN" altLang="en-US" sz="2400" dirty="0">
              <a:latin typeface="Times New Roman" panose="02020603050405020304" pitchFamily="18" charset="0"/>
            </a:endParaRPr>
          </a:p>
        </p:txBody>
      </p:sp>
      <p:sp>
        <p:nvSpPr>
          <p:cNvPr id="39" name="Rectangle 15"/>
          <p:cNvSpPr>
            <a:spLocks noChangeArrowheads="1"/>
          </p:cNvSpPr>
          <p:nvPr/>
        </p:nvSpPr>
        <p:spPr bwMode="auto">
          <a:xfrm>
            <a:off x="4502426" y="5657565"/>
            <a:ext cx="4177747"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lnSpc>
                <a:spcPct val="130000"/>
              </a:lnSpc>
              <a:spcBef>
                <a:spcPct val="0"/>
              </a:spcBef>
              <a:buClrTx/>
              <a:buFontTx/>
              <a:buNone/>
            </a:pPr>
            <a:r>
              <a:rPr kumimoji="1" lang="en-US" altLang="zh-CN" sz="2400" i="1" dirty="0" err="1">
                <a:latin typeface="Times New Roman" panose="02020603050405020304" pitchFamily="18" charset="0"/>
                <a:cs typeface="Times New Roman" panose="02020603050405020304" pitchFamily="18" charset="0"/>
              </a:rPr>
              <a:t>K</a:t>
            </a:r>
            <a:r>
              <a:rPr kumimoji="1" lang="en-US" altLang="zh-CN" sz="2400" baseline="-25000" dirty="0" err="1">
                <a:latin typeface="Times New Roman" panose="02020603050405020304" pitchFamily="18" charset="0"/>
                <a:cs typeface="Times New Roman" panose="02020603050405020304" pitchFamily="18" charset="0"/>
              </a:rPr>
              <a:t>n</a:t>
            </a:r>
            <a:r>
              <a:rPr kumimoji="1" lang="zh-CN" altLang="en-US" sz="2400" dirty="0">
                <a:latin typeface="Times New Roman" panose="02020603050405020304" pitchFamily="18" charset="0"/>
                <a:cs typeface="Times New Roman" panose="02020603050405020304" pitchFamily="18" charset="0"/>
              </a:rPr>
              <a:t>为电导常数，单位：</a:t>
            </a:r>
            <a:r>
              <a:rPr kumimoji="1" lang="en-US" altLang="zh-CN" sz="2400" dirty="0">
                <a:latin typeface="Times New Roman" panose="02020603050405020304" pitchFamily="18" charset="0"/>
                <a:cs typeface="Times New Roman" panose="02020603050405020304" pitchFamily="18" charset="0"/>
              </a:rPr>
              <a:t>mA/V</a:t>
            </a:r>
            <a:r>
              <a:rPr kumimoji="1" lang="en-US" altLang="zh-CN" sz="2400" baseline="30000" dirty="0">
                <a:latin typeface="Times New Roman" panose="02020603050405020304" pitchFamily="18" charset="0"/>
                <a:cs typeface="Times New Roman" panose="02020603050405020304" pitchFamily="18" charset="0"/>
              </a:rPr>
              <a:t>2</a:t>
            </a:r>
            <a:endParaRPr kumimoji="1" lang="en-US" altLang="zh-CN" sz="2400" baseline="30000" dirty="0">
              <a:latin typeface="Times New Roman" panose="02020603050405020304" pitchFamily="18" charset="0"/>
              <a:cs typeface="Times New Roman" panose="02020603050405020304" pitchFamily="18" charset="0"/>
            </a:endParaRPr>
          </a:p>
        </p:txBody>
      </p:sp>
      <p:sp>
        <p:nvSpPr>
          <p:cNvPr id="18" name="Rectangle 2"/>
          <p:cNvSpPr>
            <a:spLocks noChangeArrowheads="1"/>
          </p:cNvSpPr>
          <p:nvPr/>
        </p:nvSpPr>
        <p:spPr bwMode="auto">
          <a:xfrm>
            <a:off x="488950" y="146844"/>
            <a:ext cx="645636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en-US" altLang="zh-CN" sz="2800" dirty="0">
                <a:solidFill>
                  <a:srgbClr val="C00000"/>
                </a:solidFill>
                <a:latin typeface="Times New Roman" panose="02020603050405020304" pitchFamily="18" charset="0"/>
              </a:rPr>
              <a:t>3.  </a:t>
            </a:r>
            <a:r>
              <a:rPr kumimoji="1" lang="en-US" altLang="zh-CN" sz="2800" i="1" dirty="0">
                <a:solidFill>
                  <a:srgbClr val="C00000"/>
                </a:solidFill>
                <a:latin typeface="Times New Roman" panose="02020603050405020304" pitchFamily="18" charset="0"/>
              </a:rPr>
              <a:t>I-V</a:t>
            </a:r>
            <a:r>
              <a:rPr kumimoji="1" lang="zh-CN" altLang="en-US" sz="2800" dirty="0">
                <a:solidFill>
                  <a:srgbClr val="C00000"/>
                </a:solidFill>
                <a:latin typeface="Times New Roman" panose="02020603050405020304" pitchFamily="18" charset="0"/>
              </a:rPr>
              <a:t>特性曲线及特性方程</a:t>
            </a:r>
            <a:endParaRPr kumimoji="1" lang="zh-CN" altLang="en-US" sz="2800" dirty="0">
              <a:solidFill>
                <a:srgbClr val="C00000"/>
              </a:solidFill>
              <a:latin typeface="Times New Roman" panose="02020603050405020304" pitchFamily="18" charset="0"/>
            </a:endParaRPr>
          </a:p>
        </p:txBody>
      </p:sp>
      <p:sp>
        <p:nvSpPr>
          <p:cNvPr id="19" name="Rectangle 5"/>
          <p:cNvSpPr>
            <a:spLocks noChangeArrowheads="1"/>
          </p:cNvSpPr>
          <p:nvPr/>
        </p:nvSpPr>
        <p:spPr bwMode="auto">
          <a:xfrm>
            <a:off x="358775" y="836712"/>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400" dirty="0">
                <a:solidFill>
                  <a:srgbClr val="FF0000"/>
                </a:solidFill>
                <a:ea typeface="黑体" panose="02010609060101010101" pitchFamily="49" charset="-122"/>
              </a:rPr>
              <a:t>（</a:t>
            </a:r>
            <a:r>
              <a:rPr lang="en-US" altLang="zh-CN" sz="2400" dirty="0">
                <a:solidFill>
                  <a:srgbClr val="FF0000"/>
                </a:solidFill>
                <a:ea typeface="黑体" panose="02010609060101010101" pitchFamily="49" charset="-122"/>
              </a:rPr>
              <a:t>1</a:t>
            </a:r>
            <a:r>
              <a:rPr lang="zh-CN" altLang="en-US" sz="2400" dirty="0">
                <a:solidFill>
                  <a:srgbClr val="FF0000"/>
                </a:solidFill>
                <a:ea typeface="黑体" panose="02010609060101010101" pitchFamily="49" charset="-122"/>
              </a:rPr>
              <a:t>）输出特性及大信号特性方程</a:t>
            </a:r>
            <a:endParaRPr lang="zh-CN" altLang="en-US" sz="2400" dirty="0">
              <a:solidFill>
                <a:srgbClr val="FF0000"/>
              </a:solidFill>
              <a:ea typeface="黑体" panose="02010609060101010101" pitchFamily="49" charset="-122"/>
            </a:endParaRPr>
          </a:p>
        </p:txBody>
      </p:sp>
      <p:graphicFrame>
        <p:nvGraphicFramePr>
          <p:cNvPr id="20" name="对象 19"/>
          <p:cNvGraphicFramePr>
            <a:graphicFrameLocks noChangeAspect="1"/>
          </p:cNvGraphicFramePr>
          <p:nvPr/>
        </p:nvGraphicFramePr>
        <p:xfrm>
          <a:off x="4175125" y="1232756"/>
          <a:ext cx="4693270" cy="3695902"/>
        </p:xfrm>
        <a:graphic>
          <a:graphicData uri="http://schemas.openxmlformats.org/presentationml/2006/ole">
            <mc:AlternateContent xmlns:mc="http://schemas.openxmlformats.org/markup-compatibility/2006">
              <mc:Choice xmlns:v="urn:schemas-microsoft-com:vml" Requires="v">
                <p:oleObj spid="_x0000_s138981" name="Picture" r:id="rId9" imgW="2753995" imgH="2169160" progId="Word.Picture.8">
                  <p:embed/>
                </p:oleObj>
              </mc:Choice>
              <mc:Fallback>
                <p:oleObj name="Picture" r:id="rId9" imgW="2753995" imgH="2169160" progId="Word.Picture.8">
                  <p:embed/>
                  <p:pic>
                    <p:nvPicPr>
                      <p:cNvPr id="0" name="图片 13898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5125" y="1232756"/>
                        <a:ext cx="4693270" cy="3695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strips(downRight)">
                                      <p:cBhvr>
                                        <p:cTn id="7" dur="500"/>
                                        <p:tgtEl>
                                          <p:spTgt spid="38"/>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strips(downRigh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strips(downRigh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strips(downRigh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strips(downRight)">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P spid="38" grpId="0" autoUpdateAnimBg="0"/>
      <p:bldP spid="39"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对象 24"/>
          <p:cNvGraphicFramePr>
            <a:graphicFrameLocks noChangeAspect="1"/>
          </p:cNvGraphicFramePr>
          <p:nvPr/>
        </p:nvGraphicFramePr>
        <p:xfrm>
          <a:off x="4175125" y="1232756"/>
          <a:ext cx="4693270" cy="3695902"/>
        </p:xfrm>
        <a:graphic>
          <a:graphicData uri="http://schemas.openxmlformats.org/presentationml/2006/ole">
            <mc:AlternateContent xmlns:mc="http://schemas.openxmlformats.org/markup-compatibility/2006">
              <mc:Choice xmlns:v="urn:schemas-microsoft-com:vml" Requires="v">
                <p:oleObj spid="_x0000_s140001" name="Picture" r:id="rId1" imgW="2753995" imgH="2169160" progId="Word.Picture.8">
                  <p:embed/>
                </p:oleObj>
              </mc:Choice>
              <mc:Fallback>
                <p:oleObj name="Picture" r:id="rId1" imgW="2753995" imgH="2169160" progId="Word.Picture.8">
                  <p:embed/>
                  <p:pic>
                    <p:nvPicPr>
                      <p:cNvPr id="0" name="图片 14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25" y="1232756"/>
                        <a:ext cx="4693270" cy="3695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9" name="Rectangle 6"/>
          <p:cNvSpPr>
            <a:spLocks noChangeArrowheads="1"/>
          </p:cNvSpPr>
          <p:nvPr/>
        </p:nvSpPr>
        <p:spPr bwMode="auto">
          <a:xfrm>
            <a:off x="349188" y="1412776"/>
            <a:ext cx="4114800" cy="50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lnSpc>
                <a:spcPct val="130000"/>
              </a:lnSpc>
              <a:spcBef>
                <a:spcPct val="0"/>
              </a:spcBef>
              <a:buClrTx/>
              <a:buFontTx/>
              <a:buNone/>
            </a:pPr>
            <a:r>
              <a:rPr kumimoji="1" lang="en-US" altLang="zh-CN" sz="2400" dirty="0">
                <a:latin typeface="楷体_GB2312"/>
              </a:rPr>
              <a:t>③ </a:t>
            </a:r>
            <a:r>
              <a:rPr kumimoji="1" lang="zh-CN" altLang="en-US" sz="2400" dirty="0" smtClean="0">
                <a:latin typeface="楷体_GB2312"/>
              </a:rPr>
              <a:t>恒</a:t>
            </a:r>
            <a:r>
              <a:rPr kumimoji="1" lang="zh-CN" altLang="en-US" sz="2400" dirty="0">
                <a:latin typeface="楷体_GB2312"/>
              </a:rPr>
              <a:t>流</a:t>
            </a:r>
            <a:r>
              <a:rPr kumimoji="1" lang="zh-CN" altLang="en-US" sz="2400" dirty="0" smtClean="0">
                <a:latin typeface="楷体_GB2312"/>
              </a:rPr>
              <a:t>区（</a:t>
            </a:r>
            <a:r>
              <a:rPr kumimoji="1" lang="zh-CN" altLang="en-US" sz="2400" dirty="0">
                <a:latin typeface="楷体_GB2312"/>
              </a:rPr>
              <a:t>又</a:t>
            </a:r>
            <a:r>
              <a:rPr kumimoji="1" lang="zh-CN" altLang="en-US" sz="2400" dirty="0" smtClean="0">
                <a:latin typeface="楷体_GB2312"/>
              </a:rPr>
              <a:t>称放大</a:t>
            </a:r>
            <a:r>
              <a:rPr kumimoji="1" lang="zh-CN" altLang="en-US" sz="2400" dirty="0">
                <a:latin typeface="楷体_GB2312"/>
              </a:rPr>
              <a:t>区）</a:t>
            </a:r>
            <a:endParaRPr kumimoji="1" lang="zh-CN" altLang="en-US" sz="2400" i="1" dirty="0">
              <a:latin typeface="楷体_GB2312"/>
            </a:endParaRPr>
          </a:p>
        </p:txBody>
      </p:sp>
      <p:sp>
        <p:nvSpPr>
          <p:cNvPr id="19" name="Text Box 7"/>
          <p:cNvSpPr txBox="1">
            <a:spLocks noChangeArrowheads="1"/>
          </p:cNvSpPr>
          <p:nvPr/>
        </p:nvSpPr>
        <p:spPr bwMode="auto">
          <a:xfrm>
            <a:off x="323528" y="2060848"/>
            <a:ext cx="419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50000"/>
              </a:spcBef>
              <a:buClrTx/>
              <a:buFontTx/>
              <a:buNone/>
            </a:pPr>
            <a:r>
              <a:rPr kumimoji="1" lang="en-US" altLang="zh-CN" sz="2400" i="1" dirty="0" err="1">
                <a:latin typeface="Book Antiqua" panose="02040602050305030304" pitchFamily="18" charset="0"/>
              </a:rPr>
              <a:t>v</a:t>
            </a:r>
            <a:r>
              <a:rPr kumimoji="1" lang="en-US" altLang="zh-CN" sz="2400" baseline="-30000" dirty="0" err="1">
                <a:latin typeface="Times New Roman" panose="02020603050405020304" pitchFamily="18" charset="0"/>
                <a:cs typeface="Times New Roman" panose="02020603050405020304" pitchFamily="18" charset="0"/>
              </a:rPr>
              <a:t>GS</a:t>
            </a:r>
            <a:r>
              <a:rPr kumimoji="1" lang="en-US" altLang="zh-CN" sz="2400" baseline="-300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&gt;</a:t>
            </a:r>
            <a:r>
              <a:rPr kumimoji="1" lang="en-US" altLang="zh-CN" sz="2400" i="1" dirty="0" smtClean="0">
                <a:latin typeface="Times New Roman" panose="02020603050405020304" pitchFamily="18" charset="0"/>
                <a:cs typeface="Times New Roman" panose="02020603050405020304" pitchFamily="18" charset="0"/>
              </a:rPr>
              <a:t>V</a:t>
            </a:r>
            <a:r>
              <a:rPr kumimoji="1" lang="en-US" altLang="zh-CN" sz="2400" baseline="-25000" dirty="0" smtClean="0">
                <a:latin typeface="Times New Roman" panose="02020603050405020304" pitchFamily="18" charset="0"/>
                <a:cs typeface="Times New Roman" panose="02020603050405020304" pitchFamily="18" charset="0"/>
              </a:rPr>
              <a:t>TN</a:t>
            </a:r>
            <a:r>
              <a:rPr kumimoji="1" lang="zh-CN" altLang="en-US" sz="2400" dirty="0" smtClean="0">
                <a:latin typeface="楷体_GB2312"/>
              </a:rPr>
              <a:t>，</a:t>
            </a:r>
            <a:r>
              <a:rPr kumimoji="1" lang="zh-CN" altLang="en-US" sz="2400" dirty="0">
                <a:latin typeface="楷体_GB2312"/>
              </a:rPr>
              <a:t>且</a:t>
            </a:r>
            <a:r>
              <a:rPr kumimoji="1" lang="en-US" altLang="zh-CN" sz="2400" i="1" dirty="0" err="1">
                <a:latin typeface="Book Antiqua" panose="02040602050305030304" pitchFamily="18" charset="0"/>
              </a:rPr>
              <a:t>v</a:t>
            </a:r>
            <a:r>
              <a:rPr kumimoji="1" lang="en-US" altLang="zh-CN" sz="2400" baseline="-30000" dirty="0" err="1">
                <a:latin typeface="Times New Roman" panose="02020603050405020304" pitchFamily="18" charset="0"/>
                <a:cs typeface="Times New Roman" panose="02020603050405020304" pitchFamily="18" charset="0"/>
              </a:rPr>
              <a:t>DS</a:t>
            </a:r>
            <a:r>
              <a:rPr kumimoji="1" lang="en-US" altLang="zh-CN" sz="2400" dirty="0" smtClean="0">
                <a:latin typeface="楷体_GB2312"/>
              </a:rPr>
              <a:t>≥(</a:t>
            </a:r>
            <a:r>
              <a:rPr kumimoji="1" lang="en-US" altLang="zh-CN" sz="2400" i="1" dirty="0" err="1" smtClean="0">
                <a:latin typeface="Book Antiqua" panose="02040602050305030304" pitchFamily="18" charset="0"/>
              </a:rPr>
              <a:t>v</a:t>
            </a:r>
            <a:r>
              <a:rPr kumimoji="1" lang="en-US" altLang="zh-CN" sz="2400" baseline="-30000" dirty="0" err="1" smtClean="0">
                <a:latin typeface="Times New Roman" panose="02020603050405020304" pitchFamily="18" charset="0"/>
                <a:cs typeface="Times New Roman" panose="02020603050405020304" pitchFamily="18" charset="0"/>
              </a:rPr>
              <a:t>GS</a:t>
            </a:r>
            <a:r>
              <a:rPr kumimoji="1" lang="en-US" altLang="zh-CN" sz="2400" dirty="0" smtClean="0">
                <a:latin typeface="楷体_GB2312"/>
              </a:rPr>
              <a:t>-</a:t>
            </a:r>
            <a:r>
              <a:rPr kumimoji="1" lang="en-US" altLang="zh-CN" sz="2400" i="1" dirty="0" smtClean="0">
                <a:latin typeface="Times New Roman" panose="02020603050405020304" pitchFamily="18" charset="0"/>
                <a:cs typeface="Times New Roman" panose="02020603050405020304" pitchFamily="18" charset="0"/>
              </a:rPr>
              <a:t>V</a:t>
            </a:r>
            <a:r>
              <a:rPr kumimoji="1" lang="en-US" altLang="zh-CN" sz="2400" baseline="-30000" dirty="0" smtClean="0">
                <a:latin typeface="Times New Roman" panose="02020603050405020304" pitchFamily="18" charset="0"/>
                <a:cs typeface="Times New Roman" panose="02020603050405020304" pitchFamily="18" charset="0"/>
              </a:rPr>
              <a:t>TN</a:t>
            </a:r>
            <a:r>
              <a:rPr kumimoji="1" lang="en-US" altLang="zh-CN" sz="2400" dirty="0" smtClean="0">
                <a:latin typeface="楷体_GB2312"/>
              </a:rPr>
              <a:t>)</a:t>
            </a:r>
            <a:endParaRPr kumimoji="1" lang="zh-CN" altLang="en-US" sz="2400" dirty="0">
              <a:latin typeface="楷体_GB2312"/>
            </a:endParaRPr>
          </a:p>
        </p:txBody>
      </p:sp>
      <p:graphicFrame>
        <p:nvGraphicFramePr>
          <p:cNvPr id="20" name="Object 10"/>
          <p:cNvGraphicFramePr>
            <a:graphicFrameLocks noChangeAspect="1"/>
          </p:cNvGraphicFramePr>
          <p:nvPr/>
        </p:nvGraphicFramePr>
        <p:xfrm>
          <a:off x="963613" y="3190218"/>
          <a:ext cx="2513012" cy="482600"/>
        </p:xfrm>
        <a:graphic>
          <a:graphicData uri="http://schemas.openxmlformats.org/presentationml/2006/ole">
            <mc:AlternateContent xmlns:mc="http://schemas.openxmlformats.org/markup-compatibility/2006">
              <mc:Choice xmlns:v="urn:schemas-microsoft-com:vml" Requires="v">
                <p:oleObj spid="_x0000_s140002" name="公式" r:id="rId3" imgW="1257300" imgH="241300" progId="Equation.3">
                  <p:embed/>
                </p:oleObj>
              </mc:Choice>
              <mc:Fallback>
                <p:oleObj name="公式" r:id="rId3" imgW="1257300" imgH="241300" progId="Equation.3">
                  <p:embed/>
                  <p:pic>
                    <p:nvPicPr>
                      <p:cNvPr id="0" name="图片 14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613" y="3190218"/>
                        <a:ext cx="251301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1"/>
          <p:cNvGraphicFramePr>
            <a:graphicFrameLocks noChangeAspect="1"/>
          </p:cNvGraphicFramePr>
          <p:nvPr/>
        </p:nvGraphicFramePr>
        <p:xfrm>
          <a:off x="1243013" y="3762772"/>
          <a:ext cx="2387600" cy="889000"/>
        </p:xfrm>
        <a:graphic>
          <a:graphicData uri="http://schemas.openxmlformats.org/presentationml/2006/ole">
            <mc:AlternateContent xmlns:mc="http://schemas.openxmlformats.org/markup-compatibility/2006">
              <mc:Choice xmlns:v="urn:schemas-microsoft-com:vml" Requires="v">
                <p:oleObj spid="_x0000_s140003" name="公式" r:id="rId5" imgW="1193800" imgH="444500" progId="Equation.3">
                  <p:embed/>
                </p:oleObj>
              </mc:Choice>
              <mc:Fallback>
                <p:oleObj name="公式" r:id="rId5" imgW="1193800" imgH="444500" progId="Equation.3">
                  <p:embed/>
                  <p:pic>
                    <p:nvPicPr>
                      <p:cNvPr id="0" name="图片 1400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3013" y="3762772"/>
                        <a:ext cx="23876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12"/>
          <p:cNvGraphicFramePr>
            <a:graphicFrameLocks noChangeAspect="1"/>
          </p:cNvGraphicFramePr>
          <p:nvPr/>
        </p:nvGraphicFramePr>
        <p:xfrm>
          <a:off x="1293813" y="4552850"/>
          <a:ext cx="2030412" cy="889000"/>
        </p:xfrm>
        <a:graphic>
          <a:graphicData uri="http://schemas.openxmlformats.org/presentationml/2006/ole">
            <mc:AlternateContent xmlns:mc="http://schemas.openxmlformats.org/markup-compatibility/2006">
              <mc:Choice xmlns:v="urn:schemas-microsoft-com:vml" Requires="v">
                <p:oleObj spid="_x0000_s140004" name="公式" r:id="rId7" imgW="1015365" imgH="444500" progId="Equation.3">
                  <p:embed/>
                </p:oleObj>
              </mc:Choice>
              <mc:Fallback>
                <p:oleObj name="公式" r:id="rId7" imgW="1015365" imgH="444500" progId="Equation.3">
                  <p:embed/>
                  <p:pic>
                    <p:nvPicPr>
                      <p:cNvPr id="0" name="图片 1400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3813" y="4552850"/>
                        <a:ext cx="2030412"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 name="Group 13"/>
          <p:cNvGrpSpPr/>
          <p:nvPr/>
        </p:nvGrpSpPr>
        <p:grpSpPr bwMode="auto">
          <a:xfrm>
            <a:off x="595313" y="5538688"/>
            <a:ext cx="4660900" cy="482600"/>
            <a:chOff x="280" y="3448"/>
            <a:chExt cx="2936" cy="304"/>
          </a:xfrm>
        </p:grpSpPr>
        <p:graphicFrame>
          <p:nvGraphicFramePr>
            <p:cNvPr id="19470" name="Object 14"/>
            <p:cNvGraphicFramePr>
              <a:graphicFrameLocks noChangeAspect="1"/>
            </p:cNvGraphicFramePr>
            <p:nvPr/>
          </p:nvGraphicFramePr>
          <p:xfrm>
            <a:off x="280" y="3448"/>
            <a:ext cx="1039" cy="304"/>
          </p:xfrm>
          <a:graphic>
            <a:graphicData uri="http://schemas.openxmlformats.org/presentationml/2006/ole">
              <mc:AlternateContent xmlns:mc="http://schemas.openxmlformats.org/markup-compatibility/2006">
                <mc:Choice xmlns:v="urn:schemas-microsoft-com:vml" Requires="v">
                  <p:oleObj spid="_x0000_s140005" name="公式" r:id="rId9" imgW="825500" imgH="241300" progId="Equation.3">
                    <p:embed/>
                  </p:oleObj>
                </mc:Choice>
                <mc:Fallback>
                  <p:oleObj name="公式" r:id="rId9" imgW="825500" imgH="241300" progId="Equation.3">
                    <p:embed/>
                    <p:pic>
                      <p:nvPicPr>
                        <p:cNvPr id="0" name="图片 1400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 y="3448"/>
                          <a:ext cx="10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1" name="Rectangle 15"/>
            <p:cNvSpPr>
              <a:spLocks noChangeArrowheads="1"/>
            </p:cNvSpPr>
            <p:nvPr/>
          </p:nvSpPr>
          <p:spPr bwMode="auto">
            <a:xfrm>
              <a:off x="1296" y="3456"/>
              <a:ext cx="19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dirty="0">
                  <a:latin typeface="楷体_GB2312"/>
                </a:rPr>
                <a:t>是</a:t>
              </a:r>
              <a:r>
                <a:rPr kumimoji="1" lang="en-US" altLang="zh-CN" sz="2400" i="1" dirty="0" err="1">
                  <a:latin typeface="Book Antiqua" panose="02040602050305030304" pitchFamily="18" charset="0"/>
                </a:rPr>
                <a:t>v</a:t>
              </a:r>
              <a:r>
                <a:rPr kumimoji="1" lang="en-US" altLang="zh-CN" sz="2400" baseline="-30000" dirty="0" err="1">
                  <a:latin typeface="Times New Roman" panose="02020603050405020304" pitchFamily="18" charset="0"/>
                  <a:cs typeface="Times New Roman" panose="02020603050405020304" pitchFamily="18" charset="0"/>
                </a:rPr>
                <a:t>GS</a:t>
              </a:r>
              <a:r>
                <a:rPr kumimoji="1" lang="zh-CN" altLang="en-US" sz="2400" dirty="0">
                  <a:latin typeface="楷体_GB2312"/>
                </a:rPr>
                <a:t>＝</a:t>
              </a:r>
              <a:r>
                <a:rPr kumimoji="1" lang="en-US" altLang="zh-CN" sz="2400" dirty="0">
                  <a:latin typeface="Times New Roman" panose="02020603050405020304" pitchFamily="18" charset="0"/>
                  <a:cs typeface="Times New Roman" panose="02020603050405020304" pitchFamily="18" charset="0"/>
                </a:rPr>
                <a:t>2</a:t>
              </a:r>
              <a:r>
                <a:rPr kumimoji="1" lang="en-US" altLang="zh-CN" sz="2400" i="1"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TN</a:t>
              </a:r>
              <a:r>
                <a:rPr kumimoji="1" lang="zh-CN" altLang="en-US" sz="2400" dirty="0">
                  <a:latin typeface="Times New Roman" panose="02020603050405020304" pitchFamily="18" charset="0"/>
                  <a:cs typeface="Times New Roman" panose="02020603050405020304" pitchFamily="18" charset="0"/>
                </a:rPr>
                <a:t>时的</a:t>
              </a:r>
              <a:r>
                <a:rPr kumimoji="1" lang="en-US" altLang="zh-CN" sz="2400" i="1" dirty="0" err="1">
                  <a:latin typeface="Times New Roman" panose="02020603050405020304" pitchFamily="18" charset="0"/>
                  <a:cs typeface="Times New Roman" panose="02020603050405020304" pitchFamily="18" charset="0"/>
                </a:rPr>
                <a:t>i</a:t>
              </a:r>
              <a:r>
                <a:rPr kumimoji="1" lang="en-US" altLang="zh-CN" sz="2400" baseline="-30000" dirty="0" err="1">
                  <a:latin typeface="Times New Roman" panose="02020603050405020304" pitchFamily="18" charset="0"/>
                  <a:cs typeface="Times New Roman" panose="02020603050405020304" pitchFamily="18" charset="0"/>
                </a:rPr>
                <a:t>D</a:t>
              </a:r>
              <a:r>
                <a:rPr kumimoji="1" lang="en-US" altLang="zh-CN" sz="2400" baseline="-30000" dirty="0">
                  <a:latin typeface="Times New Roman" panose="02020603050405020304" pitchFamily="18" charset="0"/>
                  <a:cs typeface="Times New Roman" panose="02020603050405020304" pitchFamily="18" charset="0"/>
                </a:rPr>
                <a:t> </a:t>
              </a:r>
              <a:endParaRPr kumimoji="1" lang="en-US" altLang="zh-CN" sz="2400" baseline="-30000" dirty="0">
                <a:latin typeface="Times New Roman" panose="02020603050405020304" pitchFamily="18" charset="0"/>
                <a:cs typeface="Times New Roman" panose="02020603050405020304" pitchFamily="18" charset="0"/>
              </a:endParaRPr>
            </a:p>
          </p:txBody>
        </p:sp>
      </p:grpSp>
      <p:sp>
        <p:nvSpPr>
          <p:cNvPr id="26" name="Rectangle 16">
            <a:hlinkClick r:id="rId11" action="ppaction://hlinksldjump"/>
          </p:cNvPr>
          <p:cNvSpPr>
            <a:spLocks noChangeArrowheads="1"/>
          </p:cNvSpPr>
          <p:nvPr/>
        </p:nvSpPr>
        <p:spPr bwMode="auto">
          <a:xfrm>
            <a:off x="455613" y="2687998"/>
            <a:ext cx="2438400"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300" i="1" dirty="0">
                <a:latin typeface="Times New Roman" panose="02020603050405020304" pitchFamily="18" charset="0"/>
                <a:cs typeface="Times New Roman" panose="02020603050405020304" pitchFamily="18" charset="0"/>
              </a:rPr>
              <a:t>I</a:t>
            </a:r>
            <a:r>
              <a:rPr lang="en-US" altLang="zh-CN" sz="2300" dirty="0">
                <a:latin typeface="Times New Roman" panose="02020603050405020304" pitchFamily="18" charset="0"/>
                <a:cs typeface="Times New Roman" panose="02020603050405020304" pitchFamily="18" charset="0"/>
              </a:rPr>
              <a:t>-</a:t>
            </a:r>
            <a:r>
              <a:rPr lang="en-US" altLang="zh-CN" sz="2300" i="1" dirty="0">
                <a:latin typeface="Times New Roman" panose="02020603050405020304" pitchFamily="18" charset="0"/>
                <a:cs typeface="Times New Roman" panose="02020603050405020304" pitchFamily="18" charset="0"/>
              </a:rPr>
              <a:t>V </a:t>
            </a:r>
            <a:r>
              <a:rPr lang="zh-CN" altLang="en-US" sz="2300" dirty="0">
                <a:latin typeface="Times New Roman" panose="02020603050405020304" pitchFamily="18" charset="0"/>
                <a:cs typeface="Times New Roman" panose="02020603050405020304" pitchFamily="18" charset="0"/>
              </a:rPr>
              <a:t>特性：</a:t>
            </a:r>
            <a:endParaRPr lang="zh-CN" altLang="en-US" sz="2300" dirty="0">
              <a:latin typeface="Times New Roman" panose="02020603050405020304" pitchFamily="18" charset="0"/>
              <a:cs typeface="Times New Roman" panose="02020603050405020304" pitchFamily="18" charset="0"/>
            </a:endParaRPr>
          </a:p>
        </p:txBody>
      </p:sp>
      <p:sp>
        <p:nvSpPr>
          <p:cNvPr id="28" name="Rectangle 25"/>
          <p:cNvSpPr>
            <a:spLocks noChangeArrowheads="1"/>
          </p:cNvSpPr>
          <p:nvPr/>
        </p:nvSpPr>
        <p:spPr bwMode="auto">
          <a:xfrm>
            <a:off x="5040051" y="5121188"/>
            <a:ext cx="3899161" cy="1050925"/>
          </a:xfrm>
          <a:prstGeom prst="rect">
            <a:avLst/>
          </a:prstGeom>
          <a:solidFill>
            <a:srgbClr val="CCFFFF"/>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lnSpc>
                <a:spcPct val="130000"/>
              </a:lnSpc>
              <a:spcBef>
                <a:spcPct val="0"/>
              </a:spcBef>
              <a:buClrTx/>
              <a:buFontTx/>
              <a:buNone/>
            </a:pPr>
            <a:r>
              <a:rPr kumimoji="1"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400" dirty="0">
                <a:latin typeface="Times New Roman" panose="02020603050405020304" pitchFamily="18" charset="0"/>
                <a:ea typeface="华文楷体" panose="02010600040101010101" pitchFamily="2" charset="-122"/>
                <a:cs typeface="Times New Roman" panose="02020603050405020304" pitchFamily="18" charset="0"/>
              </a:rPr>
              <a:t>必须让</a:t>
            </a:r>
            <a:r>
              <a:rPr kumimoji="1" lang="en-US" altLang="zh-CN" sz="2400" dirty="0">
                <a:latin typeface="Times New Roman" panose="02020603050405020304" pitchFamily="18" charset="0"/>
                <a:ea typeface="华文楷体" panose="02010600040101010101" pitchFamily="2" charset="-122"/>
                <a:cs typeface="Times New Roman" panose="02020603050405020304" pitchFamily="18" charset="0"/>
              </a:rPr>
              <a:t>FET</a:t>
            </a:r>
            <a:r>
              <a:rPr kumimoji="1" lang="zh-CN" altLang="en-US" sz="2400" dirty="0">
                <a:latin typeface="Times New Roman" panose="02020603050405020304" pitchFamily="18" charset="0"/>
                <a:ea typeface="华文楷体" panose="02010600040101010101" pitchFamily="2" charset="-122"/>
                <a:cs typeface="Times New Roman" panose="02020603050405020304" pitchFamily="18" charset="0"/>
              </a:rPr>
              <a:t>工作</a:t>
            </a:r>
            <a:r>
              <a:rPr kumimoji="1" lang="zh-CN" altLang="en-US" sz="2400" dirty="0" smtClean="0">
                <a:latin typeface="Times New Roman" panose="02020603050405020304" pitchFamily="18" charset="0"/>
                <a:ea typeface="华文楷体" panose="02010600040101010101" pitchFamily="2" charset="-122"/>
                <a:cs typeface="Times New Roman" panose="02020603050405020304" pitchFamily="18" charset="0"/>
              </a:rPr>
              <a:t>在恒流区</a:t>
            </a:r>
            <a:r>
              <a:rPr kumimoji="1" lang="zh-CN" altLang="en-US" sz="2400" dirty="0">
                <a:latin typeface="Times New Roman" panose="02020603050405020304" pitchFamily="18" charset="0"/>
                <a:ea typeface="华文楷体" panose="02010600040101010101" pitchFamily="2" charset="-122"/>
                <a:cs typeface="Times New Roman" panose="02020603050405020304" pitchFamily="18" charset="0"/>
              </a:rPr>
              <a:t>（放大区）才有放大</a:t>
            </a:r>
            <a:r>
              <a:rPr kumimoji="1" lang="zh-CN" altLang="en-US" sz="2400" dirty="0" smtClean="0">
                <a:latin typeface="Times New Roman" panose="02020603050405020304" pitchFamily="18" charset="0"/>
                <a:ea typeface="华文楷体" panose="02010600040101010101" pitchFamily="2" charset="-122"/>
                <a:cs typeface="Times New Roman" panose="02020603050405020304" pitchFamily="18" charset="0"/>
              </a:rPr>
              <a:t>作用</a:t>
            </a:r>
            <a:endParaRPr kumimoji="1" lang="zh-CN" altLang="en-US" sz="2400" i="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8" name="Rectangle 2"/>
          <p:cNvSpPr>
            <a:spLocks noChangeArrowheads="1"/>
          </p:cNvSpPr>
          <p:nvPr/>
        </p:nvSpPr>
        <p:spPr bwMode="auto">
          <a:xfrm>
            <a:off x="488950" y="146844"/>
            <a:ext cx="645636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en-US" altLang="zh-CN" sz="2800" dirty="0">
                <a:solidFill>
                  <a:srgbClr val="C00000"/>
                </a:solidFill>
                <a:latin typeface="Times New Roman" panose="02020603050405020304" pitchFamily="18" charset="0"/>
              </a:rPr>
              <a:t>3.  </a:t>
            </a:r>
            <a:r>
              <a:rPr kumimoji="1" lang="en-US" altLang="zh-CN" sz="2800" i="1" dirty="0">
                <a:solidFill>
                  <a:srgbClr val="C00000"/>
                </a:solidFill>
                <a:latin typeface="Times New Roman" panose="02020603050405020304" pitchFamily="18" charset="0"/>
              </a:rPr>
              <a:t>I-V</a:t>
            </a:r>
            <a:r>
              <a:rPr kumimoji="1" lang="zh-CN" altLang="en-US" sz="2800" dirty="0">
                <a:solidFill>
                  <a:srgbClr val="C00000"/>
                </a:solidFill>
                <a:latin typeface="Times New Roman" panose="02020603050405020304" pitchFamily="18" charset="0"/>
              </a:rPr>
              <a:t>特性曲线及特性方程</a:t>
            </a:r>
            <a:endParaRPr kumimoji="1" lang="zh-CN" altLang="en-US" sz="2800" dirty="0">
              <a:solidFill>
                <a:srgbClr val="C00000"/>
              </a:solidFill>
              <a:latin typeface="Times New Roman" panose="02020603050405020304" pitchFamily="18" charset="0"/>
            </a:endParaRPr>
          </a:p>
        </p:txBody>
      </p:sp>
      <p:sp>
        <p:nvSpPr>
          <p:cNvPr id="24" name="Rectangle 5"/>
          <p:cNvSpPr>
            <a:spLocks noChangeArrowheads="1"/>
          </p:cNvSpPr>
          <p:nvPr/>
        </p:nvSpPr>
        <p:spPr bwMode="auto">
          <a:xfrm>
            <a:off x="358775" y="836712"/>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400" dirty="0">
                <a:solidFill>
                  <a:srgbClr val="FF0000"/>
                </a:solidFill>
                <a:ea typeface="黑体" panose="02010609060101010101" pitchFamily="49" charset="-122"/>
              </a:rPr>
              <a:t>（</a:t>
            </a:r>
            <a:r>
              <a:rPr lang="en-US" altLang="zh-CN" sz="2400" dirty="0">
                <a:solidFill>
                  <a:srgbClr val="FF0000"/>
                </a:solidFill>
                <a:ea typeface="黑体" panose="02010609060101010101" pitchFamily="49" charset="-122"/>
              </a:rPr>
              <a:t>1</a:t>
            </a:r>
            <a:r>
              <a:rPr lang="zh-CN" altLang="en-US" sz="2400" dirty="0">
                <a:solidFill>
                  <a:srgbClr val="FF0000"/>
                </a:solidFill>
                <a:ea typeface="黑体" panose="02010609060101010101" pitchFamily="49" charset="-122"/>
              </a:rPr>
              <a:t>）输出特性及大信号特性方程</a:t>
            </a:r>
            <a:endParaRPr lang="zh-CN" altLang="en-US" sz="2400" dirty="0">
              <a:solidFill>
                <a:srgbClr val="FF0000"/>
              </a:solidFill>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strips(downRigh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strips(downRigh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strips(downRigh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Righ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strips(downRigh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strips(downRight)">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6" grpId="0" autoUpdateAnimBg="0"/>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对象 15"/>
          <p:cNvGraphicFramePr>
            <a:graphicFrameLocks noChangeAspect="1"/>
          </p:cNvGraphicFramePr>
          <p:nvPr/>
        </p:nvGraphicFramePr>
        <p:xfrm>
          <a:off x="4175125" y="958627"/>
          <a:ext cx="4693270" cy="3695902"/>
        </p:xfrm>
        <a:graphic>
          <a:graphicData uri="http://schemas.openxmlformats.org/presentationml/2006/ole">
            <mc:AlternateContent xmlns:mc="http://schemas.openxmlformats.org/markup-compatibility/2006">
              <mc:Choice xmlns:v="urn:schemas-microsoft-com:vml" Requires="v">
                <p:oleObj spid="_x0000_s140878" name="Picture" r:id="rId1" imgW="2753995" imgH="2169160" progId="Word.Picture.8">
                  <p:embed/>
                </p:oleObj>
              </mc:Choice>
              <mc:Fallback>
                <p:oleObj name="Picture" r:id="rId1" imgW="2753995" imgH="2169160" progId="Word.Picture.8">
                  <p:embed/>
                  <p:pic>
                    <p:nvPicPr>
                      <p:cNvPr id="0" name="图片 1408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25" y="958627"/>
                        <a:ext cx="4693270" cy="3695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nvGraphicFramePr>
        <p:xfrm>
          <a:off x="558800" y="2791805"/>
          <a:ext cx="3473450" cy="3260725"/>
        </p:xfrm>
        <a:graphic>
          <a:graphicData uri="http://schemas.openxmlformats.org/presentationml/2006/ole">
            <mc:AlternateContent xmlns:mc="http://schemas.openxmlformats.org/markup-compatibility/2006">
              <mc:Choice xmlns:v="urn:schemas-microsoft-com:vml" Requires="v">
                <p:oleObj spid="_x0000_s140879" name="图片" r:id="rId3" imgW="2172970" imgH="2042795" progId="Word.Picture.8">
                  <p:embed/>
                </p:oleObj>
              </mc:Choice>
              <mc:Fallback>
                <p:oleObj name="图片" r:id="rId3" imgW="2172970" imgH="2042795" progId="Word.Picture.8">
                  <p:embed/>
                  <p:pic>
                    <p:nvPicPr>
                      <p:cNvPr id="0" name="图片 1408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0" y="2791805"/>
                        <a:ext cx="3473450"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4" name="Rectangle 5"/>
          <p:cNvSpPr>
            <a:spLocks noChangeArrowheads="1"/>
          </p:cNvSpPr>
          <p:nvPr/>
        </p:nvSpPr>
        <p:spPr bwMode="auto">
          <a:xfrm>
            <a:off x="358775" y="872716"/>
            <a:ext cx="218329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400" dirty="0">
                <a:solidFill>
                  <a:srgbClr val="FF0000"/>
                </a:solidFill>
                <a:ea typeface="黑体" panose="02010609060101010101" pitchFamily="49" charset="-122"/>
              </a:rPr>
              <a:t>（</a:t>
            </a:r>
            <a:r>
              <a:rPr lang="en-US" altLang="zh-CN" sz="2400" dirty="0">
                <a:solidFill>
                  <a:srgbClr val="FF0000"/>
                </a:solidFill>
                <a:ea typeface="黑体" panose="02010609060101010101" pitchFamily="49" charset="-122"/>
              </a:rPr>
              <a:t>2</a:t>
            </a:r>
            <a:r>
              <a:rPr lang="zh-CN" altLang="en-US" sz="2400" dirty="0">
                <a:solidFill>
                  <a:srgbClr val="FF0000"/>
                </a:solidFill>
                <a:ea typeface="黑体" panose="02010609060101010101" pitchFamily="49" charset="-122"/>
              </a:rPr>
              <a:t>）转移特性</a:t>
            </a:r>
            <a:endParaRPr lang="zh-CN" altLang="en-US" sz="2400" dirty="0">
              <a:solidFill>
                <a:srgbClr val="FF0000"/>
              </a:solidFill>
              <a:ea typeface="黑体" panose="02010609060101010101" pitchFamily="49" charset="-122"/>
            </a:endParaRPr>
          </a:p>
        </p:txBody>
      </p:sp>
      <p:graphicFrame>
        <p:nvGraphicFramePr>
          <p:cNvPr id="26" name="Object 6"/>
          <p:cNvGraphicFramePr>
            <a:graphicFrameLocks noChangeAspect="1"/>
          </p:cNvGraphicFramePr>
          <p:nvPr/>
        </p:nvGraphicFramePr>
        <p:xfrm>
          <a:off x="950913" y="1448780"/>
          <a:ext cx="2755900" cy="642937"/>
        </p:xfrm>
        <a:graphic>
          <a:graphicData uri="http://schemas.openxmlformats.org/presentationml/2006/ole">
            <mc:AlternateContent xmlns:mc="http://schemas.openxmlformats.org/markup-compatibility/2006">
              <mc:Choice xmlns:v="urn:schemas-microsoft-com:vml" Requires="v">
                <p:oleObj spid="_x0000_s140880" name="Equation" r:id="rId5" imgW="1193800" imgH="279400" progId="Equation.3">
                  <p:embed/>
                </p:oleObj>
              </mc:Choice>
              <mc:Fallback>
                <p:oleObj name="Equation" r:id="rId5" imgW="1193800" imgH="279400" progId="Equation.3">
                  <p:embed/>
                  <p:pic>
                    <p:nvPicPr>
                      <p:cNvPr id="0" name="图片 1408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913" y="1448780"/>
                        <a:ext cx="2755900"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 name="Group 33"/>
          <p:cNvGrpSpPr/>
          <p:nvPr/>
        </p:nvGrpSpPr>
        <p:grpSpPr bwMode="auto">
          <a:xfrm>
            <a:off x="6011863" y="1663700"/>
            <a:ext cx="288925" cy="2665413"/>
            <a:chOff x="3787" y="1207"/>
            <a:chExt cx="182" cy="1679"/>
          </a:xfrm>
        </p:grpSpPr>
        <p:sp>
          <p:nvSpPr>
            <p:cNvPr id="20492" name="Line 28"/>
            <p:cNvSpPr>
              <a:spLocks noChangeShapeType="1"/>
            </p:cNvSpPr>
            <p:nvPr/>
          </p:nvSpPr>
          <p:spPr bwMode="auto">
            <a:xfrm flipV="1">
              <a:off x="3787" y="1207"/>
              <a:ext cx="0" cy="1679"/>
            </a:xfrm>
            <a:prstGeom prst="line">
              <a:avLst/>
            </a:prstGeom>
            <a:noFill/>
            <a:ln w="1905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3" name="Rectangle 29"/>
            <p:cNvSpPr>
              <a:spLocks noChangeArrowheads="1"/>
            </p:cNvSpPr>
            <p:nvPr/>
          </p:nvSpPr>
          <p:spPr bwMode="auto">
            <a:xfrm>
              <a:off x="3810" y="1207"/>
              <a:ext cx="159"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1800">
                  <a:latin typeface="Times New Roman" panose="02020603050405020304" pitchFamily="18" charset="0"/>
                </a:rPr>
                <a:t>A</a:t>
              </a:r>
              <a:endParaRPr kumimoji="1" lang="en-US" altLang="zh-CN" sz="1800">
                <a:latin typeface="Times New Roman" panose="02020603050405020304" pitchFamily="18" charset="0"/>
              </a:endParaRPr>
            </a:p>
          </p:txBody>
        </p:sp>
        <p:sp>
          <p:nvSpPr>
            <p:cNvPr id="20494" name="Rectangle 30"/>
            <p:cNvSpPr>
              <a:spLocks noChangeArrowheads="1"/>
            </p:cNvSpPr>
            <p:nvPr/>
          </p:nvSpPr>
          <p:spPr bwMode="auto">
            <a:xfrm>
              <a:off x="3810" y="1797"/>
              <a:ext cx="159"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1800">
                  <a:latin typeface="Times New Roman" panose="02020603050405020304" pitchFamily="18" charset="0"/>
                </a:rPr>
                <a:t>B</a:t>
              </a:r>
              <a:endParaRPr kumimoji="1" lang="en-US" altLang="zh-CN" sz="1800">
                <a:latin typeface="Times New Roman" panose="02020603050405020304" pitchFamily="18" charset="0"/>
              </a:endParaRPr>
            </a:p>
          </p:txBody>
        </p:sp>
        <p:sp>
          <p:nvSpPr>
            <p:cNvPr id="20495" name="Rectangle 31"/>
            <p:cNvSpPr>
              <a:spLocks noChangeArrowheads="1"/>
            </p:cNvSpPr>
            <p:nvPr/>
          </p:nvSpPr>
          <p:spPr bwMode="auto">
            <a:xfrm>
              <a:off x="3810" y="2273"/>
              <a:ext cx="159"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1800">
                  <a:latin typeface="Times New Roman" panose="02020603050405020304" pitchFamily="18" charset="0"/>
                </a:rPr>
                <a:t>C</a:t>
              </a:r>
              <a:endParaRPr kumimoji="1" lang="en-US" altLang="zh-CN" sz="1800">
                <a:latin typeface="Times New Roman" panose="02020603050405020304" pitchFamily="18" charset="0"/>
              </a:endParaRPr>
            </a:p>
          </p:txBody>
        </p:sp>
        <p:sp>
          <p:nvSpPr>
            <p:cNvPr id="20496" name="Rectangle 32"/>
            <p:cNvSpPr>
              <a:spLocks noChangeArrowheads="1"/>
            </p:cNvSpPr>
            <p:nvPr/>
          </p:nvSpPr>
          <p:spPr bwMode="auto">
            <a:xfrm>
              <a:off x="3810" y="2523"/>
              <a:ext cx="159"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1800">
                  <a:latin typeface="Times New Roman" panose="02020603050405020304" pitchFamily="18" charset="0"/>
                </a:rPr>
                <a:t>D</a:t>
              </a:r>
              <a:endParaRPr kumimoji="1" lang="en-US" altLang="zh-CN" sz="1800">
                <a:latin typeface="Times New Roman" panose="02020603050405020304" pitchFamily="18" charset="0"/>
              </a:endParaRPr>
            </a:p>
          </p:txBody>
        </p:sp>
      </p:grpSp>
      <p:sp>
        <p:nvSpPr>
          <p:cNvPr id="36" name="Rectangle 34"/>
          <p:cNvSpPr>
            <a:spLocks noChangeArrowheads="1"/>
          </p:cNvSpPr>
          <p:nvPr/>
        </p:nvSpPr>
        <p:spPr bwMode="auto">
          <a:xfrm>
            <a:off x="4572000" y="4758910"/>
            <a:ext cx="3348038" cy="446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285750" indent="-2857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2857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285750" indent="-28575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285750" indent="-2857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85750" indent="-28575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7429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001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6573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114550" indent="-2857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
                <a:srgbClr val="FF0000"/>
              </a:buClr>
              <a:buFont typeface="Wingdings" panose="05000000000000000000" pitchFamily="2" charset="2"/>
              <a:buNone/>
            </a:pPr>
            <a:r>
              <a:rPr lang="zh-CN" altLang="en-US" sz="2300" dirty="0" smtClean="0">
                <a:latin typeface="Times New Roman" panose="02020603050405020304" pitchFamily="18" charset="0"/>
              </a:rPr>
              <a:t>在恒流区</a:t>
            </a:r>
            <a:r>
              <a:rPr lang="zh-CN" altLang="en-US" sz="2300" dirty="0">
                <a:latin typeface="Times New Roman" panose="02020603050405020304" pitchFamily="18" charset="0"/>
              </a:rPr>
              <a:t>，</a:t>
            </a:r>
            <a:r>
              <a:rPr lang="en-US" altLang="zh-CN" sz="2300" i="1" dirty="0" err="1">
                <a:latin typeface="Times New Roman" panose="02020603050405020304" pitchFamily="18" charset="0"/>
              </a:rPr>
              <a:t>i</a:t>
            </a:r>
            <a:r>
              <a:rPr lang="en-US" altLang="zh-CN" sz="2300" baseline="-25000" dirty="0" err="1">
                <a:latin typeface="Times New Roman" panose="02020603050405020304" pitchFamily="18" charset="0"/>
              </a:rPr>
              <a:t>D</a:t>
            </a:r>
            <a:r>
              <a:rPr lang="zh-CN" altLang="en-US" sz="2300" dirty="0">
                <a:latin typeface="Times New Roman" panose="02020603050405020304" pitchFamily="18" charset="0"/>
              </a:rPr>
              <a:t>受</a:t>
            </a:r>
            <a:r>
              <a:rPr lang="en-US" altLang="zh-CN" sz="2300" i="1" dirty="0" err="1">
                <a:latin typeface="Book Antiqua" panose="02040602050305030304" pitchFamily="18" charset="0"/>
              </a:rPr>
              <a:t>v</a:t>
            </a:r>
            <a:r>
              <a:rPr lang="en-US" altLang="zh-CN" sz="2300" baseline="-25000" dirty="0" err="1">
                <a:latin typeface="Times New Roman" panose="02020603050405020304" pitchFamily="18" charset="0"/>
              </a:rPr>
              <a:t>GS</a:t>
            </a:r>
            <a:r>
              <a:rPr lang="zh-CN" altLang="en-US" sz="2300" dirty="0">
                <a:latin typeface="Times New Roman" panose="02020603050405020304" pitchFamily="18" charset="0"/>
              </a:rPr>
              <a:t>控制</a:t>
            </a:r>
            <a:endParaRPr lang="zh-CN" altLang="en-US" sz="2300" dirty="0">
              <a:latin typeface="Times New Roman" panose="02020603050405020304" pitchFamily="18" charset="0"/>
            </a:endParaRPr>
          </a:p>
        </p:txBody>
      </p:sp>
      <p:graphicFrame>
        <p:nvGraphicFramePr>
          <p:cNvPr id="2" name="对象 1"/>
          <p:cNvGraphicFramePr>
            <a:graphicFrameLocks noChangeAspect="1"/>
          </p:cNvGraphicFramePr>
          <p:nvPr/>
        </p:nvGraphicFramePr>
        <p:xfrm>
          <a:off x="963613" y="2199667"/>
          <a:ext cx="2513012" cy="482600"/>
        </p:xfrm>
        <a:graphic>
          <a:graphicData uri="http://schemas.openxmlformats.org/presentationml/2006/ole">
            <mc:AlternateContent xmlns:mc="http://schemas.openxmlformats.org/markup-compatibility/2006">
              <mc:Choice xmlns:v="urn:schemas-microsoft-com:vml" Requires="v">
                <p:oleObj spid="_x0000_s140881" name="公式" r:id="rId7" imgW="1257300" imgH="241300" progId="Equation.3">
                  <p:embed/>
                </p:oleObj>
              </mc:Choice>
              <mc:Fallback>
                <p:oleObj name="公式" r:id="rId7" imgW="1257300" imgH="241300" progId="Equation.3">
                  <p:embed/>
                  <p:pic>
                    <p:nvPicPr>
                      <p:cNvPr id="0" name="图片 1408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3613" y="2199667"/>
                        <a:ext cx="251301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2"/>
          <p:cNvSpPr>
            <a:spLocks noChangeArrowheads="1"/>
          </p:cNvSpPr>
          <p:nvPr/>
        </p:nvSpPr>
        <p:spPr bwMode="auto">
          <a:xfrm>
            <a:off x="488950" y="146844"/>
            <a:ext cx="645636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en-US" altLang="zh-CN" sz="2800" dirty="0">
                <a:solidFill>
                  <a:srgbClr val="C00000"/>
                </a:solidFill>
                <a:latin typeface="Times New Roman" panose="02020603050405020304" pitchFamily="18" charset="0"/>
              </a:rPr>
              <a:t>3.  </a:t>
            </a:r>
            <a:r>
              <a:rPr kumimoji="1" lang="en-US" altLang="zh-CN" sz="2800" i="1" dirty="0">
                <a:solidFill>
                  <a:srgbClr val="C00000"/>
                </a:solidFill>
                <a:latin typeface="Times New Roman" panose="02020603050405020304" pitchFamily="18" charset="0"/>
              </a:rPr>
              <a:t>I-V</a:t>
            </a:r>
            <a:r>
              <a:rPr kumimoji="1" lang="zh-CN" altLang="en-US" sz="2800" dirty="0">
                <a:solidFill>
                  <a:srgbClr val="C00000"/>
                </a:solidFill>
                <a:latin typeface="Times New Roman" panose="02020603050405020304" pitchFamily="18" charset="0"/>
              </a:rPr>
              <a:t>特性曲线及特性方程</a:t>
            </a:r>
            <a:endParaRPr kumimoji="1" lang="zh-CN" altLang="en-US" sz="2800" dirty="0">
              <a:solidFill>
                <a:srgbClr val="C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Righ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strips(downRight)">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684213" y="1016000"/>
            <a:ext cx="8064500" cy="375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50000"/>
              </a:lnSpc>
              <a:spcBef>
                <a:spcPct val="0"/>
              </a:spcBef>
              <a:buClrTx/>
              <a:buFontTx/>
              <a:buNone/>
            </a:pPr>
            <a:r>
              <a:rPr lang="en-US" altLang="zh-CN" sz="3200" dirty="0">
                <a:latin typeface="Times New Roman" panose="02020603050405020304" pitchFamily="18" charset="0"/>
              </a:rPr>
              <a:t>4.1.1  N</a:t>
            </a:r>
            <a:r>
              <a:rPr lang="zh-CN" altLang="en-US" sz="3200" dirty="0">
                <a:latin typeface="Times New Roman" panose="02020603050405020304" pitchFamily="18" charset="0"/>
              </a:rPr>
              <a:t>沟道增强型</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0000"/>
              </a:lnSpc>
              <a:spcBef>
                <a:spcPct val="0"/>
              </a:spcBef>
              <a:buClrTx/>
              <a:buFontTx/>
              <a:buNone/>
            </a:pPr>
            <a:r>
              <a:rPr lang="en-US" altLang="zh-CN" sz="3200" dirty="0">
                <a:solidFill>
                  <a:srgbClr val="C00000"/>
                </a:solidFill>
                <a:latin typeface="Times New Roman" panose="02020603050405020304" pitchFamily="18" charset="0"/>
              </a:rPr>
              <a:t>4.1.2  N</a:t>
            </a:r>
            <a:r>
              <a:rPr lang="zh-CN" altLang="en-US" sz="3200" dirty="0">
                <a:solidFill>
                  <a:srgbClr val="C00000"/>
                </a:solidFill>
                <a:latin typeface="Times New Roman" panose="02020603050405020304" pitchFamily="18" charset="0"/>
              </a:rPr>
              <a:t>沟道耗尽型</a:t>
            </a:r>
            <a:r>
              <a:rPr lang="en-US" altLang="zh-CN" sz="3200" dirty="0">
                <a:solidFill>
                  <a:srgbClr val="C00000"/>
                </a:solidFill>
                <a:latin typeface="Times New Roman" panose="02020603050405020304" pitchFamily="18" charset="0"/>
              </a:rPr>
              <a:t>MOSFET</a:t>
            </a:r>
            <a:endParaRPr lang="en-US" altLang="zh-CN" sz="3200" dirty="0">
              <a:solidFill>
                <a:srgbClr val="C00000"/>
              </a:solidFill>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4.1.3  P</a:t>
            </a:r>
            <a:r>
              <a:rPr lang="zh-CN" altLang="en-US" sz="3200" dirty="0">
                <a:latin typeface="Times New Roman" panose="02020603050405020304" pitchFamily="18" charset="0"/>
              </a:rPr>
              <a:t>沟道</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4.1.4  </a:t>
            </a:r>
            <a:r>
              <a:rPr lang="zh-CN" altLang="en-US" sz="3200" dirty="0">
                <a:latin typeface="Times New Roman" panose="02020603050405020304" pitchFamily="18" charset="0"/>
              </a:rPr>
              <a:t>沟道长度调制等几种效应</a:t>
            </a:r>
            <a:endParaRPr lang="zh-CN" altLang="en-US" sz="3200" dirty="0">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4.1.5  MOSFET</a:t>
            </a:r>
            <a:r>
              <a:rPr lang="zh-CN" altLang="en-US" sz="3200" dirty="0">
                <a:latin typeface="Times New Roman" panose="02020603050405020304" pitchFamily="18" charset="0"/>
              </a:rPr>
              <a:t>的主要参数</a:t>
            </a:r>
            <a:endParaRPr lang="zh-CN" altLang="en-US" sz="3200" dirty="0">
              <a:latin typeface="Times New Roman" panose="02020603050405020304" pitchFamily="18" charset="0"/>
            </a:endParaRPr>
          </a:p>
        </p:txBody>
      </p:sp>
      <p:sp>
        <p:nvSpPr>
          <p:cNvPr id="21507" name="Rectangle 3"/>
          <p:cNvSpPr>
            <a:spLocks noChangeArrowheads="1"/>
          </p:cNvSpPr>
          <p:nvPr/>
        </p:nvSpPr>
        <p:spPr bwMode="auto">
          <a:xfrm>
            <a:off x="2122488" y="-47625"/>
            <a:ext cx="54022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dirty="0">
                <a:solidFill>
                  <a:srgbClr val="0000CC"/>
                </a:solidFill>
                <a:latin typeface="Times New Roman" panose="02020603050405020304" pitchFamily="18" charset="0"/>
              </a:rPr>
              <a:t>4.1  MOS</a:t>
            </a:r>
            <a:r>
              <a:rPr lang="zh-CN" altLang="en-US" sz="3600" dirty="0">
                <a:solidFill>
                  <a:srgbClr val="0000CC"/>
                </a:solidFill>
                <a:latin typeface="Times New Roman" panose="02020603050405020304" pitchFamily="18" charset="0"/>
              </a:rPr>
              <a:t>场效应三极管</a:t>
            </a:r>
            <a:endParaRPr lang="zh-CN" altLang="en-US" sz="3600" dirty="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ChangeArrowheads="1"/>
          </p:cNvSpPr>
          <p:nvPr/>
        </p:nvSpPr>
        <p:spPr bwMode="auto">
          <a:xfrm>
            <a:off x="611188" y="0"/>
            <a:ext cx="7607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99"/>
                </a:solidFill>
              </a:rPr>
              <a:t>4  </a:t>
            </a:r>
            <a:r>
              <a:rPr lang="zh-CN" altLang="en-US" sz="3600">
                <a:solidFill>
                  <a:srgbClr val="000099"/>
                </a:solidFill>
              </a:rPr>
              <a:t>场效应三极管及其放大电路</a:t>
            </a:r>
            <a:endParaRPr lang="zh-CN" altLang="en-US" sz="3600">
              <a:solidFill>
                <a:srgbClr val="000099"/>
              </a:solidFill>
            </a:endParaRPr>
          </a:p>
        </p:txBody>
      </p:sp>
      <p:sp>
        <p:nvSpPr>
          <p:cNvPr id="5123" name="Rectangle 3"/>
          <p:cNvSpPr>
            <a:spLocks noChangeArrowheads="1"/>
          </p:cNvSpPr>
          <p:nvPr/>
        </p:nvSpPr>
        <p:spPr bwMode="auto">
          <a:xfrm>
            <a:off x="539750" y="981075"/>
            <a:ext cx="824547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lang="en-US" altLang="zh-CN" dirty="0">
                <a:solidFill>
                  <a:srgbClr val="C00000"/>
                </a:solidFill>
                <a:latin typeface="Times New Roman" panose="02020603050405020304" pitchFamily="18" charset="0"/>
              </a:rPr>
              <a:t>4.1  </a:t>
            </a:r>
            <a:r>
              <a:rPr lang="zh-CN" altLang="en-US" dirty="0">
                <a:solidFill>
                  <a:srgbClr val="C00000"/>
                </a:solidFill>
                <a:latin typeface="Times New Roman" panose="02020603050405020304" pitchFamily="18" charset="0"/>
              </a:rPr>
              <a:t>金属</a:t>
            </a:r>
            <a:r>
              <a:rPr lang="en-US" altLang="zh-CN" dirty="0">
                <a:solidFill>
                  <a:srgbClr val="C00000"/>
                </a:solidFill>
                <a:latin typeface="Times New Roman" panose="02020603050405020304" pitchFamily="18" charset="0"/>
              </a:rPr>
              <a:t>-</a:t>
            </a:r>
            <a:r>
              <a:rPr lang="zh-CN" altLang="en-US" dirty="0">
                <a:solidFill>
                  <a:srgbClr val="C00000"/>
                </a:solidFill>
                <a:latin typeface="Times New Roman" panose="02020603050405020304" pitchFamily="18" charset="0"/>
              </a:rPr>
              <a:t>氧化物</a:t>
            </a:r>
            <a:r>
              <a:rPr lang="en-US" altLang="zh-CN" dirty="0">
                <a:solidFill>
                  <a:srgbClr val="C00000"/>
                </a:solidFill>
                <a:latin typeface="Times New Roman" panose="02020603050405020304" pitchFamily="18" charset="0"/>
              </a:rPr>
              <a:t>-</a:t>
            </a:r>
            <a:r>
              <a:rPr lang="zh-CN" altLang="en-US" dirty="0" smtClean="0">
                <a:solidFill>
                  <a:srgbClr val="C00000"/>
                </a:solidFill>
                <a:latin typeface="Times New Roman" panose="02020603050405020304" pitchFamily="18" charset="0"/>
              </a:rPr>
              <a:t>半导体（</a:t>
            </a:r>
            <a:r>
              <a:rPr lang="en-US" altLang="zh-CN" dirty="0">
                <a:solidFill>
                  <a:srgbClr val="C00000"/>
                </a:solidFill>
                <a:latin typeface="Times New Roman" panose="02020603050405020304" pitchFamily="18" charset="0"/>
              </a:rPr>
              <a:t>MOS</a:t>
            </a:r>
            <a:r>
              <a:rPr lang="zh-CN" altLang="en-US" dirty="0">
                <a:solidFill>
                  <a:srgbClr val="C00000"/>
                </a:solidFill>
                <a:latin typeface="Times New Roman" panose="02020603050405020304" pitchFamily="18" charset="0"/>
              </a:rPr>
              <a:t>）场效应三极管</a:t>
            </a:r>
            <a:endParaRPr lang="zh-CN" altLang="en-US" dirty="0">
              <a:solidFill>
                <a:srgbClr val="C00000"/>
              </a:solidFill>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4.2  MOSFET</a:t>
            </a:r>
            <a:r>
              <a:rPr lang="zh-CN" altLang="en-US" dirty="0">
                <a:latin typeface="Times New Roman" panose="02020603050405020304" pitchFamily="18" charset="0"/>
              </a:rPr>
              <a:t>基本共源极放大电路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4.3  </a:t>
            </a:r>
            <a:r>
              <a:rPr lang="zh-CN" altLang="en-US" dirty="0">
                <a:latin typeface="Times New Roman" panose="02020603050405020304" pitchFamily="18" charset="0"/>
              </a:rPr>
              <a:t>图解分析法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4.4  </a:t>
            </a:r>
            <a:r>
              <a:rPr lang="zh-CN" altLang="en-US" dirty="0">
                <a:latin typeface="Times New Roman" panose="02020603050405020304" pitchFamily="18" charset="0"/>
              </a:rPr>
              <a:t>小信号模型分析法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4.5  </a:t>
            </a:r>
            <a:r>
              <a:rPr lang="zh-CN" altLang="en-US" dirty="0">
                <a:latin typeface="Times New Roman" panose="02020603050405020304" pitchFamily="18" charset="0"/>
              </a:rPr>
              <a:t>共漏极和共栅极放大</a:t>
            </a:r>
            <a:r>
              <a:rPr lang="zh-CN" altLang="en-US" dirty="0" smtClean="0">
                <a:latin typeface="Times New Roman" panose="02020603050405020304" pitchFamily="18" charset="0"/>
              </a:rPr>
              <a:t>电路</a:t>
            </a:r>
            <a:endParaRPr lang="en-US" altLang="zh-CN" dirty="0" smtClean="0">
              <a:latin typeface="Times New Roman" panose="02020603050405020304" pitchFamily="18" charset="0"/>
            </a:endParaRPr>
          </a:p>
          <a:p>
            <a:pPr eaLnBrk="1" hangingPunct="1">
              <a:lnSpc>
                <a:spcPct val="130000"/>
              </a:lnSpc>
              <a:spcBef>
                <a:spcPct val="0"/>
              </a:spcBef>
              <a:buClrTx/>
              <a:buFontTx/>
              <a:buNone/>
            </a:pPr>
            <a:r>
              <a:rPr lang="en-US" altLang="zh-CN" dirty="0" smtClean="0">
                <a:latin typeface="Times New Roman" panose="02020603050405020304" pitchFamily="18" charset="0"/>
              </a:rPr>
              <a:t>4.6  MOSFET</a:t>
            </a:r>
            <a:r>
              <a:rPr lang="zh-CN" altLang="en-US" dirty="0">
                <a:latin typeface="Times New Roman" panose="02020603050405020304" pitchFamily="18" charset="0"/>
              </a:rPr>
              <a:t>大信号工作及开关应用</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4.7  </a:t>
            </a:r>
            <a:r>
              <a:rPr lang="zh-CN" altLang="en-US" dirty="0" smtClean="0">
                <a:latin typeface="Times New Roman" panose="02020603050405020304" pitchFamily="18" charset="0"/>
              </a:rPr>
              <a:t>多级放大</a:t>
            </a:r>
            <a:r>
              <a:rPr lang="zh-CN" altLang="en-US" dirty="0">
                <a:latin typeface="Times New Roman" panose="02020603050405020304" pitchFamily="18" charset="0"/>
              </a:rPr>
              <a:t>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4.9  </a:t>
            </a:r>
            <a:r>
              <a:rPr lang="zh-CN" altLang="en-US" dirty="0">
                <a:latin typeface="Times New Roman" panose="02020603050405020304" pitchFamily="18" charset="0"/>
              </a:rPr>
              <a:t>各种</a:t>
            </a:r>
            <a:r>
              <a:rPr lang="en-US" altLang="zh-CN" dirty="0">
                <a:latin typeface="Times New Roman" panose="02020603050405020304" pitchFamily="18" charset="0"/>
              </a:rPr>
              <a:t>FET</a:t>
            </a:r>
            <a:r>
              <a:rPr lang="zh-CN" altLang="en-US" dirty="0">
                <a:latin typeface="Times New Roman" panose="02020603050405020304" pitchFamily="18" charset="0"/>
              </a:rPr>
              <a:t>的特性及使用注意事项</a:t>
            </a:r>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0382" y="2368949"/>
            <a:ext cx="4229690" cy="3292299"/>
          </a:xfrm>
          <a:prstGeom prst="rect">
            <a:avLst/>
          </a:prstGeom>
        </p:spPr>
      </p:pic>
      <p:sp>
        <p:nvSpPr>
          <p:cNvPr id="22530" name="Rectangle 5"/>
          <p:cNvSpPr>
            <a:spLocks noChangeArrowheads="1"/>
          </p:cNvSpPr>
          <p:nvPr/>
        </p:nvSpPr>
        <p:spPr bwMode="auto">
          <a:xfrm>
            <a:off x="561975" y="703263"/>
            <a:ext cx="52705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a:solidFill>
                  <a:srgbClr val="C00000"/>
                </a:solidFill>
                <a:latin typeface="Times New Roman" panose="02020603050405020304" pitchFamily="18" charset="0"/>
              </a:rPr>
              <a:t>1. </a:t>
            </a:r>
            <a:r>
              <a:rPr kumimoji="1" lang="zh-CN" altLang="en-US" sz="2800">
                <a:solidFill>
                  <a:srgbClr val="C00000"/>
                </a:solidFill>
                <a:latin typeface="Times New Roman" panose="02020603050405020304" pitchFamily="18" charset="0"/>
              </a:rPr>
              <a:t>结构和工作原理简述</a:t>
            </a:r>
            <a:endParaRPr kumimoji="1" lang="zh-CN" altLang="en-US" sz="2800">
              <a:solidFill>
                <a:srgbClr val="C00000"/>
              </a:solidFill>
              <a:latin typeface="Times New Roman" panose="02020603050405020304" pitchFamily="18" charset="0"/>
              <a:ea typeface="宋体" panose="02010600030101010101" pitchFamily="2" charset="-122"/>
            </a:endParaRPr>
          </a:p>
        </p:txBody>
      </p:sp>
      <p:sp>
        <p:nvSpPr>
          <p:cNvPr id="22531" name="Rectangle 2"/>
          <p:cNvSpPr>
            <a:spLocks noChangeArrowheads="1"/>
          </p:cNvSpPr>
          <p:nvPr/>
        </p:nvSpPr>
        <p:spPr bwMode="auto">
          <a:xfrm>
            <a:off x="1439863" y="0"/>
            <a:ext cx="6553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4.1.2  N</a:t>
            </a:r>
            <a:r>
              <a:rPr lang="zh-CN" altLang="en-US" sz="3600">
                <a:solidFill>
                  <a:srgbClr val="0000CC"/>
                </a:solidFill>
                <a:latin typeface="Times New Roman" panose="02020603050405020304" pitchFamily="18" charset="0"/>
              </a:rPr>
              <a:t>沟道耗尽型</a:t>
            </a:r>
            <a:r>
              <a:rPr lang="en-US" altLang="zh-CN" sz="3600">
                <a:solidFill>
                  <a:srgbClr val="0000CC"/>
                </a:solidFill>
                <a:latin typeface="Times New Roman" panose="02020603050405020304" pitchFamily="18" charset="0"/>
              </a:rPr>
              <a:t>MOSFET</a:t>
            </a:r>
            <a:endParaRPr lang="en-US" altLang="zh-CN" sz="3600">
              <a:solidFill>
                <a:srgbClr val="0000CC"/>
              </a:solidFill>
              <a:latin typeface="Times New Roman" panose="02020603050405020304" pitchFamily="18" charset="0"/>
            </a:endParaRPr>
          </a:p>
        </p:txBody>
      </p:sp>
      <p:graphicFrame>
        <p:nvGraphicFramePr>
          <p:cNvPr id="14" name="Object 5"/>
          <p:cNvGraphicFramePr>
            <a:graphicFrameLocks noChangeAspect="1"/>
          </p:cNvGraphicFramePr>
          <p:nvPr/>
        </p:nvGraphicFramePr>
        <p:xfrm>
          <a:off x="5867400" y="2592388"/>
          <a:ext cx="2266950" cy="2114550"/>
        </p:xfrm>
        <a:graphic>
          <a:graphicData uri="http://schemas.openxmlformats.org/presentationml/2006/ole">
            <mc:AlternateContent xmlns:mc="http://schemas.openxmlformats.org/markup-compatibility/2006">
              <mc:Choice xmlns:v="urn:schemas-microsoft-com:vml" Requires="v">
                <p:oleObj spid="_x0000_s141532" name="" r:id="rId2" imgW="1134110" imgH="1057910" progId="Word.Picture.8">
                  <p:embed/>
                </p:oleObj>
              </mc:Choice>
              <mc:Fallback>
                <p:oleObj name="" r:id="rId2" imgW="1134110" imgH="1057910" progId="Word.Picture.8">
                  <p:embed/>
                  <p:pic>
                    <p:nvPicPr>
                      <p:cNvPr id="0" name="图片 1415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592388"/>
                        <a:ext cx="2266950" cy="211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6"/>
          <p:cNvSpPr>
            <a:spLocks noChangeArrowheads="1"/>
          </p:cNvSpPr>
          <p:nvPr/>
        </p:nvSpPr>
        <p:spPr bwMode="auto">
          <a:xfrm>
            <a:off x="900113" y="1304925"/>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a:latin typeface="华文楷体" panose="02010600040101010101" pitchFamily="2" charset="-122"/>
                <a:ea typeface="华文楷体" panose="02010600040101010101" pitchFamily="2" charset="-122"/>
              </a:rPr>
              <a:t>二氧化硅绝缘层中掺有大量的正离子，已存在导电沟道 </a:t>
            </a:r>
            <a:endParaRPr kumimoji="1" lang="zh-CN" altLang="en-US" sz="2400">
              <a:latin typeface="华文楷体" panose="02010600040101010101" pitchFamily="2" charset="-122"/>
              <a:ea typeface="华文楷体" panose="02010600040101010101" pitchFamily="2" charset="-122"/>
            </a:endParaRPr>
          </a:p>
        </p:txBody>
      </p:sp>
      <p:sp>
        <p:nvSpPr>
          <p:cNvPr id="16" name="Rectangle 7"/>
          <p:cNvSpPr>
            <a:spLocks noChangeArrowheads="1"/>
          </p:cNvSpPr>
          <p:nvPr/>
        </p:nvSpPr>
        <p:spPr bwMode="auto">
          <a:xfrm>
            <a:off x="914400" y="1773238"/>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dirty="0">
                <a:latin typeface="华文楷体" panose="02010600040101010101" pitchFamily="2" charset="-122"/>
                <a:ea typeface="华文楷体" panose="02010600040101010101" pitchFamily="2" charset="-122"/>
              </a:rPr>
              <a:t>可以在正或负的栅源电压下工作，而且基本上无栅流</a:t>
            </a:r>
            <a:endParaRPr kumimoji="1" lang="zh-CN" altLang="en-US" sz="2400"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trips(down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trips(downRigh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trips(downRigh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4562475" y="2132013"/>
          <a:ext cx="4488399" cy="3621415"/>
        </p:xfrm>
        <a:graphic>
          <a:graphicData uri="http://schemas.openxmlformats.org/presentationml/2006/ole">
            <mc:AlternateContent xmlns:mc="http://schemas.openxmlformats.org/markup-compatibility/2006">
              <mc:Choice xmlns:v="urn:schemas-microsoft-com:vml" Requires="v">
                <p:oleObj spid="_x0000_s142932" name="Picture" r:id="rId1" imgW="2486660" imgH="2006600" progId="Word.Picture.8">
                  <p:embed/>
                </p:oleObj>
              </mc:Choice>
              <mc:Fallback>
                <p:oleObj name="Picture" r:id="rId1" imgW="2486660" imgH="2006600" progId="Word.Picture.8">
                  <p:embed/>
                  <p:pic>
                    <p:nvPicPr>
                      <p:cNvPr id="0" name="Object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2132013"/>
                        <a:ext cx="4488399" cy="36214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233363" y="2189163"/>
          <a:ext cx="4127038" cy="3621415"/>
        </p:xfrm>
        <a:graphic>
          <a:graphicData uri="http://schemas.openxmlformats.org/presentationml/2006/ole">
            <mc:AlternateContent xmlns:mc="http://schemas.openxmlformats.org/markup-compatibility/2006">
              <mc:Choice xmlns:v="urn:schemas-microsoft-com:vml" Requires="v">
                <p:oleObj spid="_x0000_s142933" name="Picture" r:id="rId3" imgW="2286000" imgH="2006600" progId="Word.Picture.8">
                  <p:embed/>
                </p:oleObj>
              </mc:Choice>
              <mc:Fallback>
                <p:oleObj name="Picture" r:id="rId3" imgW="2286000" imgH="2006600" progId="Word.Picture.8">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3" y="2189163"/>
                        <a:ext cx="4127038" cy="36214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4" name="Rectangle 16">
            <a:hlinkClick r:id="rId5" action="ppaction://hlinksldjump"/>
          </p:cNvPr>
          <p:cNvSpPr>
            <a:spLocks noChangeArrowheads="1"/>
          </p:cNvSpPr>
          <p:nvPr/>
        </p:nvSpPr>
        <p:spPr bwMode="auto">
          <a:xfrm>
            <a:off x="457200" y="730250"/>
            <a:ext cx="63833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en-US" altLang="zh-CN" sz="2800">
                <a:solidFill>
                  <a:srgbClr val="C00000"/>
                </a:solidFill>
                <a:latin typeface="Times New Roman" panose="02020603050405020304" pitchFamily="18" charset="0"/>
              </a:rPr>
              <a:t>2.  </a:t>
            </a:r>
            <a:r>
              <a:rPr kumimoji="1" lang="en-US" altLang="zh-CN" sz="2800" i="1">
                <a:solidFill>
                  <a:srgbClr val="C00000"/>
                </a:solidFill>
                <a:latin typeface="Times New Roman" panose="02020603050405020304" pitchFamily="18" charset="0"/>
              </a:rPr>
              <a:t>I-V</a:t>
            </a:r>
            <a:r>
              <a:rPr kumimoji="1" lang="en-US" altLang="zh-CN" sz="2800">
                <a:solidFill>
                  <a:srgbClr val="C00000"/>
                </a:solidFill>
                <a:latin typeface="Times New Roman" panose="02020603050405020304" pitchFamily="18" charset="0"/>
              </a:rPr>
              <a:t> </a:t>
            </a:r>
            <a:r>
              <a:rPr kumimoji="1" lang="zh-CN" altLang="en-US" sz="2800">
                <a:solidFill>
                  <a:srgbClr val="C00000"/>
                </a:solidFill>
                <a:latin typeface="Times New Roman" panose="02020603050405020304" pitchFamily="18" charset="0"/>
              </a:rPr>
              <a:t>特性曲线及大信号特性方程</a:t>
            </a:r>
            <a:endParaRPr kumimoji="1" lang="zh-CN" altLang="en-US" sz="2800">
              <a:solidFill>
                <a:srgbClr val="C00000"/>
              </a:solidFill>
              <a:latin typeface="Times New Roman" panose="02020603050405020304" pitchFamily="18" charset="0"/>
            </a:endParaRPr>
          </a:p>
        </p:txBody>
      </p:sp>
      <p:sp>
        <p:nvSpPr>
          <p:cNvPr id="23555" name="Rectangle 2"/>
          <p:cNvSpPr>
            <a:spLocks noChangeArrowheads="1"/>
          </p:cNvSpPr>
          <p:nvPr/>
        </p:nvSpPr>
        <p:spPr bwMode="auto">
          <a:xfrm>
            <a:off x="1439863" y="0"/>
            <a:ext cx="6553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4.1.2  N</a:t>
            </a:r>
            <a:r>
              <a:rPr lang="zh-CN" altLang="en-US" sz="3600">
                <a:solidFill>
                  <a:srgbClr val="0000CC"/>
                </a:solidFill>
                <a:latin typeface="Times New Roman" panose="02020603050405020304" pitchFamily="18" charset="0"/>
              </a:rPr>
              <a:t>沟道耗尽型</a:t>
            </a:r>
            <a:r>
              <a:rPr lang="en-US" altLang="zh-CN" sz="3600">
                <a:solidFill>
                  <a:srgbClr val="0000CC"/>
                </a:solidFill>
                <a:latin typeface="Times New Roman" panose="02020603050405020304" pitchFamily="18" charset="0"/>
              </a:rPr>
              <a:t>MOSFET</a:t>
            </a:r>
            <a:endParaRPr lang="en-US" altLang="zh-CN" sz="3600">
              <a:solidFill>
                <a:srgbClr val="0000CC"/>
              </a:solidFill>
              <a:latin typeface="Times New Roman" panose="02020603050405020304" pitchFamily="18" charset="0"/>
            </a:endParaRPr>
          </a:p>
        </p:txBody>
      </p:sp>
      <p:graphicFrame>
        <p:nvGraphicFramePr>
          <p:cNvPr id="11" name="Object 7"/>
          <p:cNvGraphicFramePr>
            <a:graphicFrameLocks noChangeAspect="1"/>
          </p:cNvGraphicFramePr>
          <p:nvPr/>
        </p:nvGraphicFramePr>
        <p:xfrm>
          <a:off x="1135063" y="1268413"/>
          <a:ext cx="2349500" cy="887412"/>
        </p:xfrm>
        <a:graphic>
          <a:graphicData uri="http://schemas.openxmlformats.org/presentationml/2006/ole">
            <mc:AlternateContent xmlns:mc="http://schemas.openxmlformats.org/markup-compatibility/2006">
              <mc:Choice xmlns:v="urn:schemas-microsoft-com:vml" Requires="v">
                <p:oleObj spid="_x0000_s142934" name="Equation" r:id="rId6" imgW="28346400" imgH="10668000" progId="Equation.DSMT4">
                  <p:embed/>
                </p:oleObj>
              </mc:Choice>
              <mc:Fallback>
                <p:oleObj name="Equation" r:id="rId6" imgW="28346400" imgH="10668000" progId="Equation.DSMT4">
                  <p:embed/>
                  <p:pic>
                    <p:nvPicPr>
                      <p:cNvPr id="0" name="图片 142933"/>
                      <p:cNvPicPr>
                        <a:picLocks noChangeAspect="1" noChangeArrowheads="1"/>
                      </p:cNvPicPr>
                      <p:nvPr/>
                    </p:nvPicPr>
                    <p:blipFill>
                      <a:blip r:embed="rId7"/>
                      <a:srcRect/>
                      <a:stretch>
                        <a:fillRect/>
                      </a:stretch>
                    </p:blipFill>
                    <p:spPr bwMode="auto">
                      <a:xfrm>
                        <a:off x="1135063" y="1268413"/>
                        <a:ext cx="2349500"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 name="Group 8"/>
          <p:cNvGrpSpPr/>
          <p:nvPr/>
        </p:nvGrpSpPr>
        <p:grpSpPr bwMode="auto">
          <a:xfrm>
            <a:off x="4064000" y="1266825"/>
            <a:ext cx="4287838" cy="889000"/>
            <a:chOff x="2544" y="3192"/>
            <a:chExt cx="2701" cy="560"/>
          </a:xfrm>
        </p:grpSpPr>
        <p:graphicFrame>
          <p:nvGraphicFramePr>
            <p:cNvPr id="23563" name="Object 9"/>
            <p:cNvGraphicFramePr>
              <a:graphicFrameLocks noChangeAspect="1"/>
            </p:cNvGraphicFramePr>
            <p:nvPr/>
          </p:nvGraphicFramePr>
          <p:xfrm>
            <a:off x="2544" y="3192"/>
            <a:ext cx="1471" cy="560"/>
          </p:xfrm>
          <a:graphic>
            <a:graphicData uri="http://schemas.openxmlformats.org/presentationml/2006/ole">
              <mc:AlternateContent xmlns:mc="http://schemas.openxmlformats.org/markup-compatibility/2006">
                <mc:Choice xmlns:v="urn:schemas-microsoft-com:vml" Requires="v">
                  <p:oleObj spid="_x0000_s142935" name="公式" r:id="rId8" imgW="1167765" imgH="444500" progId="Equation.3">
                    <p:embed/>
                  </p:oleObj>
                </mc:Choice>
                <mc:Fallback>
                  <p:oleObj name="公式" r:id="rId8" imgW="1167765" imgH="444500" progId="Equation.3">
                    <p:embed/>
                    <p:pic>
                      <p:nvPicPr>
                        <p:cNvPr id="0" name="图片 1429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4" y="3192"/>
                          <a:ext cx="1471"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4" name="Rectangle 10">
              <a:hlinkClick r:id="rId5" action="ppaction://hlinksldjump"/>
            </p:cNvPr>
            <p:cNvSpPr>
              <a:spLocks noChangeArrowheads="1"/>
            </p:cNvSpPr>
            <p:nvPr/>
          </p:nvSpPr>
          <p:spPr bwMode="auto">
            <a:xfrm>
              <a:off x="3984" y="3312"/>
              <a:ext cx="1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1800" dirty="0">
                  <a:latin typeface="楷体_GB2312"/>
                </a:rPr>
                <a:t>（</a:t>
              </a:r>
              <a:r>
                <a:rPr lang="en-US" altLang="zh-CN" sz="1800" dirty="0">
                  <a:latin typeface="楷体_GB2312"/>
                </a:rPr>
                <a:t>N</a:t>
              </a:r>
              <a:r>
                <a:rPr lang="zh-CN" altLang="en-US" sz="1800" dirty="0">
                  <a:latin typeface="楷体_GB2312"/>
                </a:rPr>
                <a:t>沟道增强型）</a:t>
              </a:r>
              <a:endParaRPr lang="zh-CN" altLang="en-US" sz="1800" dirty="0">
                <a:latin typeface="楷体_GB2312"/>
              </a:endParaRPr>
            </a:p>
          </p:txBody>
        </p:sp>
      </p:grpSp>
      <p:grpSp>
        <p:nvGrpSpPr>
          <p:cNvPr id="15" name="Group 12"/>
          <p:cNvGrpSpPr/>
          <p:nvPr/>
        </p:nvGrpSpPr>
        <p:grpSpPr bwMode="auto">
          <a:xfrm>
            <a:off x="169863" y="4106863"/>
            <a:ext cx="2520950" cy="369887"/>
            <a:chOff x="113" y="2205"/>
            <a:chExt cx="1588" cy="233"/>
          </a:xfrm>
        </p:grpSpPr>
        <p:sp>
          <p:nvSpPr>
            <p:cNvPr id="23561" name="Line 13"/>
            <p:cNvSpPr>
              <a:spLocks noChangeShapeType="1"/>
            </p:cNvSpPr>
            <p:nvPr/>
          </p:nvSpPr>
          <p:spPr bwMode="auto">
            <a:xfrm flipH="1">
              <a:off x="476" y="2317"/>
              <a:ext cx="1225" cy="0"/>
            </a:xfrm>
            <a:prstGeom prst="line">
              <a:avLst/>
            </a:prstGeom>
            <a:noFill/>
            <a:ln w="28575">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62" name="Rectangle 14"/>
            <p:cNvSpPr>
              <a:spLocks noChangeArrowheads="1"/>
            </p:cNvSpPr>
            <p:nvPr/>
          </p:nvSpPr>
          <p:spPr bwMode="auto">
            <a:xfrm>
              <a:off x="113" y="2205"/>
              <a:ext cx="4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1800" i="1" dirty="0">
                  <a:latin typeface="Times New Roman" panose="02020603050405020304" pitchFamily="18" charset="0"/>
                </a:rPr>
                <a:t>I</a:t>
              </a:r>
              <a:r>
                <a:rPr kumimoji="1" lang="en-US" altLang="zh-CN" sz="1800" baseline="-25000" dirty="0">
                  <a:latin typeface="Times New Roman" panose="02020603050405020304" pitchFamily="18" charset="0"/>
                </a:rPr>
                <a:t>DSS</a:t>
              </a:r>
              <a:r>
                <a:rPr kumimoji="1" lang="en-US" altLang="zh-CN" sz="1800" dirty="0">
                  <a:latin typeface="Times New Roman" panose="02020603050405020304" pitchFamily="18" charset="0"/>
                </a:rPr>
                <a:t> </a:t>
              </a:r>
              <a:endParaRPr kumimoji="1" lang="en-US" altLang="zh-CN" sz="1800" dirty="0">
                <a:latin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down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downRigh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684213" y="1016000"/>
            <a:ext cx="8064500" cy="375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50000"/>
              </a:lnSpc>
              <a:spcBef>
                <a:spcPct val="0"/>
              </a:spcBef>
              <a:buClrTx/>
              <a:buFontTx/>
              <a:buNone/>
            </a:pPr>
            <a:r>
              <a:rPr lang="en-US" altLang="zh-CN" sz="3200" dirty="0">
                <a:latin typeface="Times New Roman" panose="02020603050405020304" pitchFamily="18" charset="0"/>
              </a:rPr>
              <a:t>4.1.1  N</a:t>
            </a:r>
            <a:r>
              <a:rPr lang="zh-CN" altLang="en-US" sz="3200" dirty="0">
                <a:latin typeface="Times New Roman" panose="02020603050405020304" pitchFamily="18" charset="0"/>
              </a:rPr>
              <a:t>沟道增强型</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4.1.2  N</a:t>
            </a:r>
            <a:r>
              <a:rPr lang="zh-CN" altLang="en-US" sz="3200" dirty="0">
                <a:latin typeface="Times New Roman" panose="02020603050405020304" pitchFamily="18" charset="0"/>
              </a:rPr>
              <a:t>沟道耗尽型</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0000"/>
              </a:lnSpc>
              <a:spcBef>
                <a:spcPct val="0"/>
              </a:spcBef>
              <a:buClrTx/>
              <a:buFontTx/>
              <a:buNone/>
            </a:pPr>
            <a:r>
              <a:rPr lang="en-US" altLang="zh-CN" sz="3200" dirty="0">
                <a:solidFill>
                  <a:srgbClr val="C00000"/>
                </a:solidFill>
                <a:latin typeface="Times New Roman" panose="02020603050405020304" pitchFamily="18" charset="0"/>
              </a:rPr>
              <a:t>4.1.3  P</a:t>
            </a:r>
            <a:r>
              <a:rPr lang="zh-CN" altLang="en-US" sz="3200" dirty="0">
                <a:solidFill>
                  <a:srgbClr val="C00000"/>
                </a:solidFill>
                <a:latin typeface="Times New Roman" panose="02020603050405020304" pitchFamily="18" charset="0"/>
              </a:rPr>
              <a:t>沟道</a:t>
            </a:r>
            <a:r>
              <a:rPr lang="en-US" altLang="zh-CN" sz="3200" dirty="0">
                <a:solidFill>
                  <a:srgbClr val="C00000"/>
                </a:solidFill>
                <a:latin typeface="Times New Roman" panose="02020603050405020304" pitchFamily="18" charset="0"/>
              </a:rPr>
              <a:t>MOSFET</a:t>
            </a:r>
            <a:endParaRPr lang="en-US" altLang="zh-CN" sz="3200" dirty="0">
              <a:solidFill>
                <a:srgbClr val="C00000"/>
              </a:solidFill>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4.1.4  </a:t>
            </a:r>
            <a:r>
              <a:rPr lang="zh-CN" altLang="en-US" sz="3200" dirty="0">
                <a:latin typeface="Times New Roman" panose="02020603050405020304" pitchFamily="18" charset="0"/>
              </a:rPr>
              <a:t>沟道长度调制等几种效应</a:t>
            </a:r>
            <a:endParaRPr lang="zh-CN" altLang="en-US" sz="3200" dirty="0">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4.1.5  MOSFET</a:t>
            </a:r>
            <a:r>
              <a:rPr lang="zh-CN" altLang="en-US" sz="3200" dirty="0">
                <a:latin typeface="Times New Roman" panose="02020603050405020304" pitchFamily="18" charset="0"/>
              </a:rPr>
              <a:t>的主要参数</a:t>
            </a:r>
            <a:endParaRPr lang="zh-CN" altLang="en-US" sz="3200" dirty="0">
              <a:latin typeface="Times New Roman" panose="02020603050405020304" pitchFamily="18" charset="0"/>
            </a:endParaRPr>
          </a:p>
        </p:txBody>
      </p:sp>
      <p:sp>
        <p:nvSpPr>
          <p:cNvPr id="24579" name="Rectangle 3"/>
          <p:cNvSpPr>
            <a:spLocks noChangeArrowheads="1"/>
          </p:cNvSpPr>
          <p:nvPr/>
        </p:nvSpPr>
        <p:spPr bwMode="auto">
          <a:xfrm>
            <a:off x="1727200" y="-47625"/>
            <a:ext cx="6013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  MOS</a:t>
            </a:r>
            <a:r>
              <a:rPr lang="zh-CN" altLang="en-US" sz="3600">
                <a:solidFill>
                  <a:srgbClr val="0000CC"/>
                </a:solidFill>
                <a:latin typeface="Times New Roman" panose="02020603050405020304" pitchFamily="18" charset="0"/>
              </a:rPr>
              <a:t>场效应三极管</a:t>
            </a:r>
            <a:endParaRPr lang="zh-CN" altLang="en-US" sz="36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2411413" y="0"/>
            <a:ext cx="46450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4.1.3  P</a:t>
            </a:r>
            <a:r>
              <a:rPr lang="zh-CN" altLang="en-US" sz="3600">
                <a:solidFill>
                  <a:srgbClr val="0000CC"/>
                </a:solidFill>
                <a:latin typeface="Times New Roman" panose="02020603050405020304" pitchFamily="18" charset="0"/>
              </a:rPr>
              <a:t>沟道</a:t>
            </a:r>
            <a:r>
              <a:rPr lang="en-US" altLang="zh-CN" sz="3600">
                <a:solidFill>
                  <a:srgbClr val="0000CC"/>
                </a:solidFill>
                <a:latin typeface="Times New Roman" panose="02020603050405020304" pitchFamily="18" charset="0"/>
              </a:rPr>
              <a:t>MOSFET</a:t>
            </a:r>
            <a:endParaRPr lang="en-US" altLang="zh-CN" sz="3600">
              <a:solidFill>
                <a:srgbClr val="0000CC"/>
              </a:solidFill>
              <a:latin typeface="Times New Roman" panose="02020603050405020304" pitchFamily="18" charset="0"/>
            </a:endParaRPr>
          </a:p>
        </p:txBody>
      </p:sp>
      <p:sp>
        <p:nvSpPr>
          <p:cNvPr id="25603" name="Rectangle 6"/>
          <p:cNvSpPr>
            <a:spLocks noChangeArrowheads="1"/>
          </p:cNvSpPr>
          <p:nvPr/>
        </p:nvSpPr>
        <p:spPr bwMode="auto">
          <a:xfrm>
            <a:off x="0" y="2900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25604" name="Rectangle 8"/>
          <p:cNvSpPr>
            <a:spLocks noChangeArrowheads="1"/>
          </p:cNvSpPr>
          <p:nvPr/>
        </p:nvSpPr>
        <p:spPr bwMode="auto">
          <a:xfrm>
            <a:off x="0" y="2900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25605" name="Rectangle 9"/>
          <p:cNvSpPr>
            <a:spLocks noChangeArrowheads="1"/>
          </p:cNvSpPr>
          <p:nvPr/>
        </p:nvSpPr>
        <p:spPr bwMode="auto">
          <a:xfrm>
            <a:off x="323850" y="703263"/>
            <a:ext cx="437038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a:solidFill>
                  <a:srgbClr val="C00000"/>
                </a:solidFill>
                <a:latin typeface="Times New Roman" panose="02020603050405020304" pitchFamily="18" charset="0"/>
              </a:rPr>
              <a:t>1. </a:t>
            </a:r>
            <a:r>
              <a:rPr kumimoji="1" lang="zh-CN" altLang="en-US" sz="2800">
                <a:solidFill>
                  <a:srgbClr val="C00000"/>
                </a:solidFill>
                <a:latin typeface="Times New Roman" panose="02020603050405020304" pitchFamily="18" charset="0"/>
              </a:rPr>
              <a:t>电路符号</a:t>
            </a:r>
            <a:endParaRPr kumimoji="1" lang="zh-CN" altLang="en-US" sz="2800">
              <a:solidFill>
                <a:srgbClr val="C00000"/>
              </a:solidFill>
              <a:latin typeface="Times New Roman" panose="02020603050405020304" pitchFamily="18" charset="0"/>
              <a:ea typeface="宋体" panose="02010600030101010101" pitchFamily="2" charset="-122"/>
            </a:endParaRPr>
          </a:p>
        </p:txBody>
      </p:sp>
      <p:pic>
        <p:nvPicPr>
          <p:cNvPr id="25606"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2275" y="1233488"/>
            <a:ext cx="259238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563" y="1125538"/>
            <a:ext cx="2840037"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6"/>
          <p:cNvSpPr txBox="1">
            <a:spLocks noChangeArrowheads="1"/>
          </p:cNvSpPr>
          <p:nvPr/>
        </p:nvSpPr>
        <p:spPr bwMode="auto">
          <a:xfrm>
            <a:off x="457200" y="3887788"/>
            <a:ext cx="7543800" cy="566737"/>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a:solidFill>
                  <a:srgbClr val="800000"/>
                </a:solidFill>
                <a:latin typeface="Times New Roman" panose="02020603050405020304" pitchFamily="18" charset="0"/>
              </a:rPr>
              <a:t>#</a:t>
            </a:r>
            <a:r>
              <a:rPr kumimoji="1" lang="en-US" altLang="zh-CN" sz="2400">
                <a:solidFill>
                  <a:srgbClr val="0000CC"/>
                </a:solidFill>
                <a:latin typeface="Times New Roman" panose="02020603050405020304" pitchFamily="18" charset="0"/>
              </a:rPr>
              <a:t> </a:t>
            </a:r>
            <a:r>
              <a:rPr kumimoji="1" lang="zh-CN" altLang="en-US" sz="2400">
                <a:solidFill>
                  <a:srgbClr val="0000CC"/>
                </a:solidFill>
                <a:latin typeface="Times New Roman" panose="02020603050405020304" pitchFamily="18" charset="0"/>
              </a:rPr>
              <a:t>衬底是什么类型的半导体材料？</a:t>
            </a:r>
            <a:endParaRPr kumimoji="1" lang="zh-CN" altLang="en-US" sz="2400">
              <a:solidFill>
                <a:srgbClr val="0000CC"/>
              </a:solidFill>
              <a:latin typeface="Times New Roman" panose="02020603050405020304" pitchFamily="18" charset="0"/>
            </a:endParaRPr>
          </a:p>
        </p:txBody>
      </p:sp>
      <p:sp>
        <p:nvSpPr>
          <p:cNvPr id="13" name="Text Box 7"/>
          <p:cNvSpPr txBox="1">
            <a:spLocks noChangeArrowheads="1"/>
          </p:cNvSpPr>
          <p:nvPr/>
        </p:nvSpPr>
        <p:spPr bwMode="auto">
          <a:xfrm>
            <a:off x="457200" y="4433888"/>
            <a:ext cx="7543800" cy="566737"/>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a:solidFill>
                  <a:srgbClr val="800000"/>
                </a:solidFill>
                <a:latin typeface="Times New Roman" panose="02020603050405020304" pitchFamily="18" charset="0"/>
              </a:rPr>
              <a:t>#</a:t>
            </a:r>
            <a:r>
              <a:rPr kumimoji="1" lang="en-US" altLang="zh-CN" sz="2400">
                <a:solidFill>
                  <a:srgbClr val="0000CC"/>
                </a:solidFill>
                <a:latin typeface="Times New Roman" panose="02020603050405020304" pitchFamily="18" charset="0"/>
              </a:rPr>
              <a:t> </a:t>
            </a:r>
            <a:r>
              <a:rPr kumimoji="1" lang="zh-CN" altLang="en-US" sz="2400">
                <a:solidFill>
                  <a:srgbClr val="0000CC"/>
                </a:solidFill>
                <a:latin typeface="Times New Roman" panose="02020603050405020304" pitchFamily="18" charset="0"/>
              </a:rPr>
              <a:t>哪个符号是增强型的？</a:t>
            </a:r>
            <a:endParaRPr kumimoji="1" lang="zh-CN" altLang="en-US" sz="2400">
              <a:solidFill>
                <a:srgbClr val="0000CC"/>
              </a:solidFill>
              <a:latin typeface="Times New Roman" panose="02020603050405020304" pitchFamily="18" charset="0"/>
            </a:endParaRPr>
          </a:p>
        </p:txBody>
      </p:sp>
      <p:sp>
        <p:nvSpPr>
          <p:cNvPr id="14" name="Text Box 8"/>
          <p:cNvSpPr txBox="1">
            <a:spLocks noChangeArrowheads="1"/>
          </p:cNvSpPr>
          <p:nvPr/>
        </p:nvSpPr>
        <p:spPr bwMode="auto">
          <a:xfrm>
            <a:off x="457200" y="4974390"/>
            <a:ext cx="8229600" cy="1052596"/>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dirty="0">
                <a:solidFill>
                  <a:srgbClr val="800000"/>
                </a:solidFill>
                <a:latin typeface="Times New Roman" panose="02020603050405020304" pitchFamily="18" charset="0"/>
              </a:rPr>
              <a:t>#</a:t>
            </a:r>
            <a:r>
              <a:rPr kumimoji="1" lang="en-US" altLang="zh-CN" sz="2400" dirty="0">
                <a:solidFill>
                  <a:srgbClr val="0000CC"/>
                </a:solidFill>
                <a:latin typeface="Times New Roman" panose="02020603050405020304" pitchFamily="18" charset="0"/>
              </a:rPr>
              <a:t> </a:t>
            </a:r>
            <a:r>
              <a:rPr kumimoji="1" lang="zh-CN" altLang="en-US" sz="2400" dirty="0">
                <a:solidFill>
                  <a:srgbClr val="0000CC"/>
                </a:solidFill>
                <a:latin typeface="Times New Roman" panose="02020603050405020304" pitchFamily="18" charset="0"/>
              </a:rPr>
              <a:t>在增强型的</a:t>
            </a:r>
            <a:r>
              <a:rPr kumimoji="1" lang="en-US" altLang="zh-CN" sz="2400" dirty="0">
                <a:solidFill>
                  <a:srgbClr val="0000CC"/>
                </a:solidFill>
                <a:latin typeface="Times New Roman" panose="02020603050405020304" pitchFamily="18" charset="0"/>
              </a:rPr>
              <a:t>P</a:t>
            </a:r>
            <a:r>
              <a:rPr kumimoji="1" lang="zh-CN" altLang="en-US" sz="2400" dirty="0">
                <a:solidFill>
                  <a:srgbClr val="0000CC"/>
                </a:solidFill>
                <a:latin typeface="Times New Roman" panose="02020603050405020304" pitchFamily="18" charset="0"/>
              </a:rPr>
              <a:t>沟道</a:t>
            </a:r>
            <a:r>
              <a:rPr kumimoji="1" lang="en-US" altLang="zh-CN" sz="2400" dirty="0">
                <a:solidFill>
                  <a:srgbClr val="0000CC"/>
                </a:solidFill>
                <a:latin typeface="Times New Roman" panose="02020603050405020304" pitchFamily="18" charset="0"/>
              </a:rPr>
              <a:t>MOSFET </a:t>
            </a:r>
            <a:r>
              <a:rPr kumimoji="1" lang="zh-CN" altLang="en-US" sz="2400" dirty="0">
                <a:solidFill>
                  <a:srgbClr val="0000CC"/>
                </a:solidFill>
                <a:latin typeface="Times New Roman" panose="02020603050405020304" pitchFamily="18" charset="0"/>
              </a:rPr>
              <a:t>中，</a:t>
            </a:r>
            <a:r>
              <a:rPr kumimoji="1" lang="en-US" altLang="zh-CN" sz="2400" i="1" dirty="0" err="1">
                <a:solidFill>
                  <a:srgbClr val="0000CC"/>
                </a:solidFill>
                <a:latin typeface="Book Antiqua" panose="02040602050305030304" pitchFamily="18" charset="0"/>
              </a:rPr>
              <a:t>v</a:t>
            </a:r>
            <a:r>
              <a:rPr kumimoji="1" lang="en-US" altLang="zh-CN" sz="2400" baseline="-25000" dirty="0" err="1">
                <a:solidFill>
                  <a:srgbClr val="0000CC"/>
                </a:solidFill>
                <a:latin typeface="Times New Roman" panose="02020603050405020304" pitchFamily="18" charset="0"/>
              </a:rPr>
              <a:t>GS</a:t>
            </a:r>
            <a:r>
              <a:rPr kumimoji="1" lang="zh-CN" altLang="en-US" sz="2400" dirty="0">
                <a:solidFill>
                  <a:srgbClr val="0000CC"/>
                </a:solidFill>
                <a:latin typeface="Times New Roman" panose="02020603050405020304" pitchFamily="18" charset="0"/>
              </a:rPr>
              <a:t>应加什么极性的电压才能工作</a:t>
            </a:r>
            <a:r>
              <a:rPr kumimoji="1" lang="zh-CN" altLang="en-US" sz="2400" dirty="0" smtClean="0">
                <a:solidFill>
                  <a:srgbClr val="0000CC"/>
                </a:solidFill>
                <a:latin typeface="Times New Roman" panose="02020603050405020304" pitchFamily="18" charset="0"/>
              </a:rPr>
              <a:t>在恒流区</a:t>
            </a:r>
            <a:r>
              <a:rPr kumimoji="1" lang="zh-CN" altLang="en-US" sz="2400" dirty="0">
                <a:solidFill>
                  <a:srgbClr val="0000CC"/>
                </a:solidFill>
                <a:latin typeface="Times New Roman" panose="02020603050405020304" pitchFamily="18" charset="0"/>
              </a:rPr>
              <a:t>（线性放大区）？</a:t>
            </a:r>
            <a:endParaRPr kumimoji="1" lang="zh-CN" altLang="en-US" sz="2400" dirty="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1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8"/>
          <p:cNvSpPr txBox="1">
            <a:spLocks noChangeArrowheads="1"/>
          </p:cNvSpPr>
          <p:nvPr/>
        </p:nvSpPr>
        <p:spPr bwMode="auto">
          <a:xfrm>
            <a:off x="576325" y="5654445"/>
            <a:ext cx="7543800" cy="572464"/>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dirty="0" smtClean="0">
                <a:solidFill>
                  <a:srgbClr val="800000"/>
                </a:solidFill>
                <a:latin typeface="Times New Roman" panose="02020603050405020304" pitchFamily="18" charset="0"/>
              </a:rPr>
              <a:t># </a:t>
            </a:r>
            <a:r>
              <a:rPr kumimoji="1" lang="zh-CN" altLang="en-US" sz="2400" dirty="0" smtClean="0">
                <a:solidFill>
                  <a:srgbClr val="0000CC"/>
                </a:solidFill>
                <a:latin typeface="Times New Roman" panose="02020603050405020304" pitchFamily="18" charset="0"/>
              </a:rPr>
              <a:t>工作</a:t>
            </a:r>
            <a:r>
              <a:rPr kumimoji="1" lang="zh-CN" altLang="en-US" sz="2400" dirty="0">
                <a:solidFill>
                  <a:srgbClr val="0000CC"/>
                </a:solidFill>
                <a:latin typeface="Times New Roman" panose="02020603050405020304" pitchFamily="18" charset="0"/>
              </a:rPr>
              <a:t>在恒流</a:t>
            </a:r>
            <a:r>
              <a:rPr kumimoji="1" lang="zh-CN" altLang="en-US" sz="2400" dirty="0" smtClean="0">
                <a:solidFill>
                  <a:srgbClr val="0000CC"/>
                </a:solidFill>
                <a:latin typeface="Times New Roman" panose="02020603050405020304" pitchFamily="18" charset="0"/>
              </a:rPr>
              <a:t>区的条件是什么？</a:t>
            </a:r>
            <a:endParaRPr kumimoji="1" lang="zh-CN" altLang="en-US" sz="2400" dirty="0">
              <a:solidFill>
                <a:srgbClr val="0000CC"/>
              </a:solidFill>
              <a:latin typeface="Times New Roman" panose="02020603050405020304" pitchFamily="18" charset="0"/>
            </a:endParaRPr>
          </a:p>
        </p:txBody>
      </p:sp>
      <p:sp>
        <p:nvSpPr>
          <p:cNvPr id="9" name="Text Box 10"/>
          <p:cNvSpPr txBox="1">
            <a:spLocks noChangeArrowheads="1"/>
          </p:cNvSpPr>
          <p:nvPr/>
        </p:nvSpPr>
        <p:spPr bwMode="auto">
          <a:xfrm>
            <a:off x="565212" y="4653136"/>
            <a:ext cx="8039236" cy="1052596"/>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dirty="0">
                <a:solidFill>
                  <a:srgbClr val="800000"/>
                </a:solidFill>
                <a:latin typeface="Times New Roman" panose="02020603050405020304" pitchFamily="18" charset="0"/>
              </a:rPr>
              <a:t>#</a:t>
            </a:r>
            <a:r>
              <a:rPr kumimoji="1" lang="en-US" altLang="zh-CN" sz="2400" dirty="0">
                <a:solidFill>
                  <a:srgbClr val="0000CC"/>
                </a:solidFill>
                <a:latin typeface="Times New Roman" panose="02020603050405020304" pitchFamily="18" charset="0"/>
              </a:rPr>
              <a:t> </a:t>
            </a:r>
            <a:r>
              <a:rPr kumimoji="1" lang="zh-CN" altLang="en-US" sz="2400" dirty="0" smtClean="0">
                <a:solidFill>
                  <a:srgbClr val="0000CC"/>
                </a:solidFill>
                <a:latin typeface="Times New Roman" panose="02020603050405020304" pitchFamily="18" charset="0"/>
              </a:rPr>
              <a:t>工作在恒流区时</a:t>
            </a:r>
            <a:r>
              <a:rPr kumimoji="1" lang="zh-CN" altLang="en-US" sz="2400" dirty="0">
                <a:solidFill>
                  <a:srgbClr val="0000CC"/>
                </a:solidFill>
                <a:latin typeface="Times New Roman" panose="02020603050405020304" pitchFamily="18" charset="0"/>
              </a:rPr>
              <a:t>，</a:t>
            </a:r>
            <a:r>
              <a:rPr kumimoji="1" lang="en-US" altLang="zh-CN" sz="2400" i="1" dirty="0" err="1" smtClean="0">
                <a:solidFill>
                  <a:srgbClr val="0000CC"/>
                </a:solidFill>
                <a:latin typeface="Book Antiqua" panose="02040602050305030304" pitchFamily="18" charset="0"/>
              </a:rPr>
              <a:t>v</a:t>
            </a:r>
            <a:r>
              <a:rPr kumimoji="1" lang="en-US" altLang="zh-CN" sz="2400" baseline="-25000" dirty="0" err="1" smtClean="0">
                <a:solidFill>
                  <a:srgbClr val="0000CC"/>
                </a:solidFill>
                <a:latin typeface="Times New Roman" panose="02020603050405020304" pitchFamily="18" charset="0"/>
              </a:rPr>
              <a:t>DS</a:t>
            </a:r>
            <a:r>
              <a:rPr kumimoji="1" lang="zh-CN" altLang="en-US" sz="2400" dirty="0" smtClean="0">
                <a:solidFill>
                  <a:srgbClr val="0000CC"/>
                </a:solidFill>
                <a:latin typeface="Times New Roman" panose="02020603050405020304" pitchFamily="18" charset="0"/>
              </a:rPr>
              <a:t>应加什么</a:t>
            </a:r>
            <a:r>
              <a:rPr kumimoji="1" lang="zh-CN" altLang="en-US" sz="2400" dirty="0">
                <a:solidFill>
                  <a:srgbClr val="0000CC"/>
                </a:solidFill>
                <a:latin typeface="Times New Roman" panose="02020603050405020304" pitchFamily="18" charset="0"/>
              </a:rPr>
              <a:t>极性的电压</a:t>
            </a:r>
            <a:r>
              <a:rPr kumimoji="1" lang="zh-CN" altLang="en-US" sz="2400" dirty="0" smtClean="0">
                <a:solidFill>
                  <a:srgbClr val="0000CC"/>
                </a:solidFill>
                <a:latin typeface="Times New Roman" panose="02020603050405020304" pitchFamily="18" charset="0"/>
              </a:rPr>
              <a:t>？增强型和耗尽型对</a:t>
            </a:r>
            <a:r>
              <a:rPr kumimoji="1" lang="en-US" altLang="zh-CN" sz="2400" i="1" dirty="0" err="1">
                <a:solidFill>
                  <a:srgbClr val="0000CC"/>
                </a:solidFill>
                <a:latin typeface="Book Antiqua" panose="02040602050305030304" pitchFamily="18" charset="0"/>
              </a:rPr>
              <a:t>v</a:t>
            </a:r>
            <a:r>
              <a:rPr kumimoji="1" lang="en-US" altLang="zh-CN" sz="2400" baseline="-25000" dirty="0" err="1">
                <a:solidFill>
                  <a:srgbClr val="0000CC"/>
                </a:solidFill>
                <a:latin typeface="Times New Roman" panose="02020603050405020304" pitchFamily="18" charset="0"/>
              </a:rPr>
              <a:t>GS</a:t>
            </a:r>
            <a:r>
              <a:rPr kumimoji="1" lang="zh-CN" altLang="en-US" sz="2400" dirty="0" smtClean="0">
                <a:solidFill>
                  <a:srgbClr val="0000CC"/>
                </a:solidFill>
                <a:latin typeface="Times New Roman" panose="02020603050405020304" pitchFamily="18" charset="0"/>
              </a:rPr>
              <a:t>的要求有何不同？</a:t>
            </a:r>
            <a:endParaRPr kumimoji="1" lang="zh-CN" altLang="en-US" sz="2400" dirty="0">
              <a:solidFill>
                <a:srgbClr val="0000CC"/>
              </a:solidFill>
              <a:latin typeface="Times New Roman" panose="02020603050405020304" pitchFamily="18" charset="0"/>
            </a:endParaRPr>
          </a:p>
        </p:txBody>
      </p:sp>
      <p:sp>
        <p:nvSpPr>
          <p:cNvPr id="26629" name="Rectangle 12"/>
          <p:cNvSpPr>
            <a:spLocks noChangeArrowheads="1"/>
          </p:cNvSpPr>
          <p:nvPr/>
        </p:nvSpPr>
        <p:spPr bwMode="auto">
          <a:xfrm>
            <a:off x="4218534" y="791416"/>
            <a:ext cx="3438762" cy="369332"/>
          </a:xfrm>
          <a:prstGeom prst="rect">
            <a:avLst/>
          </a:prstGeom>
          <a:solidFill>
            <a:schemeClr val="bg1"/>
          </a:solidFill>
          <a:ln>
            <a:noFill/>
          </a:ln>
          <a:effec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kumimoji="1" lang="zh-CN" altLang="en-US" sz="1800" dirty="0">
                <a:solidFill>
                  <a:srgbClr val="000099"/>
                </a:solidFill>
                <a:latin typeface="黑体" panose="02010609060101010101" pitchFamily="49" charset="-122"/>
                <a:ea typeface="黑体" panose="02010609060101010101" pitchFamily="49" charset="-122"/>
              </a:rPr>
              <a:t>电流均以流入漏极的方向为正！</a:t>
            </a:r>
            <a:endParaRPr kumimoji="1" lang="zh-CN" altLang="en-US" sz="1800" dirty="0">
              <a:solidFill>
                <a:srgbClr val="000099"/>
              </a:solidFill>
              <a:latin typeface="黑体" panose="02010609060101010101" pitchFamily="49" charset="-122"/>
              <a:ea typeface="黑体" panose="02010609060101010101" pitchFamily="49" charset="-122"/>
            </a:endParaRPr>
          </a:p>
        </p:txBody>
      </p:sp>
      <p:sp>
        <p:nvSpPr>
          <p:cNvPr id="26630" name="Rectangle 4"/>
          <p:cNvSpPr>
            <a:spLocks noChangeArrowheads="1"/>
          </p:cNvSpPr>
          <p:nvPr/>
        </p:nvSpPr>
        <p:spPr bwMode="auto">
          <a:xfrm>
            <a:off x="395288" y="701675"/>
            <a:ext cx="638651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en-US" altLang="zh-CN" sz="2800">
                <a:solidFill>
                  <a:srgbClr val="C00000"/>
                </a:solidFill>
                <a:latin typeface="Times New Roman" panose="02020603050405020304" pitchFamily="18" charset="0"/>
              </a:rPr>
              <a:t>2.  </a:t>
            </a:r>
            <a:r>
              <a:rPr kumimoji="1" lang="en-US" altLang="zh-CN" sz="2800" i="1">
                <a:solidFill>
                  <a:srgbClr val="C00000"/>
                </a:solidFill>
                <a:latin typeface="Times New Roman" panose="02020603050405020304" pitchFamily="18" charset="0"/>
              </a:rPr>
              <a:t>I-V</a:t>
            </a:r>
            <a:r>
              <a:rPr kumimoji="1" lang="zh-CN" altLang="en-US" sz="2800">
                <a:solidFill>
                  <a:srgbClr val="C00000"/>
                </a:solidFill>
                <a:latin typeface="Times New Roman" panose="02020603050405020304" pitchFamily="18" charset="0"/>
              </a:rPr>
              <a:t>特性曲线</a:t>
            </a:r>
            <a:endParaRPr kumimoji="1" lang="zh-CN" altLang="en-US" sz="2800">
              <a:solidFill>
                <a:srgbClr val="C00000"/>
              </a:solidFill>
              <a:latin typeface="Times New Roman" panose="02020603050405020304" pitchFamily="18" charset="0"/>
            </a:endParaRPr>
          </a:p>
        </p:txBody>
      </p:sp>
      <p:sp>
        <p:nvSpPr>
          <p:cNvPr id="10" name="Rectangle 4"/>
          <p:cNvSpPr>
            <a:spLocks noChangeArrowheads="1"/>
          </p:cNvSpPr>
          <p:nvPr/>
        </p:nvSpPr>
        <p:spPr bwMode="auto">
          <a:xfrm>
            <a:off x="2411413" y="0"/>
            <a:ext cx="46450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4.1.3  P</a:t>
            </a:r>
            <a:r>
              <a:rPr lang="zh-CN" altLang="en-US" sz="3600">
                <a:solidFill>
                  <a:srgbClr val="0000CC"/>
                </a:solidFill>
                <a:latin typeface="Times New Roman" panose="02020603050405020304" pitchFamily="18" charset="0"/>
              </a:rPr>
              <a:t>沟道</a:t>
            </a:r>
            <a:r>
              <a:rPr lang="en-US" altLang="zh-CN" sz="3600">
                <a:solidFill>
                  <a:srgbClr val="0000CC"/>
                </a:solidFill>
                <a:latin typeface="Times New Roman" panose="02020603050405020304" pitchFamily="18" charset="0"/>
              </a:rPr>
              <a:t>MOSFET</a:t>
            </a:r>
            <a:endParaRPr lang="en-US" altLang="zh-CN" sz="3600">
              <a:solidFill>
                <a:srgbClr val="0000CC"/>
              </a:solidFill>
              <a:latin typeface="Times New Roman" panose="02020603050405020304" pitchFamily="18" charset="0"/>
            </a:endParaRPr>
          </a:p>
        </p:txBody>
      </p:sp>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4675" y="1160748"/>
            <a:ext cx="8718497" cy="3094152"/>
          </a:xfrm>
          <a:prstGeom prst="rect">
            <a:avLst/>
          </a:prstGeom>
        </p:spPr>
      </p:pic>
      <p:sp>
        <p:nvSpPr>
          <p:cNvPr id="12" name="Rectangle 12"/>
          <p:cNvSpPr>
            <a:spLocks noChangeArrowheads="1"/>
          </p:cNvSpPr>
          <p:nvPr/>
        </p:nvSpPr>
        <p:spPr bwMode="auto">
          <a:xfrm>
            <a:off x="944369" y="4221088"/>
            <a:ext cx="7874271" cy="369332"/>
          </a:xfrm>
          <a:prstGeom prst="rect">
            <a:avLst/>
          </a:prstGeom>
          <a:solidFill>
            <a:schemeClr val="bg1"/>
          </a:solidFill>
          <a:ln>
            <a:noFill/>
          </a:ln>
          <a:effec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1800" dirty="0" smtClean="0">
                <a:latin typeface="+mn-ea"/>
                <a:ea typeface="+mn-ea"/>
              </a:rPr>
              <a:t>增强型输出特性               增强型转移特性         耗尽型转移特性</a:t>
            </a:r>
            <a:endParaRPr kumimoji="1" lang="zh-CN" altLang="en-US" sz="1800"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1540" y="1520788"/>
            <a:ext cx="3660016" cy="3222757"/>
          </a:xfrm>
          <a:prstGeom prst="rect">
            <a:avLst/>
          </a:prstGeom>
        </p:spPr>
      </p:pic>
      <p:sp>
        <p:nvSpPr>
          <p:cNvPr id="27652" name="Rectangle 6"/>
          <p:cNvSpPr>
            <a:spLocks noChangeArrowheads="1"/>
          </p:cNvSpPr>
          <p:nvPr/>
        </p:nvSpPr>
        <p:spPr bwMode="auto">
          <a:xfrm>
            <a:off x="412750" y="701675"/>
            <a:ext cx="622458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en-US" altLang="zh-CN" sz="2800">
                <a:solidFill>
                  <a:srgbClr val="C00000"/>
                </a:solidFill>
                <a:latin typeface="Times New Roman" panose="02020603050405020304" pitchFamily="18" charset="0"/>
              </a:rPr>
              <a:t>3. </a:t>
            </a:r>
            <a:r>
              <a:rPr kumimoji="1" lang="zh-CN" altLang="en-US" sz="2800">
                <a:solidFill>
                  <a:srgbClr val="C00000"/>
                </a:solidFill>
                <a:latin typeface="Times New Roman" panose="02020603050405020304" pitchFamily="18" charset="0"/>
              </a:rPr>
              <a:t>特性方程</a:t>
            </a:r>
            <a:endParaRPr kumimoji="1" lang="zh-CN" altLang="en-US" sz="2800">
              <a:solidFill>
                <a:srgbClr val="C00000"/>
              </a:solidFill>
              <a:latin typeface="Times New Roman" panose="02020603050405020304" pitchFamily="18" charset="0"/>
            </a:endParaRPr>
          </a:p>
        </p:txBody>
      </p:sp>
      <p:sp>
        <p:nvSpPr>
          <p:cNvPr id="991239" name="Rectangle 7"/>
          <p:cNvSpPr>
            <a:spLocks noChangeArrowheads="1"/>
          </p:cNvSpPr>
          <p:nvPr/>
        </p:nvSpPr>
        <p:spPr bwMode="auto">
          <a:xfrm>
            <a:off x="4066156" y="977919"/>
            <a:ext cx="222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dirty="0">
                <a:latin typeface="Times New Roman" panose="02020603050405020304" pitchFamily="18" charset="0"/>
              </a:rPr>
              <a:t>可变电阻区 </a:t>
            </a:r>
            <a:endParaRPr kumimoji="1" lang="zh-CN" altLang="en-US" sz="2400" dirty="0">
              <a:latin typeface="Times New Roman" panose="02020603050405020304" pitchFamily="18" charset="0"/>
            </a:endParaRPr>
          </a:p>
        </p:txBody>
      </p:sp>
      <p:sp>
        <p:nvSpPr>
          <p:cNvPr id="27654" name="Rectangle 9"/>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graphicFrame>
        <p:nvGraphicFramePr>
          <p:cNvPr id="991240" name="Object 8"/>
          <p:cNvGraphicFramePr>
            <a:graphicFrameLocks noChangeAspect="1"/>
          </p:cNvGraphicFramePr>
          <p:nvPr/>
        </p:nvGraphicFramePr>
        <p:xfrm>
          <a:off x="4091556" y="1568469"/>
          <a:ext cx="4405312" cy="565150"/>
        </p:xfrm>
        <a:graphic>
          <a:graphicData uri="http://schemas.openxmlformats.org/presentationml/2006/ole">
            <mc:AlternateContent xmlns:mc="http://schemas.openxmlformats.org/markup-compatibility/2006">
              <mc:Choice xmlns:v="urn:schemas-microsoft-com:vml" Requires="v">
                <p:oleObj spid="_x0000_s143870" name="Equation" r:id="rId2" imgW="1955165" imgH="254000" progId="Equation.DSMT4">
                  <p:embed/>
                </p:oleObj>
              </mc:Choice>
              <mc:Fallback>
                <p:oleObj name="Equation" r:id="rId2" imgW="1955165" imgH="254000" progId="Equation.DSMT4">
                  <p:embed/>
                  <p:pic>
                    <p:nvPicPr>
                      <p:cNvPr id="0" name="图片 1438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556" y="1568469"/>
                        <a:ext cx="440531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1242" name="Rectangle 10"/>
          <p:cNvSpPr>
            <a:spLocks noChangeArrowheads="1"/>
          </p:cNvSpPr>
          <p:nvPr/>
        </p:nvSpPr>
        <p:spPr bwMode="auto">
          <a:xfrm>
            <a:off x="4066156" y="3347076"/>
            <a:ext cx="1547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dirty="0" smtClean="0">
                <a:latin typeface="Times New Roman" panose="02020603050405020304" pitchFamily="18" charset="0"/>
              </a:rPr>
              <a:t>恒流区 </a:t>
            </a:r>
            <a:endParaRPr kumimoji="1" lang="zh-CN" altLang="en-US" sz="2400" dirty="0">
              <a:latin typeface="Times New Roman" panose="02020603050405020304" pitchFamily="18" charset="0"/>
            </a:endParaRPr>
          </a:p>
        </p:txBody>
      </p:sp>
      <p:sp>
        <p:nvSpPr>
          <p:cNvPr id="27657" name="Rectangle 12"/>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graphicFrame>
        <p:nvGraphicFramePr>
          <p:cNvPr id="991243" name="Object 11"/>
          <p:cNvGraphicFramePr>
            <a:graphicFrameLocks noChangeAspect="1"/>
          </p:cNvGraphicFramePr>
          <p:nvPr/>
        </p:nvGraphicFramePr>
        <p:xfrm>
          <a:off x="4091556" y="3804276"/>
          <a:ext cx="4760912" cy="876300"/>
        </p:xfrm>
        <a:graphic>
          <a:graphicData uri="http://schemas.openxmlformats.org/presentationml/2006/ole">
            <mc:AlternateContent xmlns:mc="http://schemas.openxmlformats.org/markup-compatibility/2006">
              <mc:Choice xmlns:v="urn:schemas-microsoft-com:vml" Requires="v">
                <p:oleObj spid="_x0000_s143871" name="Equation" r:id="rId4" imgW="2324100" imgH="431800" progId="Equation.DSMT4">
                  <p:embed/>
                </p:oleObj>
              </mc:Choice>
              <mc:Fallback>
                <p:oleObj name="Equation" r:id="rId4" imgW="2324100" imgH="431800" progId="Equation.DSMT4">
                  <p:embed/>
                  <p:pic>
                    <p:nvPicPr>
                      <p:cNvPr id="0" name="图片 1438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1556" y="3804276"/>
                        <a:ext cx="4760912"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9" name="Rectangle 14"/>
          <p:cNvSpPr>
            <a:spLocks noChangeArrowheads="1"/>
          </p:cNvSpPr>
          <p:nvPr/>
        </p:nvSpPr>
        <p:spPr bwMode="auto">
          <a:xfrm>
            <a:off x="0" y="323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graphicFrame>
        <p:nvGraphicFramePr>
          <p:cNvPr id="991245" name="Object 13"/>
          <p:cNvGraphicFramePr>
            <a:graphicFrameLocks noChangeAspect="1"/>
          </p:cNvGraphicFramePr>
          <p:nvPr/>
        </p:nvGraphicFramePr>
        <p:xfrm>
          <a:off x="4859338" y="2276872"/>
          <a:ext cx="1778000" cy="812800"/>
        </p:xfrm>
        <a:graphic>
          <a:graphicData uri="http://schemas.openxmlformats.org/presentationml/2006/ole">
            <mc:AlternateContent xmlns:mc="http://schemas.openxmlformats.org/markup-compatibility/2006">
              <mc:Choice xmlns:v="urn:schemas-microsoft-com:vml" Requires="v">
                <p:oleObj spid="_x0000_s143872" name="Equation" r:id="rId6" imgW="888365" imgH="406400" progId="Equation.DSMT4">
                  <p:embed/>
                </p:oleObj>
              </mc:Choice>
              <mc:Fallback>
                <p:oleObj name="Equation" r:id="rId6" imgW="888365" imgH="406400" progId="Equation.DSMT4">
                  <p:embed/>
                  <p:pic>
                    <p:nvPicPr>
                      <p:cNvPr id="0" name="图片 1438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9338" y="2276872"/>
                        <a:ext cx="17780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4"/>
          <p:cNvSpPr>
            <a:spLocks noChangeArrowheads="1"/>
          </p:cNvSpPr>
          <p:nvPr/>
        </p:nvSpPr>
        <p:spPr bwMode="auto">
          <a:xfrm>
            <a:off x="2411413" y="0"/>
            <a:ext cx="46450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4.1.3  P</a:t>
            </a:r>
            <a:r>
              <a:rPr lang="zh-CN" altLang="en-US" sz="3600">
                <a:solidFill>
                  <a:srgbClr val="0000CC"/>
                </a:solidFill>
                <a:latin typeface="Times New Roman" panose="02020603050405020304" pitchFamily="18" charset="0"/>
              </a:rPr>
              <a:t>沟道</a:t>
            </a:r>
            <a:r>
              <a:rPr lang="en-US" altLang="zh-CN" sz="3600">
                <a:solidFill>
                  <a:srgbClr val="0000CC"/>
                </a:solidFill>
                <a:latin typeface="Times New Roman" panose="02020603050405020304" pitchFamily="18" charset="0"/>
              </a:rPr>
              <a:t>MOSFET</a:t>
            </a:r>
            <a:endParaRPr lang="en-US" altLang="zh-CN" sz="3600">
              <a:solidFill>
                <a:srgbClr val="0000CC"/>
              </a:solidFill>
              <a:latin typeface="Times New Roman" panose="02020603050405020304" pitchFamily="18" charset="0"/>
            </a:endParaRPr>
          </a:p>
        </p:txBody>
      </p:sp>
      <p:sp>
        <p:nvSpPr>
          <p:cNvPr id="16" name="Rectangle 12"/>
          <p:cNvSpPr>
            <a:spLocks noChangeArrowheads="1"/>
          </p:cNvSpPr>
          <p:nvPr/>
        </p:nvSpPr>
        <p:spPr bwMode="auto">
          <a:xfrm>
            <a:off x="4066156" y="4695527"/>
            <a:ext cx="3898824" cy="461665"/>
          </a:xfrm>
          <a:prstGeom prst="rect">
            <a:avLst/>
          </a:prstGeom>
          <a:solidFill>
            <a:schemeClr val="bg1"/>
          </a:solidFill>
          <a:ln>
            <a:noFill/>
          </a:ln>
          <a:effec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dirty="0" smtClean="0">
                <a:latin typeface="+mn-ea"/>
                <a:ea typeface="+mn-ea"/>
              </a:rPr>
              <a:t>若电流以实际方向</a:t>
            </a:r>
            <a:r>
              <a:rPr kumimoji="1" lang="zh-CN" altLang="en-US" sz="2400" dirty="0">
                <a:latin typeface="+mn-ea"/>
                <a:ea typeface="+mn-ea"/>
              </a:rPr>
              <a:t>为</a:t>
            </a:r>
            <a:r>
              <a:rPr kumimoji="1" lang="zh-CN" altLang="en-US" sz="2400" dirty="0" smtClean="0">
                <a:latin typeface="+mn-ea"/>
                <a:ea typeface="+mn-ea"/>
              </a:rPr>
              <a:t>正，则</a:t>
            </a:r>
            <a:endParaRPr kumimoji="1" lang="zh-CN" altLang="en-US" sz="2400" dirty="0">
              <a:latin typeface="+mn-ea"/>
              <a:ea typeface="+mn-ea"/>
            </a:endParaRPr>
          </a:p>
        </p:txBody>
      </p:sp>
      <p:graphicFrame>
        <p:nvGraphicFramePr>
          <p:cNvPr id="17" name="Object 11"/>
          <p:cNvGraphicFramePr>
            <a:graphicFrameLocks noChangeAspect="1"/>
          </p:cNvGraphicFramePr>
          <p:nvPr/>
        </p:nvGraphicFramePr>
        <p:xfrm>
          <a:off x="4217988" y="5282220"/>
          <a:ext cx="2419350" cy="515938"/>
        </p:xfrm>
        <a:graphic>
          <a:graphicData uri="http://schemas.openxmlformats.org/presentationml/2006/ole">
            <mc:AlternateContent xmlns:mc="http://schemas.openxmlformats.org/markup-compatibility/2006">
              <mc:Choice xmlns:v="urn:schemas-microsoft-com:vml" Requires="v">
                <p:oleObj spid="_x0000_s143873" name="Equation" r:id="rId8" imgW="28346400" imgH="6096000" progId="Equation.DSMT4">
                  <p:embed/>
                </p:oleObj>
              </mc:Choice>
              <mc:Fallback>
                <p:oleObj name="Equation" r:id="rId8" imgW="28346400" imgH="6096000" progId="Equation.DSMT4">
                  <p:embed/>
                  <p:pic>
                    <p:nvPicPr>
                      <p:cNvPr id="0" name="图片 143872"/>
                      <p:cNvPicPr>
                        <a:picLocks noChangeAspect="1" noChangeArrowheads="1"/>
                      </p:cNvPicPr>
                      <p:nvPr/>
                    </p:nvPicPr>
                    <p:blipFill>
                      <a:blip r:embed="rId9"/>
                      <a:srcRect/>
                      <a:stretch>
                        <a:fillRect/>
                      </a:stretch>
                    </p:blipFill>
                    <p:spPr bwMode="auto">
                      <a:xfrm>
                        <a:off x="4217988" y="5282220"/>
                        <a:ext cx="24193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1239"/>
                                        </p:tgtEl>
                                        <p:attrNameLst>
                                          <p:attrName>style.visibility</p:attrName>
                                        </p:attrNameLst>
                                      </p:cBhvr>
                                      <p:to>
                                        <p:strVal val="visible"/>
                                      </p:to>
                                    </p:set>
                                    <p:animEffect transition="in" filter="wipe(left)">
                                      <p:cBhvr>
                                        <p:cTn id="7" dur="500"/>
                                        <p:tgtEl>
                                          <p:spTgt spid="9912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1240"/>
                                        </p:tgtEl>
                                        <p:attrNameLst>
                                          <p:attrName>style.visibility</p:attrName>
                                        </p:attrNameLst>
                                      </p:cBhvr>
                                      <p:to>
                                        <p:strVal val="visible"/>
                                      </p:to>
                                    </p:set>
                                    <p:animEffect transition="in" filter="wipe(left)">
                                      <p:cBhvr>
                                        <p:cTn id="11" dur="500"/>
                                        <p:tgtEl>
                                          <p:spTgt spid="9912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91245"/>
                                        </p:tgtEl>
                                        <p:attrNameLst>
                                          <p:attrName>style.visibility</p:attrName>
                                        </p:attrNameLst>
                                      </p:cBhvr>
                                      <p:to>
                                        <p:strVal val="visible"/>
                                      </p:to>
                                    </p:set>
                                    <p:animEffect transition="in" filter="wipe(left)">
                                      <p:cBhvr>
                                        <p:cTn id="16" dur="500"/>
                                        <p:tgtEl>
                                          <p:spTgt spid="9912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91242"/>
                                        </p:tgtEl>
                                        <p:attrNameLst>
                                          <p:attrName>style.visibility</p:attrName>
                                        </p:attrNameLst>
                                      </p:cBhvr>
                                      <p:to>
                                        <p:strVal val="visible"/>
                                      </p:to>
                                    </p:set>
                                    <p:animEffect transition="in" filter="wipe(left)">
                                      <p:cBhvr>
                                        <p:cTn id="21" dur="500"/>
                                        <p:tgtEl>
                                          <p:spTgt spid="991242"/>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991243"/>
                                        </p:tgtEl>
                                        <p:attrNameLst>
                                          <p:attrName>style.visibility</p:attrName>
                                        </p:attrNameLst>
                                      </p:cBhvr>
                                      <p:to>
                                        <p:strVal val="visible"/>
                                      </p:to>
                                    </p:set>
                                    <p:animEffect transition="in" filter="wipe(left)">
                                      <p:cBhvr>
                                        <p:cTn id="25" dur="500"/>
                                        <p:tgtEl>
                                          <p:spTgt spid="99124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239" grpId="0"/>
      <p:bldP spid="991242" grpId="0"/>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684213" y="1016000"/>
            <a:ext cx="8064500" cy="375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50000"/>
              </a:lnSpc>
              <a:spcBef>
                <a:spcPct val="0"/>
              </a:spcBef>
              <a:buClrTx/>
              <a:buFontTx/>
              <a:buNone/>
            </a:pPr>
            <a:r>
              <a:rPr lang="en-US" altLang="zh-CN" sz="3200" dirty="0">
                <a:latin typeface="Times New Roman" panose="02020603050405020304" pitchFamily="18" charset="0"/>
              </a:rPr>
              <a:t>4.1.1  N</a:t>
            </a:r>
            <a:r>
              <a:rPr lang="zh-CN" altLang="en-US" sz="3200" dirty="0">
                <a:latin typeface="Times New Roman" panose="02020603050405020304" pitchFamily="18" charset="0"/>
              </a:rPr>
              <a:t>沟道增强型</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4.1.2  N</a:t>
            </a:r>
            <a:r>
              <a:rPr lang="zh-CN" altLang="en-US" sz="3200" dirty="0">
                <a:latin typeface="Times New Roman" panose="02020603050405020304" pitchFamily="18" charset="0"/>
              </a:rPr>
              <a:t>沟道耗尽型</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4.1.3  P</a:t>
            </a:r>
            <a:r>
              <a:rPr lang="zh-CN" altLang="en-US" sz="3200" dirty="0">
                <a:latin typeface="Times New Roman" panose="02020603050405020304" pitchFamily="18" charset="0"/>
              </a:rPr>
              <a:t>沟道</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0000"/>
              </a:lnSpc>
              <a:spcBef>
                <a:spcPct val="0"/>
              </a:spcBef>
              <a:buClrTx/>
              <a:buFontTx/>
              <a:buNone/>
            </a:pPr>
            <a:r>
              <a:rPr lang="en-US" altLang="zh-CN" sz="3200" dirty="0">
                <a:solidFill>
                  <a:srgbClr val="C00000"/>
                </a:solidFill>
                <a:latin typeface="Times New Roman" panose="02020603050405020304" pitchFamily="18" charset="0"/>
              </a:rPr>
              <a:t>4.1.4  </a:t>
            </a:r>
            <a:r>
              <a:rPr lang="zh-CN" altLang="en-US" sz="3200" dirty="0">
                <a:solidFill>
                  <a:srgbClr val="C00000"/>
                </a:solidFill>
                <a:latin typeface="Times New Roman" panose="02020603050405020304" pitchFamily="18" charset="0"/>
              </a:rPr>
              <a:t>沟道长度调制等几种效应</a:t>
            </a:r>
            <a:endParaRPr lang="zh-CN" altLang="en-US" sz="3200" dirty="0">
              <a:solidFill>
                <a:srgbClr val="C00000"/>
              </a:solidFill>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4.1.5  MOSFET</a:t>
            </a:r>
            <a:r>
              <a:rPr lang="zh-CN" altLang="en-US" sz="3200" dirty="0">
                <a:latin typeface="Times New Roman" panose="02020603050405020304" pitchFamily="18" charset="0"/>
              </a:rPr>
              <a:t>的主要参数</a:t>
            </a:r>
            <a:endParaRPr lang="zh-CN" altLang="en-US" sz="3200" dirty="0">
              <a:latin typeface="Times New Roman" panose="02020603050405020304" pitchFamily="18" charset="0"/>
            </a:endParaRPr>
          </a:p>
        </p:txBody>
      </p:sp>
      <p:sp>
        <p:nvSpPr>
          <p:cNvPr id="29699" name="Rectangle 3"/>
          <p:cNvSpPr>
            <a:spLocks noChangeArrowheads="1"/>
          </p:cNvSpPr>
          <p:nvPr/>
        </p:nvSpPr>
        <p:spPr bwMode="auto">
          <a:xfrm>
            <a:off x="1655763" y="-47625"/>
            <a:ext cx="61563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  MOS</a:t>
            </a:r>
            <a:r>
              <a:rPr lang="zh-CN" altLang="en-US" sz="3600">
                <a:solidFill>
                  <a:srgbClr val="0000CC"/>
                </a:solidFill>
                <a:latin typeface="Times New Roman" panose="02020603050405020304" pitchFamily="18" charset="0"/>
              </a:rPr>
              <a:t>场效应三极管</a:t>
            </a:r>
            <a:endParaRPr lang="zh-CN" altLang="en-US" sz="36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395288" y="692150"/>
            <a:ext cx="49323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a:solidFill>
                  <a:srgbClr val="C00000"/>
                </a:solidFill>
                <a:latin typeface="Times New Roman" panose="02020603050405020304" pitchFamily="18" charset="0"/>
              </a:rPr>
              <a:t>1. </a:t>
            </a:r>
            <a:r>
              <a:rPr kumimoji="1" lang="zh-CN" altLang="en-US" sz="2800">
                <a:solidFill>
                  <a:srgbClr val="C00000"/>
                </a:solidFill>
                <a:latin typeface="Times New Roman" panose="02020603050405020304" pitchFamily="18" charset="0"/>
              </a:rPr>
              <a:t>沟道长度调制效应</a:t>
            </a:r>
            <a:endParaRPr kumimoji="1" lang="zh-CN" altLang="en-US" sz="2800">
              <a:solidFill>
                <a:srgbClr val="C00000"/>
              </a:solidFill>
              <a:latin typeface="Times New Roman" panose="02020603050405020304" pitchFamily="18" charset="0"/>
              <a:ea typeface="宋体" panose="02010600030101010101" pitchFamily="2" charset="-122"/>
            </a:endParaRPr>
          </a:p>
        </p:txBody>
      </p:sp>
      <p:sp>
        <p:nvSpPr>
          <p:cNvPr id="993292" name="Rectangle 12"/>
          <p:cNvSpPr>
            <a:spLocks noChangeArrowheads="1"/>
          </p:cNvSpPr>
          <p:nvPr/>
        </p:nvSpPr>
        <p:spPr bwMode="auto">
          <a:xfrm>
            <a:off x="1295400" y="5908675"/>
            <a:ext cx="7269163"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200">
                <a:latin typeface="Times New Roman" panose="02020603050405020304" pitchFamily="18" charset="0"/>
              </a:rPr>
              <a:t>当</a:t>
            </a:r>
            <a:r>
              <a:rPr kumimoji="1" lang="en-US" altLang="zh-CN" sz="2200" i="1">
                <a:latin typeface="Book Antiqua" panose="02040602050305030304" pitchFamily="18" charset="0"/>
              </a:rPr>
              <a:t>v</a:t>
            </a:r>
            <a:r>
              <a:rPr kumimoji="1" lang="en-US" altLang="zh-CN" sz="2200" baseline="-25000">
                <a:latin typeface="Times New Roman" panose="02020603050405020304" pitchFamily="18" charset="0"/>
              </a:rPr>
              <a:t>GS</a:t>
            </a:r>
            <a:r>
              <a:rPr kumimoji="1" lang="zh-CN" altLang="en-US" sz="2200">
                <a:latin typeface="Times New Roman" panose="02020603050405020304" pitchFamily="18" charset="0"/>
              </a:rPr>
              <a:t>固定、</a:t>
            </a:r>
            <a:r>
              <a:rPr kumimoji="1" lang="en-US" altLang="zh-CN" sz="2200" i="1">
                <a:latin typeface="Book Antiqua" panose="02040602050305030304" pitchFamily="18" charset="0"/>
              </a:rPr>
              <a:t>v</a:t>
            </a:r>
            <a:r>
              <a:rPr kumimoji="1" lang="en-US" altLang="zh-CN" sz="2200" baseline="-25000">
                <a:latin typeface="Times New Roman" panose="02020603050405020304" pitchFamily="18" charset="0"/>
              </a:rPr>
              <a:t>DS</a:t>
            </a:r>
            <a:r>
              <a:rPr kumimoji="1" lang="zh-CN" altLang="en-US" sz="2200">
                <a:latin typeface="Times New Roman" panose="02020603050405020304" pitchFamily="18" charset="0"/>
              </a:rPr>
              <a:t>增加时，沟道长度</a:t>
            </a:r>
            <a:r>
              <a:rPr kumimoji="1" lang="en-US" altLang="zh-CN" sz="2200" i="1">
                <a:latin typeface="Times New Roman" panose="02020603050405020304" pitchFamily="18" charset="0"/>
              </a:rPr>
              <a:t>L</a:t>
            </a:r>
            <a:r>
              <a:rPr kumimoji="1" lang="zh-CN" altLang="en-US" sz="2200">
                <a:latin typeface="Times New Roman" panose="02020603050405020304" pitchFamily="18" charset="0"/>
              </a:rPr>
              <a:t>变短，</a:t>
            </a:r>
            <a:r>
              <a:rPr kumimoji="1" lang="en-US" altLang="zh-CN" sz="2200" i="1">
                <a:latin typeface="Times New Roman" panose="02020603050405020304" pitchFamily="18" charset="0"/>
              </a:rPr>
              <a:t>i</a:t>
            </a:r>
            <a:r>
              <a:rPr kumimoji="1" lang="en-US" altLang="zh-CN" sz="2200" baseline="-25000">
                <a:latin typeface="Times New Roman" panose="02020603050405020304" pitchFamily="18" charset="0"/>
              </a:rPr>
              <a:t>D</a:t>
            </a:r>
            <a:r>
              <a:rPr kumimoji="1" lang="zh-CN" altLang="en-US" sz="2200">
                <a:latin typeface="Times New Roman" panose="02020603050405020304" pitchFamily="18" charset="0"/>
              </a:rPr>
              <a:t>会有所增加  </a:t>
            </a:r>
            <a:endParaRPr kumimoji="1" lang="zh-CN" altLang="en-US" sz="2200">
              <a:latin typeface="Times New Roman" panose="02020603050405020304" pitchFamily="18" charset="0"/>
            </a:endParaRPr>
          </a:p>
        </p:txBody>
      </p:sp>
      <p:graphicFrame>
        <p:nvGraphicFramePr>
          <p:cNvPr id="9" name="Object 5"/>
          <p:cNvGraphicFramePr>
            <a:graphicFrameLocks noChangeAspect="1"/>
          </p:cNvGraphicFramePr>
          <p:nvPr/>
        </p:nvGraphicFramePr>
        <p:xfrm>
          <a:off x="935038" y="2792413"/>
          <a:ext cx="7740650" cy="3141662"/>
        </p:xfrm>
        <a:graphic>
          <a:graphicData uri="http://schemas.openxmlformats.org/presentationml/2006/ole">
            <mc:AlternateContent xmlns:mc="http://schemas.openxmlformats.org/markup-compatibility/2006">
              <mc:Choice xmlns:v="urn:schemas-microsoft-com:vml" Requires="v">
                <p:oleObj spid="_x0000_s145111" name="Picture2" r:id="rId1" imgW="5163185" imgH="2095500" progId="Word.Picture.8">
                  <p:embed/>
                </p:oleObj>
              </mc:Choice>
              <mc:Fallback>
                <p:oleObj name="Picture2" r:id="rId1" imgW="5163185" imgH="2095500" progId="Word.Picture.8">
                  <p:embed/>
                  <p:pic>
                    <p:nvPicPr>
                      <p:cNvPr id="0" name="图片 1451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8" y="2792413"/>
                        <a:ext cx="7740650" cy="3141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6"/>
          <p:cNvSpPr>
            <a:spLocks noChangeArrowheads="1"/>
          </p:cNvSpPr>
          <p:nvPr/>
        </p:nvSpPr>
        <p:spPr bwMode="auto">
          <a:xfrm>
            <a:off x="827088" y="1230313"/>
            <a:ext cx="6734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200">
                <a:latin typeface="楷体_GB2312"/>
              </a:rPr>
              <a:t>实际上饱和区的曲线并不是平坦的（</a:t>
            </a:r>
            <a:r>
              <a:rPr kumimoji="1" lang="en-US" altLang="zh-CN" sz="2200">
                <a:latin typeface="楷体_GB2312"/>
              </a:rPr>
              <a:t>N</a:t>
            </a:r>
            <a:r>
              <a:rPr kumimoji="1" lang="zh-CN" altLang="en-US" sz="2200">
                <a:latin typeface="楷体_GB2312"/>
              </a:rPr>
              <a:t>沟道为例）</a:t>
            </a:r>
            <a:endParaRPr kumimoji="1" lang="zh-CN" altLang="en-US" sz="2200">
              <a:latin typeface="楷体_GB2312"/>
            </a:endParaRPr>
          </a:p>
        </p:txBody>
      </p:sp>
      <p:graphicFrame>
        <p:nvGraphicFramePr>
          <p:cNvPr id="11" name="Object 7"/>
          <p:cNvGraphicFramePr>
            <a:graphicFrameLocks noChangeAspect="1"/>
          </p:cNvGraphicFramePr>
          <p:nvPr/>
        </p:nvGraphicFramePr>
        <p:xfrm>
          <a:off x="1812925" y="1751013"/>
          <a:ext cx="3360738" cy="431800"/>
        </p:xfrm>
        <a:graphic>
          <a:graphicData uri="http://schemas.openxmlformats.org/presentationml/2006/ole">
            <mc:AlternateContent xmlns:mc="http://schemas.openxmlformats.org/markup-compatibility/2006">
              <mc:Choice xmlns:v="urn:schemas-microsoft-com:vml" Requires="v">
                <p:oleObj spid="_x0000_s145112" name="公式" r:id="rId3" imgW="1879600" imgH="241300" progId="Equation.3">
                  <p:embed/>
                </p:oleObj>
              </mc:Choice>
              <mc:Fallback>
                <p:oleObj name="公式" r:id="rId3" imgW="1879600" imgH="241300" progId="Equation.3">
                  <p:embed/>
                  <p:pic>
                    <p:nvPicPr>
                      <p:cNvPr id="0" name="图片 1451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925" y="1751013"/>
                        <a:ext cx="33607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8"/>
          <p:cNvGraphicFramePr>
            <a:graphicFrameLocks noChangeAspect="1"/>
          </p:cNvGraphicFramePr>
          <p:nvPr/>
        </p:nvGraphicFramePr>
        <p:xfrm>
          <a:off x="5222875" y="1573213"/>
          <a:ext cx="2951163" cy="801687"/>
        </p:xfrm>
        <a:graphic>
          <a:graphicData uri="http://schemas.openxmlformats.org/presentationml/2006/ole">
            <mc:AlternateContent xmlns:mc="http://schemas.openxmlformats.org/markup-compatibility/2006">
              <mc:Choice xmlns:v="urn:schemas-microsoft-com:vml" Requires="v">
                <p:oleObj spid="_x0000_s145113" name="公式" r:id="rId5" imgW="1637665" imgH="444500" progId="Equation.3">
                  <p:embed/>
                </p:oleObj>
              </mc:Choice>
              <mc:Fallback>
                <p:oleObj name="公式" r:id="rId5" imgW="1637665" imgH="444500" progId="Equation.3">
                  <p:embed/>
                  <p:pic>
                    <p:nvPicPr>
                      <p:cNvPr id="0" name="图片 1451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2875" y="1573213"/>
                        <a:ext cx="2951163"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9"/>
          <p:cNvSpPr>
            <a:spLocks noChangeArrowheads="1"/>
          </p:cNvSpPr>
          <p:nvPr/>
        </p:nvSpPr>
        <p:spPr bwMode="auto">
          <a:xfrm>
            <a:off x="3276600" y="2338388"/>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en-US" altLang="zh-CN" sz="2000" i="1">
                <a:latin typeface="Times New Roman" panose="02020603050405020304" pitchFamily="18" charset="0"/>
              </a:rPr>
              <a:t>L</a:t>
            </a:r>
            <a:r>
              <a:rPr kumimoji="1" lang="zh-CN" altLang="en-US" sz="2000">
                <a:latin typeface="Times New Roman" panose="02020603050405020304" pitchFamily="18" charset="0"/>
              </a:rPr>
              <a:t>的单位为</a:t>
            </a:r>
            <a:r>
              <a:rPr kumimoji="1" lang="zh-CN" altLang="en-US" sz="2000">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m</a:t>
            </a:r>
            <a:endParaRPr kumimoji="1" lang="en-US" altLang="zh-CN" sz="2000">
              <a:latin typeface="Times New Roman" panose="02020603050405020304" pitchFamily="18" charset="0"/>
              <a:sym typeface="Symbol" panose="05050102010706020507" pitchFamily="18" charset="2"/>
            </a:endParaRPr>
          </a:p>
        </p:txBody>
      </p:sp>
      <p:graphicFrame>
        <p:nvGraphicFramePr>
          <p:cNvPr id="14" name="Object 10"/>
          <p:cNvGraphicFramePr>
            <a:graphicFrameLocks noChangeAspect="1"/>
          </p:cNvGraphicFramePr>
          <p:nvPr/>
        </p:nvGraphicFramePr>
        <p:xfrm>
          <a:off x="1724025" y="2263775"/>
          <a:ext cx="1309688" cy="660400"/>
        </p:xfrm>
        <a:graphic>
          <a:graphicData uri="http://schemas.openxmlformats.org/presentationml/2006/ole">
            <mc:AlternateContent xmlns:mc="http://schemas.openxmlformats.org/markup-compatibility/2006">
              <mc:Choice xmlns:v="urn:schemas-microsoft-com:vml" Requires="v">
                <p:oleObj spid="_x0000_s145114" name="Equation" r:id="rId7" imgW="723900" imgH="368300" progId="Equation.3">
                  <p:embed/>
                </p:oleObj>
              </mc:Choice>
              <mc:Fallback>
                <p:oleObj name="Equation" r:id="rId7" imgW="723900" imgH="368300" progId="Equation.3">
                  <p:embed/>
                  <p:pic>
                    <p:nvPicPr>
                      <p:cNvPr id="0" name="图片 1451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4025" y="2263775"/>
                        <a:ext cx="130968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12"/>
          <p:cNvSpPr>
            <a:spLocks noChangeArrowheads="1"/>
          </p:cNvSpPr>
          <p:nvPr/>
        </p:nvSpPr>
        <p:spPr bwMode="auto">
          <a:xfrm>
            <a:off x="576263" y="3227388"/>
            <a:ext cx="3455987"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200">
                <a:latin typeface="楷体_GB2312"/>
              </a:rPr>
              <a:t>当不考虑沟道调制效应时，</a:t>
            </a:r>
            <a:r>
              <a:rPr kumimoji="1" lang="zh-CN" altLang="en-US" sz="2200" i="1">
                <a:latin typeface="楷体_GB2312"/>
                <a:sym typeface="Symbol" panose="05050102010706020507" pitchFamily="18" charset="2"/>
              </a:rPr>
              <a:t></a:t>
            </a:r>
            <a:r>
              <a:rPr kumimoji="1" lang="zh-CN" altLang="en-US" sz="2200">
                <a:latin typeface="楷体_GB2312"/>
                <a:sym typeface="Symbol" panose="05050102010706020507" pitchFamily="18" charset="2"/>
              </a:rPr>
              <a:t>＝</a:t>
            </a:r>
            <a:r>
              <a:rPr kumimoji="1" lang="en-US" altLang="zh-CN" sz="2200">
                <a:latin typeface="楷体_GB2312"/>
                <a:sym typeface="Symbol" panose="05050102010706020507" pitchFamily="18" charset="2"/>
              </a:rPr>
              <a:t>0</a:t>
            </a:r>
            <a:r>
              <a:rPr kumimoji="1" lang="zh-CN" altLang="en-US" sz="2200">
                <a:latin typeface="楷体_GB2312"/>
                <a:sym typeface="Symbol" panose="05050102010706020507" pitchFamily="18" charset="2"/>
              </a:rPr>
              <a:t>，曲线是平坦的。</a:t>
            </a:r>
            <a:r>
              <a:rPr kumimoji="1" lang="zh-CN" altLang="en-US" sz="2200">
                <a:latin typeface="楷体_GB2312"/>
              </a:rPr>
              <a:t> </a:t>
            </a:r>
            <a:endParaRPr kumimoji="1" lang="zh-CN" altLang="en-US" sz="2200">
              <a:latin typeface="楷体_GB2312"/>
            </a:endParaRPr>
          </a:p>
        </p:txBody>
      </p:sp>
      <p:sp>
        <p:nvSpPr>
          <p:cNvPr id="16" name="Rectangle 13"/>
          <p:cNvSpPr>
            <a:spLocks noChangeArrowheads="1"/>
          </p:cNvSpPr>
          <p:nvPr/>
        </p:nvSpPr>
        <p:spPr bwMode="auto">
          <a:xfrm>
            <a:off x="750888" y="1736725"/>
            <a:ext cx="1447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200">
                <a:latin typeface="楷体_GB2312"/>
              </a:rPr>
              <a:t>修正后</a:t>
            </a:r>
            <a:endParaRPr kumimoji="1" lang="zh-CN" altLang="en-US" sz="2200">
              <a:latin typeface="楷体_GB2312"/>
            </a:endParaRPr>
          </a:p>
        </p:txBody>
      </p:sp>
      <p:graphicFrame>
        <p:nvGraphicFramePr>
          <p:cNvPr id="17" name="Object 18"/>
          <p:cNvGraphicFramePr>
            <a:graphicFrameLocks noChangeAspect="1"/>
          </p:cNvGraphicFramePr>
          <p:nvPr/>
        </p:nvGraphicFramePr>
        <p:xfrm>
          <a:off x="685800" y="2708275"/>
          <a:ext cx="7740650" cy="3155950"/>
        </p:xfrm>
        <a:graphic>
          <a:graphicData uri="http://schemas.openxmlformats.org/presentationml/2006/ole">
            <mc:AlternateContent xmlns:mc="http://schemas.openxmlformats.org/markup-compatibility/2006">
              <mc:Choice xmlns:v="urn:schemas-microsoft-com:vml" Requires="v">
                <p:oleObj spid="_x0000_s145115" name="图片" r:id="rId9" imgW="5164455" imgH="2110105" progId="Word.Picture.8">
                  <p:embed/>
                </p:oleObj>
              </mc:Choice>
              <mc:Fallback>
                <p:oleObj name="图片" r:id="rId9" imgW="5164455" imgH="2110105" progId="Word.Picture.8">
                  <p:embed/>
                  <p:pic>
                    <p:nvPicPr>
                      <p:cNvPr id="0" name="图片 1451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2708275"/>
                        <a:ext cx="7740650"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15"/>
          <p:cNvSpPr>
            <a:spLocks noChangeArrowheads="1"/>
          </p:cNvSpPr>
          <p:nvPr/>
        </p:nvSpPr>
        <p:spPr bwMode="auto">
          <a:xfrm>
            <a:off x="5287963" y="2339975"/>
            <a:ext cx="3276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en-US" altLang="zh-CN" sz="2000" i="1">
                <a:latin typeface="Times New Roman" panose="02020603050405020304" pitchFamily="18" charset="0"/>
              </a:rPr>
              <a:t>V</a:t>
            </a:r>
            <a:r>
              <a:rPr kumimoji="1" lang="en-US" altLang="zh-CN" sz="2000" baseline="-25000">
                <a:latin typeface="Times New Roman" panose="02020603050405020304" pitchFamily="18" charset="0"/>
              </a:rPr>
              <a:t>A</a:t>
            </a:r>
            <a:r>
              <a:rPr kumimoji="1" lang="zh-CN" altLang="en-US" sz="2000">
                <a:latin typeface="Times New Roman" panose="02020603050405020304" pitchFamily="18" charset="0"/>
              </a:rPr>
              <a:t>称为厄利（</a:t>
            </a:r>
            <a:r>
              <a:rPr kumimoji="1" lang="en-US" altLang="zh-CN" sz="2000">
                <a:latin typeface="Times New Roman" panose="02020603050405020304" pitchFamily="18" charset="0"/>
              </a:rPr>
              <a:t>Early</a:t>
            </a:r>
            <a:r>
              <a:rPr kumimoji="1" lang="zh-CN" altLang="en-US" sz="2000">
                <a:latin typeface="Times New Roman" panose="02020603050405020304" pitchFamily="18" charset="0"/>
              </a:rPr>
              <a:t>）电压</a:t>
            </a:r>
            <a:endParaRPr kumimoji="1" lang="zh-CN" altLang="en-US" sz="2000">
              <a:latin typeface="Times New Roman" panose="02020603050405020304" pitchFamily="18" charset="0"/>
            </a:endParaRPr>
          </a:p>
        </p:txBody>
      </p:sp>
      <p:sp>
        <p:nvSpPr>
          <p:cNvPr id="30734" name="Rectangle 2"/>
          <p:cNvSpPr>
            <a:spLocks noChangeArrowheads="1"/>
          </p:cNvSpPr>
          <p:nvPr/>
        </p:nvSpPr>
        <p:spPr bwMode="auto">
          <a:xfrm>
            <a:off x="971550" y="0"/>
            <a:ext cx="79216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99"/>
                </a:solidFill>
                <a:latin typeface="Times New Roman" panose="02020603050405020304" pitchFamily="18" charset="0"/>
              </a:rPr>
              <a:t>4.1.4  </a:t>
            </a:r>
            <a:r>
              <a:rPr lang="zh-CN" altLang="en-US" sz="3600">
                <a:solidFill>
                  <a:srgbClr val="000099"/>
                </a:solidFill>
                <a:latin typeface="Times New Roman" panose="02020603050405020304" pitchFamily="18" charset="0"/>
              </a:rPr>
              <a:t>沟道长度调制等几种效应</a:t>
            </a:r>
            <a:endParaRPr lang="zh-CN" altLang="en-US" sz="3600">
              <a:solidFill>
                <a:srgbClr val="000099"/>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Righ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Righ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trips(downRigh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trips(downRigh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strips(downRigh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93292"/>
                                        </p:tgtEl>
                                        <p:attrNameLst>
                                          <p:attrName>style.visibility</p:attrName>
                                        </p:attrNameLst>
                                      </p:cBhvr>
                                      <p:to>
                                        <p:strVal val="visible"/>
                                      </p:to>
                                    </p:set>
                                    <p:animEffect transition="in" filter="wipe(left)">
                                      <p:cBhvr>
                                        <p:cTn id="52" dur="500"/>
                                        <p:tgtEl>
                                          <p:spTgt spid="993292"/>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strips(downRigh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92" grpId="0"/>
      <p:bldP spid="10" grpId="0" autoUpdateAnimBg="0"/>
      <p:bldP spid="13" grpId="0" autoUpdateAnimBg="0"/>
      <p:bldP spid="15" grpId="0" autoUpdateAnimBg="0"/>
      <p:bldP spid="16" grpId="0" autoUpdateAnimBg="0"/>
      <p:bldP spid="1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971550" y="0"/>
            <a:ext cx="79216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99"/>
                </a:solidFill>
                <a:latin typeface="Times New Roman" panose="02020603050405020304" pitchFamily="18" charset="0"/>
              </a:rPr>
              <a:t>4.1.4  </a:t>
            </a:r>
            <a:r>
              <a:rPr lang="zh-CN" altLang="en-US" sz="3600">
                <a:solidFill>
                  <a:srgbClr val="000099"/>
                </a:solidFill>
                <a:latin typeface="Times New Roman" panose="02020603050405020304" pitchFamily="18" charset="0"/>
              </a:rPr>
              <a:t>沟道长度调制等几种效应</a:t>
            </a:r>
            <a:endParaRPr lang="zh-CN" altLang="en-US" sz="3600">
              <a:solidFill>
                <a:srgbClr val="000099"/>
              </a:solidFill>
              <a:latin typeface="Times New Roman" panose="02020603050405020304" pitchFamily="18" charset="0"/>
            </a:endParaRPr>
          </a:p>
        </p:txBody>
      </p:sp>
      <p:sp>
        <p:nvSpPr>
          <p:cNvPr id="31747" name="Rectangle 3"/>
          <p:cNvSpPr>
            <a:spLocks noChangeArrowheads="1"/>
          </p:cNvSpPr>
          <p:nvPr/>
        </p:nvSpPr>
        <p:spPr bwMode="auto">
          <a:xfrm>
            <a:off x="468313" y="692150"/>
            <a:ext cx="8281987"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a:solidFill>
                  <a:srgbClr val="C00000"/>
                </a:solidFill>
                <a:latin typeface="Times New Roman" panose="02020603050405020304" pitchFamily="18" charset="0"/>
              </a:rPr>
              <a:t>2.</a:t>
            </a:r>
            <a:r>
              <a:rPr kumimoji="1" lang="zh-CN" altLang="en-US" sz="2800">
                <a:solidFill>
                  <a:srgbClr val="C00000"/>
                </a:solidFill>
                <a:latin typeface="Times New Roman" panose="02020603050405020304" pitchFamily="18" charset="0"/>
              </a:rPr>
              <a:t>衬底调制效应（体效应）及衬底的正确连接</a:t>
            </a:r>
            <a:endParaRPr kumimoji="1" lang="zh-CN" altLang="en-US" sz="2800">
              <a:solidFill>
                <a:srgbClr val="C00000"/>
              </a:solidFill>
              <a:latin typeface="Times New Roman" panose="02020603050405020304" pitchFamily="18" charset="0"/>
              <a:ea typeface="宋体" panose="02010600030101010101" pitchFamily="2" charset="-122"/>
            </a:endParaRPr>
          </a:p>
        </p:txBody>
      </p:sp>
      <p:graphicFrame>
        <p:nvGraphicFramePr>
          <p:cNvPr id="4" name="Object 26"/>
          <p:cNvGraphicFramePr>
            <a:graphicFrameLocks noChangeAspect="1"/>
          </p:cNvGraphicFramePr>
          <p:nvPr/>
        </p:nvGraphicFramePr>
        <p:xfrm>
          <a:off x="447675" y="2283407"/>
          <a:ext cx="4268788" cy="2859088"/>
        </p:xfrm>
        <a:graphic>
          <a:graphicData uri="http://schemas.openxmlformats.org/presentationml/2006/ole">
            <mc:AlternateContent xmlns:mc="http://schemas.openxmlformats.org/markup-compatibility/2006">
              <mc:Choice xmlns:v="urn:schemas-microsoft-com:vml" Requires="v">
                <p:oleObj spid="_x0000_s145557" name="图片" r:id="rId1" imgW="2134870" imgH="1431925" progId="Word.Picture.8">
                  <p:embed/>
                </p:oleObj>
              </mc:Choice>
              <mc:Fallback>
                <p:oleObj name="图片" r:id="rId1" imgW="2134870" imgH="1431925" progId="Word.Picture.8">
                  <p:embed/>
                  <p:pic>
                    <p:nvPicPr>
                      <p:cNvPr id="0" name="图片 1455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2283407"/>
                        <a:ext cx="4268788"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6"/>
          <p:cNvSpPr>
            <a:spLocks noChangeArrowheads="1"/>
          </p:cNvSpPr>
          <p:nvPr/>
        </p:nvSpPr>
        <p:spPr bwMode="auto">
          <a:xfrm>
            <a:off x="609600" y="1196752"/>
            <a:ext cx="7886700" cy="10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5000"/>
              </a:lnSpc>
              <a:spcBef>
                <a:spcPct val="0"/>
              </a:spcBef>
              <a:buClrTx/>
              <a:buFontTx/>
              <a:buNone/>
            </a:pPr>
            <a:r>
              <a:rPr kumimoji="1" lang="en-US" altLang="zh-CN" sz="2200" dirty="0">
                <a:latin typeface="楷体_GB2312"/>
              </a:rPr>
              <a:t>    </a:t>
            </a:r>
            <a:r>
              <a:rPr kumimoji="1" lang="zh-CN" altLang="en-US" sz="2200" dirty="0">
                <a:latin typeface="楷体_GB2312"/>
              </a:rPr>
              <a:t>衬底未与源极并接时，衬底与源极间的偏压</a:t>
            </a:r>
            <a:r>
              <a:rPr kumimoji="1" lang="en-US" altLang="zh-CN" sz="2200" i="1" dirty="0" err="1">
                <a:latin typeface="Book Antiqua" panose="02040602050305030304" pitchFamily="18" charset="0"/>
              </a:rPr>
              <a:t>v</a:t>
            </a:r>
            <a:r>
              <a:rPr kumimoji="1" lang="en-US" altLang="zh-CN" sz="2200" baseline="-25000" dirty="0" err="1">
                <a:latin typeface="Times New Roman" panose="02020603050405020304" pitchFamily="18" charset="0"/>
              </a:rPr>
              <a:t>BS</a:t>
            </a:r>
            <a:r>
              <a:rPr kumimoji="1" lang="zh-CN" altLang="en-US" sz="2200" dirty="0">
                <a:latin typeface="楷体_GB2312"/>
              </a:rPr>
              <a:t>将影响实际</a:t>
            </a:r>
            <a:r>
              <a:rPr kumimoji="1" lang="zh-CN" altLang="en-US" sz="2200" dirty="0" smtClean="0">
                <a:latin typeface="楷体_GB2312"/>
              </a:rPr>
              <a:t>的阈值电压</a:t>
            </a:r>
            <a:r>
              <a:rPr kumimoji="1" lang="zh-CN" altLang="en-US" sz="2200" dirty="0">
                <a:latin typeface="楷体_GB2312"/>
              </a:rPr>
              <a:t>和转移特性。</a:t>
            </a:r>
            <a:endParaRPr kumimoji="1" lang="zh-CN" altLang="en-US" sz="2200" dirty="0">
              <a:latin typeface="楷体_GB2312"/>
            </a:endParaRPr>
          </a:p>
        </p:txBody>
      </p:sp>
      <p:sp>
        <p:nvSpPr>
          <p:cNvPr id="6" name="Rectangle 11"/>
          <p:cNvSpPr>
            <a:spLocks noChangeArrowheads="1"/>
          </p:cNvSpPr>
          <p:nvPr/>
        </p:nvSpPr>
        <p:spPr bwMode="auto">
          <a:xfrm>
            <a:off x="5327650" y="5342520"/>
            <a:ext cx="3600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000" i="1">
                <a:latin typeface="Times New Roman" panose="02020603050405020304" pitchFamily="18" charset="0"/>
              </a:rPr>
              <a:t>V</a:t>
            </a:r>
            <a:r>
              <a:rPr kumimoji="1" lang="en-US" altLang="zh-CN" sz="2000" baseline="-25000">
                <a:latin typeface="Times New Roman" panose="02020603050405020304" pitchFamily="18" charset="0"/>
              </a:rPr>
              <a:t>TNO</a:t>
            </a:r>
            <a:r>
              <a:rPr kumimoji="1" lang="zh-CN" altLang="en-US" sz="2000">
                <a:latin typeface="楷体_GB2312"/>
              </a:rPr>
              <a:t>表示</a:t>
            </a:r>
            <a:r>
              <a:rPr kumimoji="1" lang="en-US" altLang="zh-CN" sz="2000" i="1">
                <a:latin typeface="Book Antiqua" panose="02040602050305030304" pitchFamily="18" charset="0"/>
              </a:rPr>
              <a:t>v</a:t>
            </a:r>
            <a:r>
              <a:rPr kumimoji="1" lang="en-US" altLang="zh-CN" sz="2000" baseline="-25000">
                <a:latin typeface="Times New Roman" panose="02020603050405020304" pitchFamily="18" charset="0"/>
              </a:rPr>
              <a:t>BS</a:t>
            </a:r>
            <a:r>
              <a:rPr kumimoji="1" lang="en-US" altLang="zh-CN" sz="2000">
                <a:latin typeface="Times New Roman" panose="02020603050405020304" pitchFamily="18" charset="0"/>
              </a:rPr>
              <a:t> = 0</a:t>
            </a:r>
            <a:r>
              <a:rPr kumimoji="1" lang="zh-CN" altLang="en-US" sz="2000">
                <a:latin typeface="Times New Roman" panose="02020603050405020304" pitchFamily="18" charset="0"/>
              </a:rPr>
              <a:t>时</a:t>
            </a:r>
            <a:r>
              <a:rPr kumimoji="1" lang="zh-CN" altLang="en-US" sz="2000">
                <a:latin typeface="楷体_GB2312"/>
              </a:rPr>
              <a:t>的开启电压</a:t>
            </a:r>
            <a:endParaRPr kumimoji="1" lang="zh-CN" altLang="en-US" sz="2000">
              <a:latin typeface="楷体_GB2312"/>
            </a:endParaRPr>
          </a:p>
        </p:txBody>
      </p:sp>
      <p:grpSp>
        <p:nvGrpSpPr>
          <p:cNvPr id="7" name="Group 18"/>
          <p:cNvGrpSpPr/>
          <p:nvPr/>
        </p:nvGrpSpPr>
        <p:grpSpPr bwMode="auto">
          <a:xfrm>
            <a:off x="4932363" y="1923045"/>
            <a:ext cx="4005262" cy="3352800"/>
            <a:chOff x="3079" y="1389"/>
            <a:chExt cx="2523" cy="2112"/>
          </a:xfrm>
        </p:grpSpPr>
        <p:pic>
          <p:nvPicPr>
            <p:cNvPr id="31753" name="Picture 16" descr="410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 y="1412"/>
              <a:ext cx="2523" cy="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Rectangle 17"/>
            <p:cNvSpPr>
              <a:spLocks noChangeArrowheads="1"/>
            </p:cNvSpPr>
            <p:nvPr/>
          </p:nvSpPr>
          <p:spPr bwMode="auto">
            <a:xfrm>
              <a:off x="3810" y="1389"/>
              <a:ext cx="152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000">
                  <a:latin typeface="楷体_GB2312"/>
                </a:rPr>
                <a:t>N</a:t>
              </a:r>
              <a:r>
                <a:rPr kumimoji="1" lang="zh-CN" altLang="en-US" sz="2000">
                  <a:latin typeface="楷体_GB2312"/>
                </a:rPr>
                <a:t>沟道增强型</a:t>
              </a:r>
              <a:endParaRPr kumimoji="1" lang="zh-CN" altLang="en-US" sz="2000">
                <a:latin typeface="楷体_GB2312"/>
              </a:endParaRPr>
            </a:p>
          </p:txBody>
        </p:sp>
      </p:grpSp>
      <p:sp>
        <p:nvSpPr>
          <p:cNvPr id="10" name="Rectangle 24"/>
          <p:cNvSpPr>
            <a:spLocks noChangeArrowheads="1"/>
          </p:cNvSpPr>
          <p:nvPr/>
        </p:nvSpPr>
        <p:spPr bwMode="auto">
          <a:xfrm>
            <a:off x="539750" y="5307595"/>
            <a:ext cx="4752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zh-CN" altLang="en-US" sz="2000" dirty="0">
                <a:latin typeface="Times New Roman" panose="02020603050405020304" pitchFamily="18" charset="0"/>
              </a:rPr>
              <a:t>对耗尽型器件</a:t>
            </a:r>
            <a:r>
              <a:rPr kumimoji="1" lang="zh-CN" altLang="en-US" sz="2000" dirty="0" smtClean="0">
                <a:latin typeface="Times New Roman" panose="02020603050405020304" pitchFamily="18" charset="0"/>
              </a:rPr>
              <a:t>的阈值电压</a:t>
            </a:r>
            <a:r>
              <a:rPr kumimoji="1" lang="zh-CN" altLang="en-US" sz="2000" dirty="0">
                <a:latin typeface="Times New Roman" panose="02020603050405020304" pitchFamily="18" charset="0"/>
              </a:rPr>
              <a:t>有类似的影响</a:t>
            </a:r>
            <a:endParaRPr kumimoji="1" lang="zh-CN" altLang="en-US" sz="20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1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a:spLocks noChangeArrowheads="1"/>
          </p:cNvSpPr>
          <p:nvPr/>
        </p:nvSpPr>
        <p:spPr bwMode="auto">
          <a:xfrm>
            <a:off x="468313" y="4041775"/>
            <a:ext cx="8102600" cy="136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200">
                <a:latin typeface="Times New Roman" panose="02020603050405020304" pitchFamily="18" charset="0"/>
              </a:rPr>
              <a:t>        </a:t>
            </a:r>
            <a:r>
              <a:rPr kumimoji="1" lang="zh-CN" altLang="en-US" sz="2200">
                <a:latin typeface="Times New Roman" panose="02020603050405020304" pitchFamily="18" charset="0"/>
              </a:rPr>
              <a:t>集成电路中，</a:t>
            </a:r>
            <a:r>
              <a:rPr kumimoji="1" lang="en-US" altLang="zh-CN" sz="2200">
                <a:latin typeface="Times New Roman" panose="02020603050405020304" pitchFamily="18" charset="0"/>
              </a:rPr>
              <a:t>N</a:t>
            </a:r>
            <a:r>
              <a:rPr kumimoji="1" lang="zh-CN" altLang="en-US" sz="2200">
                <a:latin typeface="Times New Roman" panose="02020603050405020304" pitchFamily="18" charset="0"/>
              </a:rPr>
              <a:t>沟道器件的衬底接电路的最低电位，</a:t>
            </a:r>
            <a:r>
              <a:rPr kumimoji="1" lang="en-US" altLang="zh-CN" sz="2200">
                <a:latin typeface="Times New Roman" panose="02020603050405020304" pitchFamily="18" charset="0"/>
              </a:rPr>
              <a:t>P</a:t>
            </a:r>
            <a:r>
              <a:rPr kumimoji="1" lang="zh-CN" altLang="en-US" sz="2200">
                <a:latin typeface="Times New Roman" panose="02020603050405020304" pitchFamily="18" charset="0"/>
              </a:rPr>
              <a:t>沟道器件的衬底接电路的最高电位，衬底</a:t>
            </a:r>
            <a:r>
              <a:rPr kumimoji="1" lang="en-US" altLang="zh-CN" sz="2200">
                <a:latin typeface="Times New Roman" panose="02020603050405020304" pitchFamily="18" charset="0"/>
              </a:rPr>
              <a:t>B</a:t>
            </a:r>
            <a:r>
              <a:rPr kumimoji="1" lang="zh-CN" altLang="en-US" sz="2200">
                <a:latin typeface="Times New Roman" panose="02020603050405020304" pitchFamily="18" charset="0"/>
              </a:rPr>
              <a:t>与源 极</a:t>
            </a:r>
            <a:r>
              <a:rPr kumimoji="1" lang="en-US" altLang="zh-CN" sz="2200">
                <a:latin typeface="Times New Roman" panose="02020603050405020304" pitchFamily="18" charset="0"/>
              </a:rPr>
              <a:t>S</a:t>
            </a:r>
            <a:r>
              <a:rPr kumimoji="1" lang="zh-CN" altLang="en-US" sz="2200">
                <a:latin typeface="Times New Roman" panose="02020603050405020304" pitchFamily="18" charset="0"/>
              </a:rPr>
              <a:t>之间就存在衬底偏压</a:t>
            </a:r>
            <a:r>
              <a:rPr kumimoji="1" lang="en-US" altLang="zh-CN" sz="2200" i="1">
                <a:latin typeface="Book Antiqua" panose="02040602050305030304" pitchFamily="18" charset="0"/>
              </a:rPr>
              <a:t>v</a:t>
            </a:r>
            <a:r>
              <a:rPr kumimoji="1" lang="en-US" altLang="zh-CN" sz="2200" baseline="-25000">
                <a:latin typeface="Times New Roman" panose="02020603050405020304" pitchFamily="18" charset="0"/>
              </a:rPr>
              <a:t>BS</a:t>
            </a:r>
            <a:r>
              <a:rPr kumimoji="1" lang="zh-CN" altLang="en-US" sz="2200">
                <a:latin typeface="Times New Roman" panose="02020603050405020304" pitchFamily="18" charset="0"/>
              </a:rPr>
              <a:t>。</a:t>
            </a:r>
            <a:endParaRPr kumimoji="1" lang="zh-CN" altLang="en-US" sz="2200">
              <a:latin typeface="Times New Roman" panose="02020603050405020304" pitchFamily="18" charset="0"/>
            </a:endParaRPr>
          </a:p>
        </p:txBody>
      </p:sp>
      <p:sp>
        <p:nvSpPr>
          <p:cNvPr id="32771" name="Rectangle 12"/>
          <p:cNvSpPr>
            <a:spLocks noChangeArrowheads="1"/>
          </p:cNvSpPr>
          <p:nvPr/>
        </p:nvSpPr>
        <p:spPr bwMode="auto">
          <a:xfrm>
            <a:off x="395288" y="1412875"/>
            <a:ext cx="4067175" cy="194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kumimoji="1" lang="en-US" altLang="zh-CN" sz="2200" dirty="0">
                <a:latin typeface="Times New Roman" panose="02020603050405020304" pitchFamily="18" charset="0"/>
              </a:rPr>
              <a:t>        </a:t>
            </a:r>
            <a:r>
              <a:rPr kumimoji="1" lang="zh-CN" altLang="en-US" sz="2200" dirty="0">
                <a:latin typeface="Times New Roman" panose="02020603050405020304" pitchFamily="18" charset="0"/>
              </a:rPr>
              <a:t>为保证</a:t>
            </a:r>
            <a:r>
              <a:rPr kumimoji="1" lang="zh-CN" altLang="zh-CN" sz="2200" dirty="0">
                <a:latin typeface="Times New Roman" panose="02020603050405020304" pitchFamily="18" charset="0"/>
              </a:rPr>
              <a:t>导电沟道与衬底之间的PN结反</a:t>
            </a:r>
            <a:r>
              <a:rPr kumimoji="1" lang="zh-CN" altLang="en-US" sz="2200" dirty="0">
                <a:latin typeface="Times New Roman" panose="02020603050405020304" pitchFamily="18" charset="0"/>
              </a:rPr>
              <a:t>偏</a:t>
            </a:r>
            <a:r>
              <a:rPr kumimoji="1" lang="zh-CN" altLang="zh-CN" sz="2200" dirty="0">
                <a:latin typeface="Times New Roman" panose="02020603050405020304" pitchFamily="18" charset="0"/>
              </a:rPr>
              <a:t>，</a:t>
            </a:r>
            <a:r>
              <a:rPr kumimoji="1" lang="zh-CN" altLang="en-US" sz="2200" dirty="0">
                <a:latin typeface="Times New Roman" panose="02020603050405020304" pitchFamily="18" charset="0"/>
              </a:rPr>
              <a:t>要求：</a:t>
            </a:r>
            <a:endParaRPr kumimoji="1" lang="zh-CN" altLang="en-US" sz="2200" dirty="0">
              <a:latin typeface="Times New Roman" panose="02020603050405020304" pitchFamily="18" charset="0"/>
            </a:endParaRPr>
          </a:p>
          <a:p>
            <a:pPr eaLnBrk="1" hangingPunct="1">
              <a:lnSpc>
                <a:spcPct val="140000"/>
              </a:lnSpc>
              <a:spcBef>
                <a:spcPct val="0"/>
              </a:spcBef>
              <a:buClrTx/>
              <a:buFontTx/>
              <a:buNone/>
            </a:pPr>
            <a:r>
              <a:rPr kumimoji="1" lang="zh-CN" altLang="en-US" sz="2200" dirty="0">
                <a:latin typeface="Times New Roman" panose="02020603050405020304" pitchFamily="18" charset="0"/>
              </a:rPr>
              <a:t>        </a:t>
            </a:r>
            <a:r>
              <a:rPr kumimoji="1" lang="en-US" altLang="zh-CN" sz="2200" dirty="0">
                <a:latin typeface="Times New Roman" panose="02020603050405020304" pitchFamily="18" charset="0"/>
              </a:rPr>
              <a:t>N</a:t>
            </a:r>
            <a:r>
              <a:rPr kumimoji="1" lang="zh-CN" altLang="en-US" sz="2200" dirty="0">
                <a:latin typeface="楷体_GB2312"/>
              </a:rPr>
              <a:t>沟道</a:t>
            </a:r>
            <a:r>
              <a:rPr kumimoji="1" lang="en-US" altLang="zh-CN" sz="2200" dirty="0">
                <a:latin typeface="楷体_GB2312"/>
              </a:rPr>
              <a:t>: </a:t>
            </a:r>
            <a:r>
              <a:rPr kumimoji="1" lang="en-US" altLang="zh-CN" sz="2200" i="1" dirty="0" err="1">
                <a:latin typeface="Book Antiqua" panose="02040602050305030304" pitchFamily="18" charset="0"/>
              </a:rPr>
              <a:t>v</a:t>
            </a:r>
            <a:r>
              <a:rPr kumimoji="1" lang="en-US" altLang="zh-CN" sz="2200" baseline="-25000" dirty="0" err="1">
                <a:latin typeface="Times New Roman" panose="02020603050405020304" pitchFamily="18" charset="0"/>
              </a:rPr>
              <a:t>BS</a:t>
            </a:r>
            <a:r>
              <a:rPr kumimoji="1" lang="en-US" altLang="zh-CN" sz="2200" baseline="-25000" dirty="0">
                <a:latin typeface="Times New Roman" panose="02020603050405020304" pitchFamily="18" charset="0"/>
              </a:rPr>
              <a:t> </a:t>
            </a:r>
            <a:r>
              <a:rPr kumimoji="1" lang="en-US" altLang="zh-CN" sz="2200" dirty="0">
                <a:latin typeface="Times New Roman" panose="02020603050405020304" pitchFamily="18" charset="0"/>
                <a:sym typeface="Symbol" panose="05050102010706020507" pitchFamily="18" charset="2"/>
              </a:rPr>
              <a:t></a:t>
            </a:r>
            <a:r>
              <a:rPr kumimoji="1" lang="en-US" altLang="zh-CN" sz="2200" dirty="0">
                <a:latin typeface="Times New Roman" panose="02020603050405020304" pitchFamily="18" charset="0"/>
              </a:rPr>
              <a:t> 0</a:t>
            </a:r>
            <a:endParaRPr kumimoji="1" lang="en-US" altLang="zh-CN" sz="2200" dirty="0">
              <a:latin typeface="Times New Roman" panose="02020603050405020304" pitchFamily="18" charset="0"/>
            </a:endParaRPr>
          </a:p>
          <a:p>
            <a:pPr eaLnBrk="1" hangingPunct="1">
              <a:lnSpc>
                <a:spcPct val="140000"/>
              </a:lnSpc>
              <a:spcBef>
                <a:spcPct val="0"/>
              </a:spcBef>
              <a:buClrTx/>
              <a:buFontTx/>
              <a:buNone/>
            </a:pPr>
            <a:r>
              <a:rPr kumimoji="1" lang="en-US" altLang="zh-CN" sz="2200" dirty="0">
                <a:latin typeface="Times New Roman" panose="02020603050405020304" pitchFamily="18" charset="0"/>
              </a:rPr>
              <a:t>        P</a:t>
            </a:r>
            <a:r>
              <a:rPr kumimoji="1" lang="zh-CN" altLang="en-US" sz="2200" dirty="0">
                <a:latin typeface="楷体_GB2312"/>
              </a:rPr>
              <a:t>沟道</a:t>
            </a:r>
            <a:r>
              <a:rPr kumimoji="1" lang="en-US" altLang="zh-CN" sz="2200" dirty="0">
                <a:latin typeface="楷体_GB2312"/>
              </a:rPr>
              <a:t>: </a:t>
            </a:r>
            <a:r>
              <a:rPr kumimoji="1" lang="en-US" altLang="zh-CN" sz="2200" i="1" dirty="0" err="1">
                <a:latin typeface="Book Antiqua" panose="02040602050305030304" pitchFamily="18" charset="0"/>
              </a:rPr>
              <a:t>v</a:t>
            </a:r>
            <a:r>
              <a:rPr kumimoji="1" lang="en-US" altLang="zh-CN" sz="2200" baseline="-25000" dirty="0" err="1">
                <a:latin typeface="Times New Roman" panose="02020603050405020304" pitchFamily="18" charset="0"/>
              </a:rPr>
              <a:t>BS</a:t>
            </a:r>
            <a:r>
              <a:rPr kumimoji="1" lang="en-US" altLang="zh-CN" sz="2200" baseline="-25000" dirty="0">
                <a:latin typeface="Times New Roman" panose="02020603050405020304" pitchFamily="18" charset="0"/>
              </a:rPr>
              <a:t> </a:t>
            </a:r>
            <a:r>
              <a:rPr kumimoji="1" lang="en-US" altLang="zh-CN" sz="2200" dirty="0">
                <a:latin typeface="Times New Roman" panose="02020603050405020304" pitchFamily="18" charset="0"/>
                <a:sym typeface="Symbol" panose="05050102010706020507" pitchFamily="18" charset="2"/>
              </a:rPr>
              <a:t></a:t>
            </a:r>
            <a:r>
              <a:rPr kumimoji="1" lang="en-US" altLang="zh-CN" sz="2200" dirty="0">
                <a:latin typeface="Times New Roman" panose="02020603050405020304" pitchFamily="18" charset="0"/>
              </a:rPr>
              <a:t> 0</a:t>
            </a:r>
            <a:endParaRPr kumimoji="1" lang="en-US" altLang="zh-CN" sz="2200" dirty="0">
              <a:latin typeface="Times New Roman" panose="02020603050405020304" pitchFamily="18" charset="0"/>
            </a:endParaRPr>
          </a:p>
        </p:txBody>
      </p:sp>
      <p:graphicFrame>
        <p:nvGraphicFramePr>
          <p:cNvPr id="32772" name="Object 15"/>
          <p:cNvGraphicFramePr>
            <a:graphicFrameLocks noChangeAspect="1"/>
          </p:cNvGraphicFramePr>
          <p:nvPr/>
        </p:nvGraphicFramePr>
        <p:xfrm>
          <a:off x="4587875" y="1160463"/>
          <a:ext cx="4268788" cy="2859087"/>
        </p:xfrm>
        <a:graphic>
          <a:graphicData uri="http://schemas.openxmlformats.org/presentationml/2006/ole">
            <mc:AlternateContent xmlns:mc="http://schemas.openxmlformats.org/markup-compatibility/2006">
              <mc:Choice xmlns:v="urn:schemas-microsoft-com:vml" Requires="v">
                <p:oleObj spid="_x0000_s146579" name="图片" r:id="rId1" imgW="2134870" imgH="1431925" progId="Word.Picture.8">
                  <p:embed/>
                </p:oleObj>
              </mc:Choice>
              <mc:Fallback>
                <p:oleObj name="图片" r:id="rId1" imgW="2134870" imgH="1431925" progId="Word.Picture.8">
                  <p:embed/>
                  <p:pic>
                    <p:nvPicPr>
                      <p:cNvPr id="0" name="图片 1465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75" y="1160463"/>
                        <a:ext cx="4268788"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3" name="Rectangle 2"/>
          <p:cNvSpPr>
            <a:spLocks noChangeArrowheads="1"/>
          </p:cNvSpPr>
          <p:nvPr/>
        </p:nvSpPr>
        <p:spPr bwMode="auto">
          <a:xfrm>
            <a:off x="971550" y="0"/>
            <a:ext cx="79216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99"/>
                </a:solidFill>
                <a:latin typeface="Times New Roman" panose="02020603050405020304" pitchFamily="18" charset="0"/>
              </a:rPr>
              <a:t>4.1.4  </a:t>
            </a:r>
            <a:r>
              <a:rPr lang="zh-CN" altLang="en-US" sz="3600">
                <a:solidFill>
                  <a:srgbClr val="000099"/>
                </a:solidFill>
                <a:latin typeface="Times New Roman" panose="02020603050405020304" pitchFamily="18" charset="0"/>
              </a:rPr>
              <a:t>沟道长度调制等几种效应</a:t>
            </a:r>
            <a:endParaRPr lang="zh-CN" altLang="en-US" sz="3600">
              <a:solidFill>
                <a:srgbClr val="000099"/>
              </a:solidFill>
              <a:latin typeface="Times New Roman" panose="02020603050405020304" pitchFamily="18" charset="0"/>
            </a:endParaRPr>
          </a:p>
        </p:txBody>
      </p:sp>
      <p:sp>
        <p:nvSpPr>
          <p:cNvPr id="32774" name="Rectangle 3"/>
          <p:cNvSpPr>
            <a:spLocks noChangeArrowheads="1"/>
          </p:cNvSpPr>
          <p:nvPr/>
        </p:nvSpPr>
        <p:spPr bwMode="auto">
          <a:xfrm>
            <a:off x="468313" y="692150"/>
            <a:ext cx="8281987"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a:solidFill>
                  <a:srgbClr val="C00000"/>
                </a:solidFill>
                <a:latin typeface="Times New Roman" panose="02020603050405020304" pitchFamily="18" charset="0"/>
              </a:rPr>
              <a:t>2.</a:t>
            </a:r>
            <a:r>
              <a:rPr kumimoji="1" lang="zh-CN" altLang="en-US" sz="2800">
                <a:solidFill>
                  <a:srgbClr val="C00000"/>
                </a:solidFill>
                <a:latin typeface="Times New Roman" panose="02020603050405020304" pitchFamily="18" charset="0"/>
              </a:rPr>
              <a:t>衬底调制效应（体效应）及衬底的正确连接</a:t>
            </a:r>
            <a:endParaRPr kumimoji="1" lang="zh-CN" altLang="en-US" sz="2800">
              <a:solidFill>
                <a:srgbClr val="C00000"/>
              </a:solidFill>
              <a:latin typeface="Times New Roman" panose="02020603050405020304" pitchFamily="18" charset="0"/>
              <a:ea typeface="宋体" panose="02010600030101010101" pitchFamily="2" charset="-122"/>
            </a:endParaRPr>
          </a:p>
        </p:txBody>
      </p:sp>
      <p:sp>
        <p:nvSpPr>
          <p:cNvPr id="7" name="Rectangle 4"/>
          <p:cNvSpPr>
            <a:spLocks noChangeArrowheads="1"/>
          </p:cNvSpPr>
          <p:nvPr/>
        </p:nvSpPr>
        <p:spPr bwMode="auto">
          <a:xfrm>
            <a:off x="468313" y="5365750"/>
            <a:ext cx="7956550"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fontAlgn="ctr" hangingPunct="1">
              <a:lnSpc>
                <a:spcPct val="115000"/>
              </a:lnSpc>
              <a:spcBef>
                <a:spcPct val="0"/>
              </a:spcBef>
              <a:buClrTx/>
              <a:buFontTx/>
              <a:buNone/>
            </a:pPr>
            <a:r>
              <a:rPr kumimoji="1" lang="en-US" altLang="zh-CN" sz="2200">
                <a:latin typeface="楷体_GB2312"/>
              </a:rPr>
              <a:t>    </a:t>
            </a:r>
            <a:r>
              <a:rPr kumimoji="1" lang="zh-CN" altLang="en-US" sz="2200">
                <a:latin typeface="Times New Roman" panose="02020603050405020304" pitchFamily="18" charset="0"/>
              </a:rPr>
              <a:t>在分立元件电路中，场效应管的衬底通常与源极相连，即</a:t>
            </a:r>
            <a:r>
              <a:rPr kumimoji="1" lang="en-US" altLang="zh-CN" sz="2200" i="1">
                <a:latin typeface="Book Antiqua" panose="02040602050305030304" pitchFamily="18" charset="0"/>
              </a:rPr>
              <a:t>v</a:t>
            </a:r>
            <a:r>
              <a:rPr kumimoji="1" lang="en-US" altLang="zh-CN" sz="2200" baseline="-25000">
                <a:latin typeface="Times New Roman" panose="02020603050405020304" pitchFamily="18" charset="0"/>
              </a:rPr>
              <a:t>BS</a:t>
            </a:r>
            <a:r>
              <a:rPr kumimoji="1" lang="en-US" altLang="zh-CN" sz="2200">
                <a:latin typeface="Times New Roman" panose="02020603050405020304" pitchFamily="18" charset="0"/>
              </a:rPr>
              <a:t> =0</a:t>
            </a:r>
            <a:r>
              <a:rPr kumimoji="1" lang="zh-CN" altLang="en-US" sz="2200">
                <a:latin typeface="Times New Roman" panose="02020603050405020304" pitchFamily="18" charset="0"/>
              </a:rPr>
              <a:t>。</a:t>
            </a:r>
            <a:endParaRPr kumimoji="1" lang="zh-CN" altLang="en-US" sz="22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684213" y="1322871"/>
            <a:ext cx="8064500"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55000"/>
              </a:lnSpc>
              <a:spcBef>
                <a:spcPct val="0"/>
              </a:spcBef>
              <a:buClrTx/>
              <a:buFontTx/>
              <a:buNone/>
            </a:pPr>
            <a:r>
              <a:rPr lang="en-US" altLang="zh-CN" sz="3200" dirty="0">
                <a:solidFill>
                  <a:srgbClr val="C00000"/>
                </a:solidFill>
                <a:latin typeface="Times New Roman" panose="02020603050405020304" pitchFamily="18" charset="0"/>
              </a:rPr>
              <a:t>4.1.1  N</a:t>
            </a:r>
            <a:r>
              <a:rPr lang="zh-CN" altLang="en-US" sz="3200" dirty="0">
                <a:solidFill>
                  <a:srgbClr val="C00000"/>
                </a:solidFill>
                <a:latin typeface="Times New Roman" panose="02020603050405020304" pitchFamily="18" charset="0"/>
              </a:rPr>
              <a:t>沟道增强型</a:t>
            </a:r>
            <a:r>
              <a:rPr lang="en-US" altLang="zh-CN" sz="3200" dirty="0">
                <a:solidFill>
                  <a:srgbClr val="C00000"/>
                </a:solidFill>
                <a:latin typeface="Times New Roman" panose="02020603050405020304" pitchFamily="18" charset="0"/>
              </a:rPr>
              <a:t>MOSFET</a:t>
            </a:r>
            <a:endParaRPr lang="en-US" altLang="zh-CN" sz="3200" dirty="0">
              <a:solidFill>
                <a:srgbClr val="C00000"/>
              </a:solidFill>
              <a:latin typeface="Times New Roman" panose="02020603050405020304" pitchFamily="18" charset="0"/>
            </a:endParaRPr>
          </a:p>
          <a:p>
            <a:pPr eaLnBrk="1" hangingPunct="1">
              <a:lnSpc>
                <a:spcPct val="155000"/>
              </a:lnSpc>
              <a:spcBef>
                <a:spcPct val="0"/>
              </a:spcBef>
              <a:buClrTx/>
              <a:buFontTx/>
              <a:buNone/>
            </a:pPr>
            <a:r>
              <a:rPr lang="en-US" altLang="zh-CN" sz="3200" dirty="0">
                <a:latin typeface="Times New Roman" panose="02020603050405020304" pitchFamily="18" charset="0"/>
              </a:rPr>
              <a:t>4.1.2  N</a:t>
            </a:r>
            <a:r>
              <a:rPr lang="zh-CN" altLang="en-US" sz="3200" dirty="0">
                <a:latin typeface="Times New Roman" panose="02020603050405020304" pitchFamily="18" charset="0"/>
              </a:rPr>
              <a:t>沟道耗尽型</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5000"/>
              </a:lnSpc>
              <a:spcBef>
                <a:spcPct val="0"/>
              </a:spcBef>
              <a:buClrTx/>
              <a:buFontTx/>
              <a:buNone/>
            </a:pPr>
            <a:r>
              <a:rPr lang="en-US" altLang="zh-CN" sz="3200" dirty="0">
                <a:latin typeface="Times New Roman" panose="02020603050405020304" pitchFamily="18" charset="0"/>
              </a:rPr>
              <a:t>4.1.3  P</a:t>
            </a:r>
            <a:r>
              <a:rPr lang="zh-CN" altLang="en-US" sz="3200" dirty="0">
                <a:latin typeface="Times New Roman" panose="02020603050405020304" pitchFamily="18" charset="0"/>
              </a:rPr>
              <a:t>沟道</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5000"/>
              </a:lnSpc>
              <a:spcBef>
                <a:spcPct val="0"/>
              </a:spcBef>
              <a:buClrTx/>
              <a:buFontTx/>
              <a:buNone/>
            </a:pPr>
            <a:r>
              <a:rPr lang="en-US" altLang="zh-CN" sz="3200" dirty="0">
                <a:latin typeface="Times New Roman" panose="02020603050405020304" pitchFamily="18" charset="0"/>
              </a:rPr>
              <a:t>4.1.4  </a:t>
            </a:r>
            <a:r>
              <a:rPr lang="zh-CN" altLang="en-US" sz="3200" dirty="0">
                <a:latin typeface="Times New Roman" panose="02020603050405020304" pitchFamily="18" charset="0"/>
              </a:rPr>
              <a:t>沟道长度调制等几种效应</a:t>
            </a:r>
            <a:endParaRPr lang="zh-CN" altLang="en-US" sz="3200" dirty="0">
              <a:latin typeface="Times New Roman" panose="02020603050405020304" pitchFamily="18" charset="0"/>
            </a:endParaRPr>
          </a:p>
          <a:p>
            <a:pPr eaLnBrk="1" hangingPunct="1">
              <a:lnSpc>
                <a:spcPct val="155000"/>
              </a:lnSpc>
              <a:spcBef>
                <a:spcPct val="0"/>
              </a:spcBef>
              <a:buClrTx/>
              <a:buFontTx/>
              <a:buNone/>
            </a:pPr>
            <a:r>
              <a:rPr lang="en-US" altLang="zh-CN" sz="3200" dirty="0">
                <a:latin typeface="Times New Roman" panose="02020603050405020304" pitchFamily="18" charset="0"/>
              </a:rPr>
              <a:t>4.1.5  MOSFET</a:t>
            </a:r>
            <a:r>
              <a:rPr lang="zh-CN" altLang="en-US" sz="3200" dirty="0">
                <a:latin typeface="Times New Roman" panose="02020603050405020304" pitchFamily="18" charset="0"/>
              </a:rPr>
              <a:t>的主要参数</a:t>
            </a:r>
            <a:endParaRPr lang="zh-CN" altLang="en-US" sz="3200" dirty="0">
              <a:latin typeface="Times New Roman" panose="02020603050405020304" pitchFamily="18" charset="0"/>
            </a:endParaRPr>
          </a:p>
        </p:txBody>
      </p:sp>
      <p:sp>
        <p:nvSpPr>
          <p:cNvPr id="6147" name="Rectangle 3"/>
          <p:cNvSpPr>
            <a:spLocks noChangeArrowheads="1"/>
          </p:cNvSpPr>
          <p:nvPr/>
        </p:nvSpPr>
        <p:spPr bwMode="auto">
          <a:xfrm>
            <a:off x="1619250" y="157646"/>
            <a:ext cx="60134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dirty="0">
                <a:solidFill>
                  <a:srgbClr val="0000CC"/>
                </a:solidFill>
                <a:latin typeface="Times New Roman" panose="02020603050405020304" pitchFamily="18" charset="0"/>
              </a:rPr>
              <a:t>4.1    </a:t>
            </a:r>
            <a:r>
              <a:rPr lang="en-US" altLang="zh-CN" sz="3600" dirty="0" smtClean="0">
                <a:solidFill>
                  <a:srgbClr val="0000CC"/>
                </a:solidFill>
                <a:latin typeface="Times New Roman" panose="02020603050405020304" pitchFamily="18" charset="0"/>
              </a:rPr>
              <a:t>MOS</a:t>
            </a:r>
            <a:r>
              <a:rPr lang="zh-CN" altLang="en-US" sz="3600" dirty="0" smtClean="0">
                <a:solidFill>
                  <a:srgbClr val="0000CC"/>
                </a:solidFill>
                <a:latin typeface="Times New Roman" panose="02020603050405020304" pitchFamily="18" charset="0"/>
              </a:rPr>
              <a:t>场效应</a:t>
            </a:r>
            <a:r>
              <a:rPr lang="zh-CN" altLang="en-US" sz="3600" dirty="0">
                <a:solidFill>
                  <a:srgbClr val="0000CC"/>
                </a:solidFill>
                <a:latin typeface="Times New Roman" panose="02020603050405020304" pitchFamily="18" charset="0"/>
              </a:rPr>
              <a:t>三极管</a:t>
            </a:r>
            <a:endParaRPr lang="zh-CN" altLang="en-US" sz="3600" dirty="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727075" y="0"/>
            <a:ext cx="84169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99"/>
                </a:solidFill>
                <a:latin typeface="Times New Roman" panose="02020603050405020304" pitchFamily="18" charset="0"/>
              </a:rPr>
              <a:t>4.1.4  </a:t>
            </a:r>
            <a:r>
              <a:rPr lang="zh-CN" altLang="en-US" sz="3600">
                <a:solidFill>
                  <a:srgbClr val="000099"/>
                </a:solidFill>
                <a:latin typeface="Times New Roman" panose="02020603050405020304" pitchFamily="18" charset="0"/>
              </a:rPr>
              <a:t>沟道长度调制等几种效应</a:t>
            </a:r>
            <a:endParaRPr lang="zh-CN" altLang="en-US" sz="3600">
              <a:solidFill>
                <a:srgbClr val="000099"/>
              </a:solidFill>
              <a:latin typeface="Times New Roman" panose="02020603050405020304" pitchFamily="18" charset="0"/>
            </a:endParaRPr>
          </a:p>
        </p:txBody>
      </p:sp>
      <p:sp>
        <p:nvSpPr>
          <p:cNvPr id="33795" name="Rectangle 3"/>
          <p:cNvSpPr>
            <a:spLocks noChangeArrowheads="1"/>
          </p:cNvSpPr>
          <p:nvPr/>
        </p:nvSpPr>
        <p:spPr bwMode="auto">
          <a:xfrm>
            <a:off x="539750" y="744538"/>
            <a:ext cx="51482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dirty="0">
                <a:solidFill>
                  <a:srgbClr val="C00000"/>
                </a:solidFill>
                <a:latin typeface="Times New Roman" panose="02020603050405020304" pitchFamily="18" charset="0"/>
              </a:rPr>
              <a:t>3. </a:t>
            </a:r>
            <a:r>
              <a:rPr kumimoji="1" lang="zh-CN" altLang="en-US" sz="2800" dirty="0">
                <a:solidFill>
                  <a:srgbClr val="C00000"/>
                </a:solidFill>
                <a:latin typeface="Times New Roman" panose="02020603050405020304" pitchFamily="18" charset="0"/>
              </a:rPr>
              <a:t>温度效应</a:t>
            </a:r>
            <a:endParaRPr kumimoji="1" lang="zh-CN" altLang="en-US" sz="2800" dirty="0">
              <a:solidFill>
                <a:srgbClr val="C00000"/>
              </a:solidFill>
              <a:latin typeface="Times New Roman" panose="02020603050405020304" pitchFamily="18" charset="0"/>
              <a:ea typeface="宋体" panose="02010600030101010101" pitchFamily="2" charset="-122"/>
            </a:endParaRPr>
          </a:p>
        </p:txBody>
      </p:sp>
      <p:sp>
        <p:nvSpPr>
          <p:cNvPr id="12" name="Rectangle 6"/>
          <p:cNvSpPr>
            <a:spLocks noChangeArrowheads="1"/>
          </p:cNvSpPr>
          <p:nvPr/>
        </p:nvSpPr>
        <p:spPr bwMode="auto">
          <a:xfrm>
            <a:off x="719138" y="1268413"/>
            <a:ext cx="79565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kumimoji="1" lang="en-US" altLang="zh-CN" sz="2400" i="1">
                <a:latin typeface="Times New Roman" panose="02020603050405020304" pitchFamily="18" charset="0"/>
              </a:rPr>
              <a:t>         V</a:t>
            </a:r>
            <a:r>
              <a:rPr kumimoji="1" lang="en-US" altLang="zh-CN" sz="2400" baseline="-25000">
                <a:latin typeface="Times New Roman" panose="02020603050405020304" pitchFamily="18" charset="0"/>
              </a:rPr>
              <a:t>TN</a:t>
            </a:r>
            <a:r>
              <a:rPr kumimoji="1" lang="zh-CN" altLang="en-US" sz="2400">
                <a:solidFill>
                  <a:srgbClr val="000000"/>
                </a:solidFill>
                <a:latin typeface="楷体_GB2312"/>
                <a:cs typeface="Times New Roman" panose="02020603050405020304" pitchFamily="18" charset="0"/>
              </a:rPr>
              <a:t>和电导常数</a:t>
            </a:r>
            <a:r>
              <a:rPr kumimoji="1" lang="en-US" altLang="zh-CN" sz="2400" i="1">
                <a:latin typeface="Times New Roman" panose="02020603050405020304" pitchFamily="18" charset="0"/>
              </a:rPr>
              <a:t>K</a:t>
            </a:r>
            <a:r>
              <a:rPr kumimoji="1" lang="en-US" altLang="zh-CN" sz="2400" baseline="-25000">
                <a:latin typeface="Times New Roman" panose="02020603050405020304" pitchFamily="18" charset="0"/>
              </a:rPr>
              <a:t>n</a:t>
            </a:r>
            <a:r>
              <a:rPr kumimoji="1" lang="zh-CN" altLang="en-US" sz="2400">
                <a:solidFill>
                  <a:srgbClr val="000000"/>
                </a:solidFill>
                <a:latin typeface="楷体_GB2312"/>
              </a:rPr>
              <a:t>随温度升高而下降，且</a:t>
            </a:r>
            <a:r>
              <a:rPr kumimoji="1" lang="en-US" altLang="zh-CN" sz="2400" i="1">
                <a:latin typeface="Times New Roman" panose="02020603050405020304" pitchFamily="18" charset="0"/>
              </a:rPr>
              <a:t>K</a:t>
            </a:r>
            <a:r>
              <a:rPr kumimoji="1" lang="en-US" altLang="zh-CN" sz="2400" baseline="-25000">
                <a:latin typeface="Times New Roman" panose="02020603050405020304" pitchFamily="18" charset="0"/>
              </a:rPr>
              <a:t>n</a:t>
            </a:r>
            <a:r>
              <a:rPr kumimoji="1" lang="zh-CN" altLang="zh-CN" sz="2400">
                <a:solidFill>
                  <a:srgbClr val="000000"/>
                </a:solidFill>
                <a:latin typeface="楷体_GB2312"/>
              </a:rPr>
              <a:t>受温度的影响大于</a:t>
            </a:r>
            <a:r>
              <a:rPr kumimoji="1" lang="en-US" altLang="zh-CN" sz="2400" i="1">
                <a:latin typeface="Times New Roman" panose="02020603050405020304" pitchFamily="18" charset="0"/>
              </a:rPr>
              <a:t>V</a:t>
            </a:r>
            <a:r>
              <a:rPr kumimoji="1" lang="en-US" altLang="zh-CN" sz="2400" baseline="-25000">
                <a:latin typeface="Times New Roman" panose="02020603050405020304" pitchFamily="18" charset="0"/>
              </a:rPr>
              <a:t>TN</a:t>
            </a:r>
            <a:r>
              <a:rPr kumimoji="1" lang="zh-CN" altLang="zh-CN" sz="2400">
                <a:solidFill>
                  <a:srgbClr val="000000"/>
                </a:solidFill>
                <a:latin typeface="楷体_GB2312"/>
              </a:rPr>
              <a:t>受温度的影响</a:t>
            </a:r>
            <a:r>
              <a:rPr kumimoji="1" lang="zh-CN" altLang="en-US" sz="2400">
                <a:solidFill>
                  <a:srgbClr val="000000"/>
                </a:solidFill>
                <a:latin typeface="楷体_GB2312"/>
              </a:rPr>
              <a:t>。</a:t>
            </a:r>
            <a:r>
              <a:rPr kumimoji="1" lang="zh-CN" altLang="en-US" sz="2400">
                <a:latin typeface="楷体_GB2312"/>
              </a:rPr>
              <a:t> </a:t>
            </a:r>
            <a:endParaRPr kumimoji="1" lang="zh-CN" altLang="en-US" sz="2400">
              <a:latin typeface="楷体_GB2312"/>
            </a:endParaRPr>
          </a:p>
        </p:txBody>
      </p:sp>
      <p:sp>
        <p:nvSpPr>
          <p:cNvPr id="13" name="Rectangle 7"/>
          <p:cNvSpPr>
            <a:spLocks noChangeArrowheads="1"/>
          </p:cNvSpPr>
          <p:nvPr/>
        </p:nvSpPr>
        <p:spPr bwMode="auto">
          <a:xfrm>
            <a:off x="647700" y="3860800"/>
            <a:ext cx="7956550" cy="168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50000"/>
              </a:lnSpc>
              <a:spcBef>
                <a:spcPct val="0"/>
              </a:spcBef>
              <a:buClrTx/>
              <a:buFontTx/>
              <a:buNone/>
            </a:pPr>
            <a:r>
              <a:rPr kumimoji="1" lang="en-US" altLang="zh-CN" sz="2400" dirty="0">
                <a:solidFill>
                  <a:srgbClr val="000000"/>
                </a:solidFill>
                <a:latin typeface="楷体_GB2312"/>
                <a:cs typeface="Times New Roman" panose="02020603050405020304" pitchFamily="18" charset="0"/>
              </a:rPr>
              <a:t>    </a:t>
            </a:r>
            <a:r>
              <a:rPr kumimoji="1" lang="zh-CN" altLang="en-US" sz="2400" dirty="0" smtClean="0">
                <a:solidFill>
                  <a:srgbClr val="000000"/>
                </a:solidFill>
                <a:latin typeface="楷体_GB2312"/>
                <a:cs typeface="Times New Roman" panose="02020603050405020304" pitchFamily="18" charset="0"/>
              </a:rPr>
              <a:t>在</a:t>
            </a:r>
            <a:r>
              <a:rPr kumimoji="1" lang="en-US" altLang="zh-CN" sz="2400" i="1"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GS</a:t>
            </a:r>
            <a:r>
              <a:rPr kumimoji="1" lang="zh-CN" altLang="en-US" sz="2400" dirty="0">
                <a:solidFill>
                  <a:srgbClr val="000000"/>
                </a:solidFill>
                <a:latin typeface="楷体_GB2312"/>
                <a:cs typeface="Times New Roman" panose="02020603050405020304" pitchFamily="18" charset="0"/>
              </a:rPr>
              <a:t>较小</a:t>
            </a:r>
            <a:r>
              <a:rPr kumimoji="1" lang="zh-CN" altLang="en-US" sz="2400" dirty="0" smtClean="0">
                <a:solidFill>
                  <a:srgbClr val="000000"/>
                </a:solidFill>
                <a:latin typeface="楷体_GB2312"/>
                <a:cs typeface="Times New Roman" panose="02020603050405020304" pitchFamily="18" charset="0"/>
              </a:rPr>
              <a:t>（</a:t>
            </a:r>
            <a:r>
              <a:rPr kumimoji="1" lang="en-US" altLang="zh-CN" sz="2400" i="1" dirty="0" err="1" smtClean="0">
                <a:solidFill>
                  <a:srgbClr val="000000"/>
                </a:solidFill>
                <a:latin typeface="Times New Roman" panose="02020603050405020304" pitchFamily="18" charset="0"/>
                <a:cs typeface="Times New Roman" panose="02020603050405020304" pitchFamily="18" charset="0"/>
              </a:rPr>
              <a:t>i</a:t>
            </a:r>
            <a:r>
              <a:rPr kumimoji="1" lang="en-US" altLang="zh-CN" sz="2400" baseline="-25000" dirty="0" err="1" smtClean="0">
                <a:solidFill>
                  <a:srgbClr val="000000"/>
                </a:solidFill>
                <a:latin typeface="Times New Roman" panose="02020603050405020304" pitchFamily="18" charset="0"/>
                <a:cs typeface="Times New Roman" panose="02020603050405020304" pitchFamily="18" charset="0"/>
              </a:rPr>
              <a:t>D</a:t>
            </a:r>
            <a:r>
              <a:rPr kumimoji="1" lang="zh-CN" altLang="en-US" sz="2400" dirty="0" smtClean="0">
                <a:solidFill>
                  <a:srgbClr val="000000"/>
                </a:solidFill>
                <a:latin typeface="楷体_GB2312"/>
                <a:cs typeface="Times New Roman" panose="02020603050405020304" pitchFamily="18" charset="0"/>
              </a:rPr>
              <a:t>也较小</a:t>
            </a:r>
            <a:r>
              <a:rPr kumimoji="1" lang="zh-CN" altLang="en-US" sz="2400" dirty="0">
                <a:solidFill>
                  <a:srgbClr val="000000"/>
                </a:solidFill>
                <a:latin typeface="楷体_GB2312"/>
                <a:cs typeface="Times New Roman" panose="02020603050405020304" pitchFamily="18" charset="0"/>
              </a:rPr>
              <a:t>）</a:t>
            </a:r>
            <a:r>
              <a:rPr kumimoji="1" lang="zh-CN" altLang="en-US" sz="2400" dirty="0" smtClean="0">
                <a:solidFill>
                  <a:srgbClr val="000000"/>
                </a:solidFill>
                <a:latin typeface="楷体_GB2312"/>
                <a:cs typeface="Times New Roman" panose="02020603050405020304" pitchFamily="18" charset="0"/>
              </a:rPr>
              <a:t>时</a:t>
            </a:r>
            <a:r>
              <a:rPr kumimoji="1" lang="zh-CN" altLang="en-US" sz="2400" dirty="0">
                <a:solidFill>
                  <a:srgbClr val="000000"/>
                </a:solidFill>
                <a:latin typeface="楷体_GB2312"/>
                <a:cs typeface="Times New Roman" panose="02020603050405020304" pitchFamily="18" charset="0"/>
              </a:rPr>
              <a:t>，温度</a:t>
            </a:r>
            <a:r>
              <a:rPr kumimoji="1" lang="zh-CN" altLang="en-US" sz="2400" dirty="0" smtClean="0">
                <a:solidFill>
                  <a:srgbClr val="000000"/>
                </a:solidFill>
                <a:latin typeface="楷体_GB2312"/>
                <a:cs typeface="Times New Roman" panose="02020603050405020304" pitchFamily="18" charset="0"/>
              </a:rPr>
              <a:t>升高会使</a:t>
            </a:r>
            <a:r>
              <a:rPr kumimoji="1" lang="en-US" altLang="zh-CN" sz="2400" i="1" dirty="0" err="1">
                <a:solidFill>
                  <a:srgbClr val="000000"/>
                </a:solidFill>
                <a:latin typeface="Times New Roman" panose="02020603050405020304" pitchFamily="18" charset="0"/>
                <a:cs typeface="Times New Roman" panose="02020603050405020304" pitchFamily="18" charset="0"/>
              </a:rPr>
              <a:t>i</a:t>
            </a:r>
            <a:r>
              <a:rPr kumimoji="1" lang="en-US" altLang="zh-CN" sz="2400" baseline="-25000" dirty="0" err="1">
                <a:solidFill>
                  <a:srgbClr val="000000"/>
                </a:solidFill>
                <a:latin typeface="Times New Roman" panose="02020603050405020304" pitchFamily="18" charset="0"/>
                <a:cs typeface="Times New Roman" panose="02020603050405020304" pitchFamily="18" charset="0"/>
              </a:rPr>
              <a:t>D</a:t>
            </a:r>
            <a:r>
              <a:rPr kumimoji="1" lang="zh-CN" altLang="en-US" sz="2400" dirty="0" smtClean="0">
                <a:solidFill>
                  <a:srgbClr val="000000"/>
                </a:solidFill>
                <a:latin typeface="楷体_GB2312"/>
                <a:cs typeface="Times New Roman" panose="02020603050405020304" pitchFamily="18" charset="0"/>
              </a:rPr>
              <a:t>增大；而</a:t>
            </a:r>
            <a:r>
              <a:rPr kumimoji="1" lang="en-US" altLang="zh-CN" sz="2400" i="1" dirty="0">
                <a:latin typeface="Times New Roman" panose="02020603050405020304" pitchFamily="18" charset="0"/>
                <a:cs typeface="Times New Roman" panose="02020603050405020304" pitchFamily="18" charset="0"/>
              </a:rPr>
              <a:t>V</a:t>
            </a:r>
            <a:r>
              <a:rPr kumimoji="1" lang="en-US" altLang="zh-CN" sz="2400" baseline="-25000" dirty="0">
                <a:latin typeface="Times New Roman" panose="02020603050405020304" pitchFamily="18" charset="0"/>
                <a:cs typeface="Times New Roman" panose="02020603050405020304" pitchFamily="18" charset="0"/>
              </a:rPr>
              <a:t>GS</a:t>
            </a:r>
            <a:r>
              <a:rPr kumimoji="1" lang="zh-CN" altLang="en-US" sz="2400" dirty="0" smtClean="0">
                <a:solidFill>
                  <a:srgbClr val="000000"/>
                </a:solidFill>
                <a:latin typeface="楷体_GB2312"/>
                <a:cs typeface="Times New Roman" panose="02020603050405020304" pitchFamily="18" charset="0"/>
              </a:rPr>
              <a:t>较大</a:t>
            </a:r>
            <a:r>
              <a:rPr kumimoji="1" lang="zh-CN" altLang="en-US" sz="2400" dirty="0">
                <a:solidFill>
                  <a:srgbClr val="000000"/>
                </a:solidFill>
                <a:latin typeface="楷体_GB2312"/>
                <a:cs typeface="Times New Roman" panose="02020603050405020304" pitchFamily="18" charset="0"/>
              </a:rPr>
              <a:t>（</a:t>
            </a:r>
            <a:r>
              <a:rPr kumimoji="1" lang="en-US" altLang="zh-CN" sz="2400" i="1" dirty="0" err="1">
                <a:solidFill>
                  <a:srgbClr val="000000"/>
                </a:solidFill>
                <a:latin typeface="Times New Roman" panose="02020603050405020304" pitchFamily="18" charset="0"/>
                <a:cs typeface="Times New Roman" panose="02020603050405020304" pitchFamily="18" charset="0"/>
              </a:rPr>
              <a:t>i</a:t>
            </a:r>
            <a:r>
              <a:rPr kumimoji="1" lang="en-US" altLang="zh-CN" sz="2400" baseline="-25000" dirty="0" err="1">
                <a:solidFill>
                  <a:srgbClr val="000000"/>
                </a:solidFill>
                <a:latin typeface="Times New Roman" panose="02020603050405020304" pitchFamily="18" charset="0"/>
                <a:cs typeface="Times New Roman" panose="02020603050405020304" pitchFamily="18" charset="0"/>
              </a:rPr>
              <a:t>D</a:t>
            </a:r>
            <a:r>
              <a:rPr kumimoji="1" lang="zh-CN" altLang="en-US" sz="2400" dirty="0">
                <a:solidFill>
                  <a:srgbClr val="000000"/>
                </a:solidFill>
                <a:latin typeface="楷体_GB2312"/>
                <a:cs typeface="Times New Roman" panose="02020603050405020304" pitchFamily="18" charset="0"/>
              </a:rPr>
              <a:t>也</a:t>
            </a:r>
            <a:r>
              <a:rPr kumimoji="1" lang="zh-CN" altLang="en-US" sz="2400" dirty="0" smtClean="0">
                <a:solidFill>
                  <a:srgbClr val="000000"/>
                </a:solidFill>
                <a:latin typeface="楷体_GB2312"/>
                <a:cs typeface="Times New Roman" panose="02020603050405020304" pitchFamily="18" charset="0"/>
              </a:rPr>
              <a:t>较大）时，温度升高将使</a:t>
            </a:r>
            <a:r>
              <a:rPr kumimoji="1" lang="en-US" altLang="zh-CN" sz="2400" i="1" dirty="0" err="1" smtClean="0">
                <a:solidFill>
                  <a:srgbClr val="000000"/>
                </a:solidFill>
                <a:latin typeface="Times New Roman" panose="02020603050405020304" pitchFamily="18" charset="0"/>
                <a:cs typeface="Times New Roman" panose="02020603050405020304" pitchFamily="18" charset="0"/>
              </a:rPr>
              <a:t>i</a:t>
            </a:r>
            <a:r>
              <a:rPr kumimoji="1" lang="en-US" altLang="zh-CN" sz="2400" baseline="-25000" dirty="0" err="1" smtClean="0">
                <a:solidFill>
                  <a:srgbClr val="000000"/>
                </a:solidFill>
                <a:latin typeface="Times New Roman" panose="02020603050405020304" pitchFamily="18" charset="0"/>
                <a:cs typeface="Times New Roman" panose="02020603050405020304" pitchFamily="18" charset="0"/>
              </a:rPr>
              <a:t>D</a:t>
            </a:r>
            <a:r>
              <a:rPr kumimoji="1" lang="zh-CN" altLang="en-US" sz="2400" dirty="0" smtClean="0">
                <a:solidFill>
                  <a:srgbClr val="000000"/>
                </a:solidFill>
                <a:latin typeface="楷体_GB2312"/>
                <a:cs typeface="Times New Roman" panose="02020603050405020304" pitchFamily="18" charset="0"/>
              </a:rPr>
              <a:t>减小。</a:t>
            </a:r>
            <a:r>
              <a:rPr kumimoji="1" lang="zh-CN" altLang="en-US" sz="2400" dirty="0">
                <a:latin typeface="Times New Roman" panose="02020603050405020304" pitchFamily="18" charset="0"/>
              </a:rPr>
              <a:t>这种作用为功率</a:t>
            </a:r>
            <a:r>
              <a:rPr kumimoji="1" lang="en-US" altLang="zh-CN" sz="2400" dirty="0">
                <a:latin typeface="Times New Roman" panose="02020603050405020304" pitchFamily="18" charset="0"/>
              </a:rPr>
              <a:t>MOS</a:t>
            </a:r>
            <a:r>
              <a:rPr kumimoji="1" lang="zh-CN" altLang="en-US" sz="2400" dirty="0">
                <a:latin typeface="Times New Roman" panose="02020603050405020304" pitchFamily="18" charset="0"/>
              </a:rPr>
              <a:t>管的稳定运行提供了有利</a:t>
            </a:r>
            <a:r>
              <a:rPr kumimoji="1" lang="zh-CN" altLang="en-US" sz="2400" dirty="0" smtClean="0">
                <a:latin typeface="Times New Roman" panose="02020603050405020304" pitchFamily="18" charset="0"/>
              </a:rPr>
              <a:t>保障。</a:t>
            </a:r>
            <a:endParaRPr kumimoji="1" lang="zh-CN" altLang="en-US" sz="2400" dirty="0">
              <a:latin typeface="楷体_GB2312"/>
              <a:cs typeface="Times New Roman" panose="02020603050405020304" pitchFamily="18" charset="0"/>
            </a:endParaRPr>
          </a:p>
        </p:txBody>
      </p:sp>
      <p:grpSp>
        <p:nvGrpSpPr>
          <p:cNvPr id="14" name="Group 12"/>
          <p:cNvGrpSpPr/>
          <p:nvPr/>
        </p:nvGrpSpPr>
        <p:grpSpPr bwMode="auto">
          <a:xfrm>
            <a:off x="935038" y="2501900"/>
            <a:ext cx="5835650" cy="566738"/>
            <a:chOff x="589" y="1576"/>
            <a:chExt cx="3676" cy="357"/>
          </a:xfrm>
        </p:grpSpPr>
        <p:graphicFrame>
          <p:nvGraphicFramePr>
            <p:cNvPr id="33803" name="Object 8"/>
            <p:cNvGraphicFramePr>
              <a:graphicFrameLocks noChangeAspect="1"/>
            </p:cNvGraphicFramePr>
            <p:nvPr/>
          </p:nvGraphicFramePr>
          <p:xfrm>
            <a:off x="1791" y="1613"/>
            <a:ext cx="2474" cy="303"/>
          </p:xfrm>
          <a:graphic>
            <a:graphicData uri="http://schemas.openxmlformats.org/presentationml/2006/ole">
              <mc:AlternateContent xmlns:mc="http://schemas.openxmlformats.org/markup-compatibility/2006">
                <mc:Choice xmlns:v="urn:schemas-microsoft-com:vml" Requires="v">
                  <p:oleObj spid="_x0000_s147752" name="公式" r:id="rId1" imgW="1993900" imgH="241300" progId="Equation.3">
                    <p:embed/>
                  </p:oleObj>
                </mc:Choice>
                <mc:Fallback>
                  <p:oleObj name="公式" r:id="rId1" imgW="1993900" imgH="241300" progId="Equation.3">
                    <p:embed/>
                    <p:pic>
                      <p:nvPicPr>
                        <p:cNvPr id="0" name="图片 1477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 y="1613"/>
                          <a:ext cx="2474"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4" name="Rectangle 10"/>
            <p:cNvSpPr>
              <a:spLocks noChangeArrowheads="1"/>
            </p:cNvSpPr>
            <p:nvPr/>
          </p:nvSpPr>
          <p:spPr bwMode="auto">
            <a:xfrm>
              <a:off x="589" y="1576"/>
              <a:ext cx="122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lnSpc>
                  <a:spcPct val="130000"/>
                </a:lnSpc>
                <a:spcBef>
                  <a:spcPct val="0"/>
                </a:spcBef>
                <a:buClrTx/>
                <a:buFontTx/>
                <a:buNone/>
              </a:pPr>
              <a:r>
                <a:rPr kumimoji="1" lang="zh-CN" altLang="en-US" sz="2400">
                  <a:latin typeface="Times New Roman" panose="02020603050405020304" pitchFamily="18" charset="0"/>
                </a:rPr>
                <a:t>可变电阻区</a:t>
              </a:r>
              <a:r>
                <a:rPr kumimoji="1" lang="zh-CN" altLang="en-US" sz="2400" i="1">
                  <a:latin typeface="Book Antiqua" panose="02040602050305030304" pitchFamily="18" charset="0"/>
                  <a:ea typeface="华康简宋"/>
                  <a:cs typeface="华康简宋"/>
                </a:rPr>
                <a:t>      </a:t>
              </a:r>
              <a:endParaRPr kumimoji="1" lang="zh-CN" altLang="en-US" sz="2400">
                <a:latin typeface="Times New Roman" panose="02020603050405020304" pitchFamily="18" charset="0"/>
              </a:endParaRPr>
            </a:p>
          </p:txBody>
        </p:sp>
      </p:grpSp>
      <p:grpSp>
        <p:nvGrpSpPr>
          <p:cNvPr id="17" name="Group 13"/>
          <p:cNvGrpSpPr/>
          <p:nvPr/>
        </p:nvGrpSpPr>
        <p:grpSpPr bwMode="auto">
          <a:xfrm>
            <a:off x="971550" y="3125788"/>
            <a:ext cx="4429125" cy="590550"/>
            <a:chOff x="612" y="1969"/>
            <a:chExt cx="2790" cy="372"/>
          </a:xfrm>
        </p:grpSpPr>
        <p:graphicFrame>
          <p:nvGraphicFramePr>
            <p:cNvPr id="33801" name="Object 9"/>
            <p:cNvGraphicFramePr>
              <a:graphicFrameLocks noChangeAspect="1"/>
            </p:cNvGraphicFramePr>
            <p:nvPr/>
          </p:nvGraphicFramePr>
          <p:xfrm>
            <a:off x="1819" y="2037"/>
            <a:ext cx="1583" cy="304"/>
          </p:xfrm>
          <a:graphic>
            <a:graphicData uri="http://schemas.openxmlformats.org/presentationml/2006/ole">
              <mc:AlternateContent xmlns:mc="http://schemas.openxmlformats.org/markup-compatibility/2006">
                <mc:Choice xmlns:v="urn:schemas-microsoft-com:vml" Requires="v">
                  <p:oleObj spid="_x0000_s147753" name="公式" r:id="rId3" imgW="1257300" imgH="241300" progId="Equation.3">
                    <p:embed/>
                  </p:oleObj>
                </mc:Choice>
                <mc:Fallback>
                  <p:oleObj name="公式" r:id="rId3" imgW="1257300" imgH="241300" progId="Equation.3">
                    <p:embed/>
                    <p:pic>
                      <p:nvPicPr>
                        <p:cNvPr id="0" name="图片 1477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 y="2037"/>
                          <a:ext cx="158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2" name="Rectangle 11"/>
            <p:cNvSpPr>
              <a:spLocks noChangeArrowheads="1"/>
            </p:cNvSpPr>
            <p:nvPr/>
          </p:nvSpPr>
          <p:spPr bwMode="auto">
            <a:xfrm>
              <a:off x="612" y="1969"/>
              <a:ext cx="998"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lnSpc>
                  <a:spcPct val="130000"/>
                </a:lnSpc>
                <a:spcBef>
                  <a:spcPct val="0"/>
                </a:spcBef>
                <a:buClrTx/>
                <a:buFontTx/>
                <a:buNone/>
              </a:pPr>
              <a:r>
                <a:rPr kumimoji="1" lang="zh-CN" altLang="en-US" sz="2400" dirty="0" smtClean="0">
                  <a:latin typeface="楷体_GB2312"/>
                </a:rPr>
                <a:t>恒流区</a:t>
              </a:r>
              <a:endParaRPr kumimoji="1" lang="zh-CN" altLang="en-US" sz="2400" dirty="0">
                <a:latin typeface="楷体_GB231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trips(downRight)">
                                      <p:cBhvr>
                                        <p:cTn id="12" dur="500"/>
                                        <p:tgtEl>
                                          <p:spTgt spid="14"/>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Righ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strips(downRigh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ChangeArrowheads="1"/>
          </p:cNvSpPr>
          <p:nvPr/>
        </p:nvSpPr>
        <p:spPr bwMode="auto">
          <a:xfrm>
            <a:off x="503238" y="728663"/>
            <a:ext cx="42846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dirty="0">
                <a:solidFill>
                  <a:srgbClr val="C00000"/>
                </a:solidFill>
                <a:latin typeface="Times New Roman" panose="02020603050405020304" pitchFamily="18" charset="0"/>
              </a:rPr>
              <a:t>4. </a:t>
            </a:r>
            <a:r>
              <a:rPr kumimoji="1" lang="zh-CN" altLang="en-US" sz="2800" dirty="0">
                <a:solidFill>
                  <a:srgbClr val="C00000"/>
                </a:solidFill>
                <a:latin typeface="Times New Roman" panose="02020603050405020304" pitchFamily="18" charset="0"/>
              </a:rPr>
              <a:t>击穿效应</a:t>
            </a:r>
            <a:endParaRPr kumimoji="1" lang="zh-CN" altLang="en-US" sz="2800" dirty="0">
              <a:solidFill>
                <a:srgbClr val="C00000"/>
              </a:solidFill>
              <a:latin typeface="Times New Roman" panose="02020603050405020304" pitchFamily="18" charset="0"/>
              <a:ea typeface="宋体" panose="02010600030101010101" pitchFamily="2" charset="-122"/>
            </a:endParaRPr>
          </a:p>
        </p:txBody>
      </p:sp>
      <p:sp>
        <p:nvSpPr>
          <p:cNvPr id="8" name="Rectangle 6"/>
          <p:cNvSpPr>
            <a:spLocks noChangeArrowheads="1"/>
          </p:cNvSpPr>
          <p:nvPr/>
        </p:nvSpPr>
        <p:spPr bwMode="auto">
          <a:xfrm>
            <a:off x="576263" y="1233488"/>
            <a:ext cx="4068762"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kumimoji="1" lang="zh-CN" altLang="en-US" sz="2200">
                <a:latin typeface="Times New Roman" panose="02020603050405020304" pitchFamily="18" charset="0"/>
              </a:rPr>
              <a:t>（</a:t>
            </a:r>
            <a:r>
              <a:rPr kumimoji="1" lang="en-US" altLang="zh-CN" sz="2200">
                <a:latin typeface="Times New Roman" panose="02020603050405020304" pitchFamily="18" charset="0"/>
              </a:rPr>
              <a:t>1</a:t>
            </a:r>
            <a:r>
              <a:rPr kumimoji="1" lang="zh-CN" altLang="en-US" sz="2200">
                <a:latin typeface="Times New Roman" panose="02020603050405020304" pitchFamily="18" charset="0"/>
              </a:rPr>
              <a:t>）漏衬击穿</a:t>
            </a:r>
            <a:endParaRPr kumimoji="1" lang="zh-CN" altLang="en-US" sz="2200">
              <a:latin typeface="Times New Roman" panose="02020603050405020304" pitchFamily="18" charset="0"/>
            </a:endParaRPr>
          </a:p>
          <a:p>
            <a:pPr eaLnBrk="1" hangingPunct="1">
              <a:lnSpc>
                <a:spcPct val="140000"/>
              </a:lnSpc>
              <a:spcBef>
                <a:spcPct val="0"/>
              </a:spcBef>
              <a:buClrTx/>
              <a:buFontTx/>
              <a:buNone/>
            </a:pPr>
            <a:r>
              <a:rPr kumimoji="1" lang="zh-CN" altLang="en-US" sz="2200">
                <a:latin typeface="Times New Roman" panose="02020603050405020304" pitchFamily="18" charset="0"/>
              </a:rPr>
              <a:t>        外加的漏源电压过高，将导致漏极到衬底的</a:t>
            </a:r>
            <a:r>
              <a:rPr kumimoji="1" lang="en-US" altLang="zh-CN" sz="2200">
                <a:latin typeface="Times New Roman" panose="02020603050405020304" pitchFamily="18" charset="0"/>
              </a:rPr>
              <a:t>PN</a:t>
            </a:r>
            <a:r>
              <a:rPr kumimoji="1" lang="zh-CN" altLang="en-US" sz="2200">
                <a:latin typeface="Times New Roman" panose="02020603050405020304" pitchFamily="18" charset="0"/>
              </a:rPr>
              <a:t>结击穿。 </a:t>
            </a:r>
            <a:endParaRPr kumimoji="1" lang="zh-CN" altLang="en-US" sz="2200">
              <a:latin typeface="Times New Roman" panose="02020603050405020304" pitchFamily="18" charset="0"/>
            </a:endParaRPr>
          </a:p>
        </p:txBody>
      </p:sp>
      <p:sp>
        <p:nvSpPr>
          <p:cNvPr id="9" name="Rectangle 7"/>
          <p:cNvSpPr>
            <a:spLocks noChangeArrowheads="1"/>
          </p:cNvSpPr>
          <p:nvPr/>
        </p:nvSpPr>
        <p:spPr bwMode="auto">
          <a:xfrm>
            <a:off x="684213" y="3286125"/>
            <a:ext cx="388937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200">
                <a:latin typeface="楷体_GB2312"/>
              </a:rPr>
              <a:t>    </a:t>
            </a:r>
            <a:r>
              <a:rPr kumimoji="1" lang="zh-CN" altLang="en-US" sz="2200">
                <a:latin typeface="楷体_GB2312"/>
              </a:rPr>
              <a:t>若绝缘层厚度</a:t>
            </a:r>
            <a:r>
              <a:rPr kumimoji="1" lang="en-US" altLang="zh-CN" sz="2200" i="1">
                <a:latin typeface="Times New Roman" panose="02020603050405020304" pitchFamily="18" charset="0"/>
              </a:rPr>
              <a:t>t</a:t>
            </a:r>
            <a:r>
              <a:rPr kumimoji="1" lang="en-US" altLang="zh-CN" sz="2200" baseline="-25000">
                <a:latin typeface="Times New Roman" panose="02020603050405020304" pitchFamily="18" charset="0"/>
              </a:rPr>
              <a:t>ox</a:t>
            </a:r>
            <a:r>
              <a:rPr kumimoji="1" lang="en-US" altLang="zh-CN" sz="2200">
                <a:latin typeface="Times New Roman" panose="02020603050405020304" pitchFamily="18" charset="0"/>
              </a:rPr>
              <a:t>= 50 </a:t>
            </a:r>
            <a:r>
              <a:rPr kumimoji="1" lang="zh-CN" altLang="zh-CN" sz="2200">
                <a:latin typeface="Times New Roman" panose="02020603050405020304" pitchFamily="18" charset="0"/>
              </a:rPr>
              <a:t>纳米</a:t>
            </a:r>
            <a:r>
              <a:rPr kumimoji="1" lang="zh-CN" altLang="en-US" sz="2200">
                <a:latin typeface="Times New Roman" panose="02020603050405020304" pitchFamily="18" charset="0"/>
              </a:rPr>
              <a:t>时，</a:t>
            </a:r>
            <a:r>
              <a:rPr kumimoji="1" lang="zh-CN" altLang="zh-CN" sz="2200">
                <a:latin typeface="Times New Roman" panose="02020603050405020304" pitchFamily="18" charset="0"/>
              </a:rPr>
              <a:t>只要约30V的栅极电压就可将</a:t>
            </a:r>
            <a:r>
              <a:rPr kumimoji="1" lang="zh-CN" altLang="en-US" sz="2200">
                <a:latin typeface="楷体_GB2312"/>
              </a:rPr>
              <a:t>绝缘层</a:t>
            </a:r>
            <a:r>
              <a:rPr kumimoji="1" lang="zh-CN" altLang="zh-CN" sz="2200">
                <a:latin typeface="Times New Roman" panose="02020603050405020304" pitchFamily="18" charset="0"/>
              </a:rPr>
              <a:t>击穿，若取安全系数为3，则最大栅极安全电压只有10V。</a:t>
            </a:r>
            <a:endParaRPr kumimoji="1" lang="zh-CN" altLang="en-US" sz="2200">
              <a:latin typeface="Times New Roman" panose="02020603050405020304" pitchFamily="18" charset="0"/>
            </a:endParaRPr>
          </a:p>
        </p:txBody>
      </p:sp>
      <p:graphicFrame>
        <p:nvGraphicFramePr>
          <p:cNvPr id="34821" name="Object 14"/>
          <p:cNvGraphicFramePr>
            <a:graphicFrameLocks noChangeAspect="1"/>
          </p:cNvGraphicFramePr>
          <p:nvPr/>
        </p:nvGraphicFramePr>
        <p:xfrm>
          <a:off x="4824413" y="750888"/>
          <a:ext cx="4197350" cy="2859087"/>
        </p:xfrm>
        <a:graphic>
          <a:graphicData uri="http://schemas.openxmlformats.org/presentationml/2006/ole">
            <mc:AlternateContent xmlns:mc="http://schemas.openxmlformats.org/markup-compatibility/2006">
              <mc:Choice xmlns:v="urn:schemas-microsoft-com:vml" Requires="v">
                <p:oleObj spid="_x0000_s148627" name="" r:id="rId1" imgW="1951990" imgH="1429385" progId="Word.Picture.8">
                  <p:embed/>
                </p:oleObj>
              </mc:Choice>
              <mc:Fallback>
                <p:oleObj name="" r:id="rId1" imgW="1951990" imgH="1429385" progId="Word.Picture.8">
                  <p:embed/>
                  <p:pic>
                    <p:nvPicPr>
                      <p:cNvPr id="0" name="图片 148626"/>
                      <p:cNvPicPr>
                        <a:picLocks noChangeAspect="1" noChangeArrowheads="1"/>
                      </p:cNvPicPr>
                      <p:nvPr/>
                    </p:nvPicPr>
                    <p:blipFill>
                      <a:blip r:embed="rId2">
                        <a:extLst>
                          <a:ext uri="{28A0092B-C50C-407E-A947-70E740481C1C}">
                            <a14:useLocalDpi xmlns:a14="http://schemas.microsoft.com/office/drawing/2010/main" val="0"/>
                          </a:ext>
                        </a:extLst>
                      </a:blip>
                      <a:srcRect l="-3688" r="-3688"/>
                      <a:stretch>
                        <a:fillRect/>
                      </a:stretch>
                    </p:blipFill>
                    <p:spPr bwMode="auto">
                      <a:xfrm>
                        <a:off x="4824413" y="750888"/>
                        <a:ext cx="4197350" cy="2859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5"/>
          <p:cNvSpPr>
            <a:spLocks noChangeArrowheads="1"/>
          </p:cNvSpPr>
          <p:nvPr/>
        </p:nvSpPr>
        <p:spPr bwMode="auto">
          <a:xfrm>
            <a:off x="576263" y="2673350"/>
            <a:ext cx="3779837"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kumimoji="1" lang="zh-CN" altLang="en-US" sz="2200">
                <a:latin typeface="楷体_GB2312"/>
              </a:rPr>
              <a:t>（</a:t>
            </a:r>
            <a:r>
              <a:rPr kumimoji="1" lang="en-US" altLang="zh-CN" sz="2200">
                <a:latin typeface="楷体_GB2312"/>
              </a:rPr>
              <a:t>2</a:t>
            </a:r>
            <a:r>
              <a:rPr kumimoji="1" lang="zh-CN" altLang="en-US" sz="2200">
                <a:latin typeface="楷体_GB2312"/>
              </a:rPr>
              <a:t>）栅极击穿</a:t>
            </a:r>
            <a:endParaRPr kumimoji="1" lang="zh-CN" altLang="en-US" sz="2200">
              <a:latin typeface="楷体_GB2312"/>
            </a:endParaRPr>
          </a:p>
        </p:txBody>
      </p:sp>
      <p:sp>
        <p:nvSpPr>
          <p:cNvPr id="12" name="Rectangle 16"/>
          <p:cNvSpPr>
            <a:spLocks noChangeArrowheads="1"/>
          </p:cNvSpPr>
          <p:nvPr/>
        </p:nvSpPr>
        <p:spPr bwMode="auto">
          <a:xfrm>
            <a:off x="4824413" y="3860800"/>
            <a:ext cx="4068762" cy="149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kumimoji="1" lang="en-US" altLang="zh-CN" sz="2200">
                <a:solidFill>
                  <a:srgbClr val="CC0000"/>
                </a:solidFill>
                <a:latin typeface="Times New Roman" panose="02020603050405020304" pitchFamily="18" charset="0"/>
              </a:rPr>
              <a:t>        </a:t>
            </a:r>
            <a:r>
              <a:rPr kumimoji="1" lang="zh-CN" altLang="zh-CN" sz="2200">
                <a:solidFill>
                  <a:srgbClr val="CC0000"/>
                </a:solidFill>
                <a:latin typeface="Times New Roman" panose="02020603050405020304" pitchFamily="18" charset="0"/>
              </a:rPr>
              <a:t>通常在MOS</a:t>
            </a:r>
            <a:r>
              <a:rPr kumimoji="1" lang="zh-CN" altLang="en-US" sz="2200">
                <a:solidFill>
                  <a:srgbClr val="CC0000"/>
                </a:solidFill>
                <a:latin typeface="Times New Roman" panose="02020603050405020304" pitchFamily="18" charset="0"/>
              </a:rPr>
              <a:t>管的栅源间接入双向稳压管</a:t>
            </a:r>
            <a:r>
              <a:rPr kumimoji="1" lang="zh-CN" altLang="zh-CN" sz="2200">
                <a:solidFill>
                  <a:srgbClr val="CC0000"/>
                </a:solidFill>
                <a:latin typeface="Times New Roman" panose="02020603050405020304" pitchFamily="18" charset="0"/>
              </a:rPr>
              <a:t>，</a:t>
            </a:r>
            <a:r>
              <a:rPr kumimoji="1" lang="zh-CN" altLang="en-US" sz="2200">
                <a:solidFill>
                  <a:srgbClr val="CC0000"/>
                </a:solidFill>
                <a:latin typeface="Times New Roman" panose="02020603050405020304" pitchFamily="18" charset="0"/>
              </a:rPr>
              <a:t>限制栅极电压</a:t>
            </a:r>
            <a:r>
              <a:rPr kumimoji="1" lang="zh-CN" altLang="zh-CN" sz="2200">
                <a:solidFill>
                  <a:srgbClr val="CC0000"/>
                </a:solidFill>
                <a:latin typeface="Times New Roman" panose="02020603050405020304" pitchFamily="18" charset="0"/>
              </a:rPr>
              <a:t>以保护器件。</a:t>
            </a:r>
            <a:endParaRPr kumimoji="1" lang="zh-CN" altLang="en-US" sz="2200">
              <a:solidFill>
                <a:srgbClr val="CC0000"/>
              </a:solidFill>
              <a:latin typeface="Times New Roman" panose="02020603050405020304" pitchFamily="18" charset="0"/>
            </a:endParaRPr>
          </a:p>
        </p:txBody>
      </p:sp>
      <p:sp>
        <p:nvSpPr>
          <p:cNvPr id="34824" name="Rectangle 2"/>
          <p:cNvSpPr>
            <a:spLocks noChangeArrowheads="1"/>
          </p:cNvSpPr>
          <p:nvPr/>
        </p:nvSpPr>
        <p:spPr bwMode="auto">
          <a:xfrm>
            <a:off x="727075" y="0"/>
            <a:ext cx="84169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99"/>
                </a:solidFill>
                <a:latin typeface="Times New Roman" panose="02020603050405020304" pitchFamily="18" charset="0"/>
              </a:rPr>
              <a:t>4.1.4  </a:t>
            </a:r>
            <a:r>
              <a:rPr lang="zh-CN" altLang="en-US" sz="3600">
                <a:solidFill>
                  <a:srgbClr val="000099"/>
                </a:solidFill>
                <a:latin typeface="Times New Roman" panose="02020603050405020304" pitchFamily="18" charset="0"/>
              </a:rPr>
              <a:t>沟道长度调制等几种效应</a:t>
            </a:r>
            <a:endParaRPr lang="zh-CN" altLang="en-US" sz="3600">
              <a:solidFill>
                <a:srgbClr val="000099"/>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down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downRigh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684213" y="1016000"/>
            <a:ext cx="8064500" cy="375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50000"/>
              </a:lnSpc>
              <a:spcBef>
                <a:spcPct val="0"/>
              </a:spcBef>
              <a:buClrTx/>
              <a:buFontTx/>
              <a:buNone/>
            </a:pPr>
            <a:r>
              <a:rPr lang="en-US" altLang="zh-CN" sz="3200" dirty="0">
                <a:latin typeface="Times New Roman" panose="02020603050405020304" pitchFamily="18" charset="0"/>
              </a:rPr>
              <a:t>4.1.1  N</a:t>
            </a:r>
            <a:r>
              <a:rPr lang="zh-CN" altLang="en-US" sz="3200" dirty="0">
                <a:latin typeface="Times New Roman" panose="02020603050405020304" pitchFamily="18" charset="0"/>
              </a:rPr>
              <a:t>沟道增强型</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4.1.2  N</a:t>
            </a:r>
            <a:r>
              <a:rPr lang="zh-CN" altLang="en-US" sz="3200" dirty="0">
                <a:latin typeface="Times New Roman" panose="02020603050405020304" pitchFamily="18" charset="0"/>
              </a:rPr>
              <a:t>沟道耗尽型</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4.1.3  P</a:t>
            </a:r>
            <a:r>
              <a:rPr lang="zh-CN" altLang="en-US" sz="3200" dirty="0">
                <a:latin typeface="Times New Roman" panose="02020603050405020304" pitchFamily="18" charset="0"/>
              </a:rPr>
              <a:t>沟道</a:t>
            </a:r>
            <a:r>
              <a:rPr lang="en-US" altLang="zh-CN" sz="3200" dirty="0">
                <a:latin typeface="Times New Roman" panose="02020603050405020304" pitchFamily="18" charset="0"/>
              </a:rPr>
              <a:t>MOSFET</a:t>
            </a:r>
            <a:endParaRPr lang="en-US" altLang="zh-CN" sz="3200" dirty="0">
              <a:latin typeface="Times New Roman" panose="02020603050405020304" pitchFamily="18" charset="0"/>
            </a:endParaRPr>
          </a:p>
          <a:p>
            <a:pPr eaLnBrk="1" hangingPunct="1">
              <a:lnSpc>
                <a:spcPct val="150000"/>
              </a:lnSpc>
              <a:spcBef>
                <a:spcPct val="0"/>
              </a:spcBef>
              <a:buClrTx/>
              <a:buFontTx/>
              <a:buNone/>
            </a:pPr>
            <a:r>
              <a:rPr lang="en-US" altLang="zh-CN" sz="3200" dirty="0">
                <a:latin typeface="Times New Roman" panose="02020603050405020304" pitchFamily="18" charset="0"/>
              </a:rPr>
              <a:t>4.1.4  </a:t>
            </a:r>
            <a:r>
              <a:rPr lang="zh-CN" altLang="en-US" sz="3200" dirty="0">
                <a:latin typeface="Times New Roman" panose="02020603050405020304" pitchFamily="18" charset="0"/>
              </a:rPr>
              <a:t>沟道长度调制等几种效应</a:t>
            </a:r>
            <a:endParaRPr lang="zh-CN" altLang="en-US" sz="3200" dirty="0">
              <a:latin typeface="Times New Roman" panose="02020603050405020304" pitchFamily="18" charset="0"/>
            </a:endParaRPr>
          </a:p>
          <a:p>
            <a:pPr eaLnBrk="1" hangingPunct="1">
              <a:lnSpc>
                <a:spcPct val="150000"/>
              </a:lnSpc>
              <a:spcBef>
                <a:spcPct val="0"/>
              </a:spcBef>
              <a:buClrTx/>
              <a:buFontTx/>
              <a:buNone/>
            </a:pPr>
            <a:r>
              <a:rPr lang="en-US" altLang="zh-CN" sz="3200" dirty="0">
                <a:solidFill>
                  <a:srgbClr val="C00000"/>
                </a:solidFill>
                <a:latin typeface="Times New Roman" panose="02020603050405020304" pitchFamily="18" charset="0"/>
              </a:rPr>
              <a:t>4.1.5  MOSFET</a:t>
            </a:r>
            <a:r>
              <a:rPr lang="zh-CN" altLang="en-US" sz="3200" dirty="0">
                <a:solidFill>
                  <a:srgbClr val="C00000"/>
                </a:solidFill>
                <a:latin typeface="Times New Roman" panose="02020603050405020304" pitchFamily="18" charset="0"/>
              </a:rPr>
              <a:t>的主要参数</a:t>
            </a:r>
            <a:endParaRPr lang="zh-CN" altLang="en-US" sz="3200" dirty="0">
              <a:solidFill>
                <a:srgbClr val="C00000"/>
              </a:solidFill>
              <a:latin typeface="Times New Roman" panose="02020603050405020304" pitchFamily="18" charset="0"/>
            </a:endParaRPr>
          </a:p>
        </p:txBody>
      </p:sp>
      <p:sp>
        <p:nvSpPr>
          <p:cNvPr id="35843" name="Rectangle 3"/>
          <p:cNvSpPr>
            <a:spLocks noChangeArrowheads="1"/>
          </p:cNvSpPr>
          <p:nvPr/>
        </p:nvSpPr>
        <p:spPr bwMode="auto">
          <a:xfrm>
            <a:off x="900113" y="0"/>
            <a:ext cx="72723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  MOS</a:t>
            </a:r>
            <a:r>
              <a:rPr lang="zh-CN" altLang="en-US" sz="3600">
                <a:solidFill>
                  <a:srgbClr val="0000CC"/>
                </a:solidFill>
                <a:latin typeface="Times New Roman" panose="02020603050405020304" pitchFamily="18" charset="0"/>
              </a:rPr>
              <a:t>场效应三极管</a:t>
            </a:r>
            <a:endParaRPr lang="zh-CN" altLang="en-US" sz="36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1258888" y="0"/>
            <a:ext cx="6819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4.1.5  MOSFET</a:t>
            </a:r>
            <a:r>
              <a:rPr lang="zh-CN" altLang="en-US" sz="3600">
                <a:solidFill>
                  <a:srgbClr val="0000CC"/>
                </a:solidFill>
                <a:latin typeface="Times New Roman" panose="02020603050405020304" pitchFamily="18" charset="0"/>
              </a:rPr>
              <a:t>的主要参数</a:t>
            </a:r>
            <a:endParaRPr lang="zh-CN" altLang="en-US" sz="3600">
              <a:solidFill>
                <a:srgbClr val="0000CC"/>
              </a:solidFill>
              <a:latin typeface="Times New Roman" panose="02020603050405020304" pitchFamily="18" charset="0"/>
            </a:endParaRPr>
          </a:p>
        </p:txBody>
      </p:sp>
      <p:sp>
        <p:nvSpPr>
          <p:cNvPr id="1002502" name="Rectangle 6"/>
          <p:cNvSpPr>
            <a:spLocks noChangeArrowheads="1"/>
          </p:cNvSpPr>
          <p:nvPr/>
        </p:nvSpPr>
        <p:spPr bwMode="auto">
          <a:xfrm>
            <a:off x="539750" y="714375"/>
            <a:ext cx="33734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800">
                <a:solidFill>
                  <a:srgbClr val="C00000"/>
                </a:solidFill>
                <a:latin typeface="Times New Roman" panose="02020603050405020304" pitchFamily="18" charset="0"/>
              </a:rPr>
              <a:t>一、直流参数</a:t>
            </a:r>
            <a:endParaRPr kumimoji="1" lang="zh-CN" altLang="en-US" sz="2800">
              <a:solidFill>
                <a:srgbClr val="C00000"/>
              </a:solidFill>
              <a:latin typeface="Times New Roman" panose="02020603050405020304" pitchFamily="18" charset="0"/>
              <a:ea typeface="宋体" panose="02010600030101010101" pitchFamily="2" charset="-122"/>
            </a:endParaRPr>
          </a:p>
        </p:txBody>
      </p:sp>
      <p:sp>
        <p:nvSpPr>
          <p:cNvPr id="1002505" name="Rectangle 9"/>
          <p:cNvSpPr>
            <a:spLocks noChangeArrowheads="1"/>
          </p:cNvSpPr>
          <p:nvPr/>
        </p:nvSpPr>
        <p:spPr bwMode="auto">
          <a:xfrm>
            <a:off x="466725" y="3068638"/>
            <a:ext cx="8461375"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400">
                <a:latin typeface="楷体_GB2312"/>
              </a:rPr>
              <a:t>    </a:t>
            </a:r>
            <a:r>
              <a:rPr kumimoji="1" lang="zh-CN" altLang="en-US" sz="2400">
                <a:latin typeface="楷体_GB2312"/>
              </a:rPr>
              <a:t>当</a:t>
            </a:r>
            <a:r>
              <a:rPr kumimoji="1" lang="en-US" altLang="zh-CN" sz="2400" i="1">
                <a:latin typeface="Book Antiqua" panose="02040602050305030304" pitchFamily="18" charset="0"/>
                <a:ea typeface="华文行楷" panose="02010800040101010101" pitchFamily="2" charset="-122"/>
              </a:rPr>
              <a:t>v</a:t>
            </a:r>
            <a:r>
              <a:rPr kumimoji="1" lang="en-US" altLang="zh-CN" sz="2400" baseline="-25000">
                <a:latin typeface="Times New Roman" panose="02020603050405020304" pitchFamily="18" charset="0"/>
              </a:rPr>
              <a:t>DS</a:t>
            </a:r>
            <a:r>
              <a:rPr kumimoji="1" lang="zh-CN" altLang="en-US" sz="2400">
                <a:latin typeface="Times New Roman" panose="02020603050405020304" pitchFamily="18" charset="0"/>
              </a:rPr>
              <a:t>为某一固定值（例如</a:t>
            </a:r>
            <a:r>
              <a:rPr kumimoji="1" lang="en-US" altLang="zh-CN" sz="2400">
                <a:latin typeface="Times New Roman" panose="02020603050405020304" pitchFamily="18" charset="0"/>
              </a:rPr>
              <a:t>10V</a:t>
            </a:r>
            <a:r>
              <a:rPr kumimoji="1" lang="zh-CN" altLang="en-US" sz="2400">
                <a:latin typeface="Times New Roman" panose="02020603050405020304" pitchFamily="18" charset="0"/>
              </a:rPr>
              <a:t>）使</a:t>
            </a:r>
            <a:r>
              <a:rPr kumimoji="1" lang="en-US" altLang="zh-CN" sz="2400" i="1">
                <a:latin typeface="Times New Roman" panose="02020603050405020304" pitchFamily="18" charset="0"/>
              </a:rPr>
              <a:t>i</a:t>
            </a:r>
            <a:r>
              <a:rPr kumimoji="1" lang="en-US" altLang="zh-CN" sz="2400" baseline="-25000">
                <a:latin typeface="Times New Roman" panose="02020603050405020304" pitchFamily="18" charset="0"/>
              </a:rPr>
              <a:t>D</a:t>
            </a:r>
            <a:r>
              <a:rPr kumimoji="1" lang="zh-CN" altLang="en-US" sz="2400">
                <a:latin typeface="Times New Roman" panose="02020603050405020304" pitchFamily="18" charset="0"/>
              </a:rPr>
              <a:t>等于一微小电流（例如</a:t>
            </a:r>
            <a:r>
              <a:rPr kumimoji="1" lang="en-US" altLang="zh-CN" sz="2400">
                <a:latin typeface="Times New Roman" panose="02020603050405020304" pitchFamily="18" charset="0"/>
              </a:rPr>
              <a:t>50μA</a:t>
            </a:r>
            <a:r>
              <a:rPr kumimoji="1" lang="zh-CN" altLang="en-US" sz="2400">
                <a:latin typeface="Times New Roman" panose="02020603050405020304" pitchFamily="18" charset="0"/>
              </a:rPr>
              <a:t>）时，栅源间的电压为</a:t>
            </a:r>
            <a:r>
              <a:rPr kumimoji="1" lang="en-US" altLang="zh-CN" sz="2400" i="1">
                <a:latin typeface="Times New Roman" panose="02020603050405020304" pitchFamily="18" charset="0"/>
              </a:rPr>
              <a:t>V</a:t>
            </a:r>
            <a:r>
              <a:rPr kumimoji="1" lang="en-US" altLang="zh-CN" sz="2400" baseline="-25000">
                <a:latin typeface="Times New Roman" panose="02020603050405020304" pitchFamily="18" charset="0"/>
              </a:rPr>
              <a:t>TN</a:t>
            </a:r>
            <a:r>
              <a:rPr kumimoji="1" lang="zh-CN" altLang="en-US" sz="2400">
                <a:latin typeface="Times New Roman" panose="02020603050405020304" pitchFamily="18" charset="0"/>
              </a:rPr>
              <a:t>。  </a:t>
            </a:r>
            <a:endParaRPr kumimoji="1" lang="zh-CN" altLang="en-US" sz="2400">
              <a:latin typeface="Times New Roman" panose="02020603050405020304" pitchFamily="18" charset="0"/>
            </a:endParaRPr>
          </a:p>
        </p:txBody>
      </p:sp>
      <p:sp>
        <p:nvSpPr>
          <p:cNvPr id="23" name="Rectangle 8"/>
          <p:cNvSpPr>
            <a:spLocks noChangeArrowheads="1"/>
          </p:cNvSpPr>
          <p:nvPr/>
        </p:nvSpPr>
        <p:spPr bwMode="auto">
          <a:xfrm>
            <a:off x="685800" y="1371600"/>
            <a:ext cx="2770076"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marL="457200" indent="-457200" eaLnBrk="1" hangingPunct="1">
              <a:lnSpc>
                <a:spcPct val="130000"/>
              </a:lnSpc>
              <a:spcBef>
                <a:spcPct val="0"/>
              </a:spcBef>
              <a:buClrTx/>
              <a:buFontTx/>
              <a:buAutoNum type="arabicPeriod"/>
            </a:pPr>
            <a:r>
              <a:rPr kumimoji="1" lang="zh-CN" altLang="en-US" sz="2400" dirty="0" smtClean="0">
                <a:latin typeface="Times New Roman" panose="02020603050405020304" pitchFamily="18" charset="0"/>
              </a:rPr>
              <a:t>阈值电压</a:t>
            </a:r>
            <a:r>
              <a:rPr kumimoji="1" lang="en-US" altLang="zh-CN" sz="2400" i="1" dirty="0" smtClean="0">
                <a:latin typeface="Times New Roman" panose="02020603050405020304" pitchFamily="18" charset="0"/>
              </a:rPr>
              <a:t>V</a:t>
            </a:r>
            <a:r>
              <a:rPr kumimoji="1" lang="en-US" altLang="zh-CN" sz="2400" baseline="-30000" dirty="0" smtClean="0">
                <a:latin typeface="Times New Roman" panose="02020603050405020304" pitchFamily="18" charset="0"/>
              </a:rPr>
              <a:t>TN</a:t>
            </a:r>
            <a:endParaRPr kumimoji="1" lang="en-US" altLang="zh-CN" sz="2400" baseline="-30000" dirty="0" smtClean="0">
              <a:latin typeface="Times New Roman" panose="02020603050405020304" pitchFamily="18" charset="0"/>
            </a:endParaRPr>
          </a:p>
          <a:p>
            <a:pPr eaLnBrk="1" hangingPunct="1">
              <a:lnSpc>
                <a:spcPct val="130000"/>
              </a:lnSpc>
              <a:spcBef>
                <a:spcPct val="0"/>
              </a:spcBef>
              <a:buClrTx/>
              <a:buNone/>
            </a:pPr>
            <a:r>
              <a:rPr kumimoji="1" lang="zh-CN" altLang="en-US" sz="2400" dirty="0" smtClean="0">
                <a:latin typeface="Times New Roman" panose="02020603050405020304" pitchFamily="18" charset="0"/>
              </a:rPr>
              <a:t>（</a:t>
            </a:r>
            <a:r>
              <a:rPr kumimoji="1" lang="en-US" altLang="zh-CN" sz="2400" dirty="0" smtClean="0">
                <a:latin typeface="Times New Roman" panose="02020603050405020304" pitchFamily="18" charset="0"/>
              </a:rPr>
              <a:t>P</a:t>
            </a:r>
            <a:r>
              <a:rPr kumimoji="1" lang="zh-CN" altLang="en-US" sz="2400" dirty="0" smtClean="0">
                <a:latin typeface="Times New Roman" panose="02020603050405020304" pitchFamily="18" charset="0"/>
              </a:rPr>
              <a:t>沟道为</a:t>
            </a:r>
            <a:r>
              <a:rPr kumimoji="1" lang="en-US" altLang="zh-CN" sz="2400" i="1" dirty="0" smtClean="0">
                <a:latin typeface="Times New Roman" panose="02020603050405020304" pitchFamily="18" charset="0"/>
              </a:rPr>
              <a:t>V</a:t>
            </a:r>
            <a:r>
              <a:rPr kumimoji="1" lang="en-US" altLang="zh-CN" sz="2400" baseline="-30000" dirty="0" smtClean="0">
                <a:latin typeface="Times New Roman" panose="02020603050405020304" pitchFamily="18" charset="0"/>
              </a:rPr>
              <a:t>TP</a:t>
            </a:r>
            <a:r>
              <a:rPr kumimoji="1" lang="zh-CN" altLang="en-US" sz="2400" dirty="0" smtClean="0">
                <a:latin typeface="Times New Roman" panose="02020603050405020304" pitchFamily="18" charset="0"/>
              </a:rPr>
              <a:t>）</a:t>
            </a:r>
            <a:endParaRPr kumimoji="1" lang="zh-CN" altLang="en-US" sz="2400" dirty="0">
              <a:latin typeface="Times New Roman" panose="02020603050405020304" pitchFamily="18" charset="0"/>
            </a:endParaRPr>
          </a:p>
        </p:txBody>
      </p:sp>
      <p:graphicFrame>
        <p:nvGraphicFramePr>
          <p:cNvPr id="25" name="Object 17"/>
          <p:cNvGraphicFramePr>
            <a:graphicFrameLocks noChangeAspect="1"/>
          </p:cNvGraphicFramePr>
          <p:nvPr/>
        </p:nvGraphicFramePr>
        <p:xfrm>
          <a:off x="3563938" y="944563"/>
          <a:ext cx="4160837" cy="2073275"/>
        </p:xfrm>
        <a:graphic>
          <a:graphicData uri="http://schemas.openxmlformats.org/presentationml/2006/ole">
            <mc:AlternateContent xmlns:mc="http://schemas.openxmlformats.org/markup-compatibility/2006">
              <mc:Choice xmlns:v="urn:schemas-microsoft-com:vml" Requires="v">
                <p:oleObj spid="_x0000_s149798" name="图片" r:id="rId1" imgW="2601595" imgH="1298575" progId="Word.Picture.8">
                  <p:embed/>
                </p:oleObj>
              </mc:Choice>
              <mc:Fallback>
                <p:oleObj name="图片" r:id="rId1" imgW="2601595" imgH="1298575" progId="Word.Picture.8">
                  <p:embed/>
                  <p:pic>
                    <p:nvPicPr>
                      <p:cNvPr id="0" name="图片 1497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944563"/>
                        <a:ext cx="41608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19"/>
          <p:cNvGraphicFramePr>
            <a:graphicFrameLocks noChangeAspect="1"/>
          </p:cNvGraphicFramePr>
          <p:nvPr/>
        </p:nvGraphicFramePr>
        <p:xfrm>
          <a:off x="3671888" y="4005064"/>
          <a:ext cx="4160837" cy="2073275"/>
        </p:xfrm>
        <a:graphic>
          <a:graphicData uri="http://schemas.openxmlformats.org/presentationml/2006/ole">
            <mc:AlternateContent xmlns:mc="http://schemas.openxmlformats.org/markup-compatibility/2006">
              <mc:Choice xmlns:v="urn:schemas-microsoft-com:vml" Requires="v">
                <p:oleObj spid="_x0000_s149799" name="图片" r:id="rId3" imgW="2601595" imgH="1298575" progId="Word.Picture.8">
                  <p:embed/>
                </p:oleObj>
              </mc:Choice>
              <mc:Fallback>
                <p:oleObj name="图片" r:id="rId3" imgW="2601595" imgH="1298575" progId="Word.Picture.8">
                  <p:embed/>
                  <p:pic>
                    <p:nvPicPr>
                      <p:cNvPr id="0" name="图片 1497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888" y="4005064"/>
                        <a:ext cx="41608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2502"/>
                                        </p:tgtEl>
                                        <p:attrNameLst>
                                          <p:attrName>style.visibility</p:attrName>
                                        </p:attrNameLst>
                                      </p:cBhvr>
                                      <p:to>
                                        <p:strVal val="visible"/>
                                      </p:to>
                                    </p:set>
                                    <p:animEffect transition="in" filter="wipe(left)">
                                      <p:cBhvr>
                                        <p:cTn id="7" dur="500"/>
                                        <p:tgtEl>
                                          <p:spTgt spid="100250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trips(downRight)">
                                      <p:cBhvr>
                                        <p:cTn id="12" dur="500"/>
                                        <p:tgtEl>
                                          <p:spTgt spid="23"/>
                                        </p:tgtEl>
                                      </p:cBhvr>
                                    </p:animEffect>
                                  </p:childTnLst>
                                </p:cTn>
                              </p:par>
                            </p:childTnLst>
                          </p:cTn>
                        </p:par>
                        <p:par>
                          <p:cTn id="13" fill="hold">
                            <p:stCondLst>
                              <p:cond delay="500"/>
                            </p:stCondLst>
                            <p:childTnLst>
                              <p:par>
                                <p:cTn id="14" presetID="4" presetClass="entr" presetSubtype="16"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ox(in)">
                                      <p:cBhvr>
                                        <p:cTn id="16" dur="500"/>
                                        <p:tgtEl>
                                          <p:spTgt spid="2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02505"/>
                                        </p:tgtEl>
                                        <p:attrNameLst>
                                          <p:attrName>style.visibility</p:attrName>
                                        </p:attrNameLst>
                                      </p:cBhvr>
                                      <p:to>
                                        <p:strVal val="visible"/>
                                      </p:to>
                                    </p:set>
                                    <p:animEffect transition="in" filter="wipe(left)">
                                      <p:cBhvr>
                                        <p:cTn id="19" dur="500"/>
                                        <p:tgtEl>
                                          <p:spTgt spid="1002505"/>
                                        </p:tgtEl>
                                      </p:cBhvr>
                                    </p:animEffect>
                                  </p:childTnLst>
                                </p:cTn>
                              </p:par>
                            </p:childTnLst>
                          </p:cTn>
                        </p:par>
                        <p:par>
                          <p:cTn id="20" fill="hold">
                            <p:stCondLst>
                              <p:cond delay="1000"/>
                            </p:stCondLst>
                            <p:childTnLst>
                              <p:par>
                                <p:cTn id="21" presetID="4" presetClass="entr" presetSubtype="32"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ox(out)">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502" grpId="0"/>
      <p:bldP spid="1002505" grpId="0"/>
      <p:bldP spid="23"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1258888" y="0"/>
            <a:ext cx="6819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4.1.5  MOSFET</a:t>
            </a:r>
            <a:r>
              <a:rPr lang="zh-CN" altLang="en-US" sz="3600">
                <a:solidFill>
                  <a:srgbClr val="0000CC"/>
                </a:solidFill>
                <a:latin typeface="Times New Roman" panose="02020603050405020304" pitchFamily="18" charset="0"/>
              </a:rPr>
              <a:t>的主要参数</a:t>
            </a:r>
            <a:endParaRPr lang="zh-CN" altLang="en-US" sz="3600">
              <a:solidFill>
                <a:srgbClr val="0000CC"/>
              </a:solidFill>
              <a:latin typeface="Times New Roman" panose="02020603050405020304" pitchFamily="18" charset="0"/>
            </a:endParaRPr>
          </a:p>
        </p:txBody>
      </p:sp>
      <p:sp>
        <p:nvSpPr>
          <p:cNvPr id="37891" name="Rectangle 6"/>
          <p:cNvSpPr>
            <a:spLocks noChangeArrowheads="1"/>
          </p:cNvSpPr>
          <p:nvPr/>
        </p:nvSpPr>
        <p:spPr bwMode="auto">
          <a:xfrm>
            <a:off x="539750" y="714375"/>
            <a:ext cx="33734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800">
                <a:solidFill>
                  <a:srgbClr val="C00000"/>
                </a:solidFill>
                <a:latin typeface="Times New Roman" panose="02020603050405020304" pitchFamily="18" charset="0"/>
              </a:rPr>
              <a:t>一、直流参数</a:t>
            </a:r>
            <a:endParaRPr kumimoji="1" lang="zh-CN" altLang="en-US" sz="2800">
              <a:solidFill>
                <a:srgbClr val="C00000"/>
              </a:solidFill>
              <a:latin typeface="Times New Roman" panose="02020603050405020304" pitchFamily="18" charset="0"/>
              <a:ea typeface="宋体" panose="02010600030101010101" pitchFamily="2" charset="-122"/>
            </a:endParaRPr>
          </a:p>
        </p:txBody>
      </p:sp>
      <p:sp>
        <p:nvSpPr>
          <p:cNvPr id="37892" name="Rectangle 10"/>
          <p:cNvSpPr>
            <a:spLocks noChangeArrowheads="1"/>
          </p:cNvSpPr>
          <p:nvPr/>
        </p:nvSpPr>
        <p:spPr bwMode="auto">
          <a:xfrm>
            <a:off x="685800" y="1376363"/>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400" dirty="0" smtClean="0">
                <a:latin typeface="Times New Roman" panose="02020603050405020304" pitchFamily="18" charset="0"/>
              </a:rPr>
              <a:t>2. </a:t>
            </a:r>
            <a:r>
              <a:rPr kumimoji="1" lang="zh-CN" altLang="en-US" sz="2400" dirty="0">
                <a:latin typeface="Times New Roman" panose="02020603050405020304" pitchFamily="18" charset="0"/>
              </a:rPr>
              <a:t>饱和漏电流</a:t>
            </a:r>
            <a:r>
              <a:rPr kumimoji="1" lang="en-US" altLang="zh-CN" sz="2400" i="1" dirty="0">
                <a:latin typeface="Times New Roman" panose="02020603050405020304" pitchFamily="18" charset="0"/>
              </a:rPr>
              <a:t>I</a:t>
            </a:r>
            <a:r>
              <a:rPr kumimoji="1" lang="en-US" altLang="zh-CN" sz="2400" baseline="-30000" dirty="0">
                <a:latin typeface="Times New Roman" panose="02020603050405020304" pitchFamily="18" charset="0"/>
              </a:rPr>
              <a:t>DSS</a:t>
            </a: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（耗尽型参数）</a:t>
            </a:r>
            <a:endParaRPr kumimoji="1" lang="zh-CN" altLang="en-US" sz="2400" dirty="0">
              <a:latin typeface="Times New Roman" panose="02020603050405020304" pitchFamily="18" charset="0"/>
            </a:endParaRPr>
          </a:p>
        </p:txBody>
      </p:sp>
      <p:sp>
        <p:nvSpPr>
          <p:cNvPr id="16" name="Rectangle 11"/>
          <p:cNvSpPr>
            <a:spLocks noChangeArrowheads="1"/>
          </p:cNvSpPr>
          <p:nvPr/>
        </p:nvSpPr>
        <p:spPr bwMode="auto">
          <a:xfrm>
            <a:off x="685800" y="4689475"/>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400" dirty="0" smtClean="0">
                <a:latin typeface="Times New Roman" panose="02020603050405020304" pitchFamily="18" charset="0"/>
              </a:rPr>
              <a:t>3. </a:t>
            </a:r>
            <a:r>
              <a:rPr kumimoji="1" lang="zh-CN" altLang="en-US" sz="2400" dirty="0">
                <a:latin typeface="Times New Roman" panose="02020603050405020304" pitchFamily="18" charset="0"/>
              </a:rPr>
              <a:t>直流输入电阻</a:t>
            </a:r>
            <a:r>
              <a:rPr kumimoji="1" lang="en-US" altLang="zh-CN" sz="2400" i="1" dirty="0">
                <a:latin typeface="Times New Roman" panose="02020603050405020304" pitchFamily="18" charset="0"/>
              </a:rPr>
              <a:t>R</a:t>
            </a:r>
            <a:r>
              <a:rPr kumimoji="1" lang="en-US" altLang="zh-CN" sz="2400" baseline="-30000" dirty="0">
                <a:latin typeface="Times New Roman" panose="02020603050405020304" pitchFamily="18" charset="0"/>
              </a:rPr>
              <a:t>GS</a:t>
            </a: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a:t>
            </a:r>
            <a:r>
              <a:rPr kumimoji="1" lang="en-US" altLang="zh-CN" sz="2400" dirty="0">
                <a:latin typeface="Times New Roman" panose="02020603050405020304" pitchFamily="18" charset="0"/>
                <a:ea typeface="华康简宋"/>
                <a:cs typeface="华康简宋"/>
              </a:rPr>
              <a:t>10</a:t>
            </a:r>
            <a:r>
              <a:rPr kumimoji="1" lang="en-US" altLang="zh-CN" sz="2400" baseline="30000" dirty="0">
                <a:latin typeface="Times New Roman" panose="02020603050405020304" pitchFamily="18" charset="0"/>
                <a:ea typeface="华康简宋"/>
                <a:cs typeface="华康简宋"/>
              </a:rPr>
              <a:t>9</a:t>
            </a:r>
            <a:r>
              <a:rPr kumimoji="1" lang="en-US" altLang="zh-CN" sz="2400" dirty="0">
                <a:latin typeface="Times New Roman" panose="02020603050405020304" pitchFamily="18" charset="0"/>
                <a:ea typeface="华康简宋"/>
                <a:cs typeface="华康简宋"/>
              </a:rPr>
              <a:t>Ω</a:t>
            </a:r>
            <a:r>
              <a:rPr kumimoji="1" lang="zh-CN" altLang="en-US" sz="2400" dirty="0">
                <a:latin typeface="Times New Roman" panose="02020603050405020304" pitchFamily="18" charset="0"/>
                <a:ea typeface="华康简宋"/>
                <a:cs typeface="华康简宋"/>
              </a:rPr>
              <a:t>～</a:t>
            </a:r>
            <a:r>
              <a:rPr kumimoji="1" lang="en-US" altLang="zh-CN" sz="2400" dirty="0">
                <a:latin typeface="Times New Roman" panose="02020603050405020304" pitchFamily="18" charset="0"/>
                <a:ea typeface="华康简宋"/>
                <a:cs typeface="华康简宋"/>
              </a:rPr>
              <a:t>10</a:t>
            </a:r>
            <a:r>
              <a:rPr kumimoji="1" lang="en-US" altLang="zh-CN" sz="2400" baseline="30000" dirty="0">
                <a:latin typeface="Times New Roman" panose="02020603050405020304" pitchFamily="18" charset="0"/>
                <a:ea typeface="华康简宋"/>
                <a:cs typeface="华康简宋"/>
              </a:rPr>
              <a:t>15</a:t>
            </a:r>
            <a:r>
              <a:rPr kumimoji="1" lang="en-US" altLang="zh-CN" sz="2400" dirty="0">
                <a:latin typeface="Times New Roman" panose="02020603050405020304" pitchFamily="18" charset="0"/>
                <a:ea typeface="华康简宋"/>
                <a:cs typeface="华康简宋"/>
              </a:rPr>
              <a:t>Ω</a:t>
            </a: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a:t>
            </a:r>
            <a:endParaRPr kumimoji="1" lang="zh-CN" altLang="en-US" sz="2400" dirty="0">
              <a:latin typeface="Times New Roman" panose="02020603050405020304" pitchFamily="18" charset="0"/>
            </a:endParaRPr>
          </a:p>
        </p:txBody>
      </p:sp>
      <p:graphicFrame>
        <p:nvGraphicFramePr>
          <p:cNvPr id="17" name="Object 17"/>
          <p:cNvGraphicFramePr>
            <a:graphicFrameLocks noChangeAspect="1"/>
          </p:cNvGraphicFramePr>
          <p:nvPr/>
        </p:nvGraphicFramePr>
        <p:xfrm>
          <a:off x="3311525" y="2060575"/>
          <a:ext cx="3155950" cy="2333625"/>
        </p:xfrm>
        <a:graphic>
          <a:graphicData uri="http://schemas.openxmlformats.org/presentationml/2006/ole">
            <mc:AlternateContent xmlns:mc="http://schemas.openxmlformats.org/markup-compatibility/2006">
              <mc:Choice xmlns:v="urn:schemas-microsoft-com:vml" Requires="v">
                <p:oleObj spid="_x0000_s150676" name="图片" r:id="rId1" imgW="1753235" imgH="1298575" progId="Word.Picture.8">
                  <p:embed/>
                </p:oleObj>
              </mc:Choice>
              <mc:Fallback>
                <p:oleObj name="图片" r:id="rId1" imgW="1753235" imgH="1298575" progId="Word.Picture.8">
                  <p:embed/>
                  <p:pic>
                    <p:nvPicPr>
                      <p:cNvPr id="0" name="图片 1506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5" y="2060575"/>
                        <a:ext cx="31559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strips(downRigh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431800" y="692150"/>
            <a:ext cx="5148263"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800">
                <a:solidFill>
                  <a:srgbClr val="C00000"/>
                </a:solidFill>
                <a:latin typeface="Times New Roman" panose="02020603050405020304" pitchFamily="18" charset="0"/>
              </a:rPr>
              <a:t>二、交流参数（饱和区）</a:t>
            </a:r>
            <a:endParaRPr kumimoji="1" lang="zh-CN" altLang="en-US" sz="2800">
              <a:solidFill>
                <a:srgbClr val="C00000"/>
              </a:solidFill>
              <a:latin typeface="Times New Roman" panose="02020603050405020304" pitchFamily="18" charset="0"/>
              <a:ea typeface="宋体" panose="02010600030101010101" pitchFamily="2" charset="-122"/>
            </a:endParaRPr>
          </a:p>
        </p:txBody>
      </p:sp>
      <p:sp>
        <p:nvSpPr>
          <p:cNvPr id="14" name="Rectangle 7"/>
          <p:cNvSpPr>
            <a:spLocks noChangeArrowheads="1"/>
          </p:cNvSpPr>
          <p:nvPr/>
        </p:nvSpPr>
        <p:spPr bwMode="auto">
          <a:xfrm>
            <a:off x="1081088" y="3899756"/>
            <a:ext cx="1366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a:latin typeface="楷体_GB2312"/>
              </a:rPr>
              <a:t>所以</a:t>
            </a:r>
            <a:endParaRPr kumimoji="1" lang="zh-CN" altLang="en-US" sz="2400">
              <a:latin typeface="楷体_GB2312"/>
            </a:endParaRPr>
          </a:p>
        </p:txBody>
      </p:sp>
      <p:sp>
        <p:nvSpPr>
          <p:cNvPr id="15" name="Rectangle 13"/>
          <p:cNvSpPr>
            <a:spLocks noChangeArrowheads="1"/>
          </p:cNvSpPr>
          <p:nvPr/>
        </p:nvSpPr>
        <p:spPr bwMode="auto">
          <a:xfrm>
            <a:off x="717550" y="1427163"/>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400">
                <a:latin typeface="Times New Roman" panose="02020603050405020304" pitchFamily="18" charset="0"/>
              </a:rPr>
              <a:t>1. </a:t>
            </a:r>
            <a:r>
              <a:rPr kumimoji="1" lang="zh-CN" altLang="en-US" sz="2400">
                <a:latin typeface="Times New Roman" panose="02020603050405020304" pitchFamily="18" charset="0"/>
              </a:rPr>
              <a:t>输出电阻</a:t>
            </a:r>
            <a:r>
              <a:rPr kumimoji="1" lang="en-US" altLang="zh-CN" sz="2400" i="1">
                <a:latin typeface="Times New Roman" panose="02020603050405020304" pitchFamily="18" charset="0"/>
              </a:rPr>
              <a:t>r</a:t>
            </a:r>
            <a:r>
              <a:rPr kumimoji="1" lang="en-US" altLang="zh-CN" sz="2400" baseline="-30000">
                <a:latin typeface="Times New Roman" panose="02020603050405020304" pitchFamily="18" charset="0"/>
              </a:rPr>
              <a:t>ds</a:t>
            </a:r>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p:txBody>
      </p:sp>
      <p:graphicFrame>
        <p:nvGraphicFramePr>
          <p:cNvPr id="16" name="Object 14"/>
          <p:cNvGraphicFramePr>
            <a:graphicFrameLocks noChangeAspect="1"/>
          </p:cNvGraphicFramePr>
          <p:nvPr/>
        </p:nvGraphicFramePr>
        <p:xfrm>
          <a:off x="3600450" y="1171575"/>
          <a:ext cx="1765300" cy="990600"/>
        </p:xfrm>
        <a:graphic>
          <a:graphicData uri="http://schemas.openxmlformats.org/presentationml/2006/ole">
            <mc:AlternateContent xmlns:mc="http://schemas.openxmlformats.org/markup-compatibility/2006">
              <mc:Choice xmlns:v="urn:schemas-microsoft-com:vml" Requires="v">
                <p:oleObj spid="_x0000_s152134" name="公式" r:id="rId1" imgW="888365" imgH="495300" progId="Equation.3">
                  <p:embed/>
                </p:oleObj>
              </mc:Choice>
              <mc:Fallback>
                <p:oleObj name="公式" r:id="rId1" imgW="888365" imgH="495300" progId="Equation.3">
                  <p:embed/>
                  <p:pic>
                    <p:nvPicPr>
                      <p:cNvPr id="0" name="图片 1521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50" y="1171575"/>
                        <a:ext cx="1765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5"/>
          <p:cNvGraphicFramePr>
            <a:graphicFrameLocks noChangeAspect="1"/>
          </p:cNvGraphicFramePr>
          <p:nvPr/>
        </p:nvGraphicFramePr>
        <p:xfrm>
          <a:off x="2268538" y="3717193"/>
          <a:ext cx="4637087" cy="892175"/>
        </p:xfrm>
        <a:graphic>
          <a:graphicData uri="http://schemas.openxmlformats.org/presentationml/2006/ole">
            <mc:AlternateContent xmlns:mc="http://schemas.openxmlformats.org/markup-compatibility/2006">
              <mc:Choice xmlns:v="urn:schemas-microsoft-com:vml" Requires="v">
                <p:oleObj spid="_x0000_s152135" name="公式" r:id="rId3" imgW="2311400" imgH="444500" progId="Equation.3">
                  <p:embed/>
                </p:oleObj>
              </mc:Choice>
              <mc:Fallback>
                <p:oleObj name="公式" r:id="rId3" imgW="2311400" imgH="444500" progId="Equation.3">
                  <p:embed/>
                  <p:pic>
                    <p:nvPicPr>
                      <p:cNvPr id="0" name="图片 152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3717193"/>
                        <a:ext cx="463708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16"/>
          <p:cNvSpPr>
            <a:spLocks noChangeArrowheads="1"/>
          </p:cNvSpPr>
          <p:nvPr/>
        </p:nvSpPr>
        <p:spPr bwMode="auto">
          <a:xfrm>
            <a:off x="1117600" y="4679218"/>
            <a:ext cx="716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a:latin typeface="楷体_GB2312"/>
              </a:rPr>
              <a:t>当不考虑沟道调制效应时，</a:t>
            </a:r>
            <a:r>
              <a:rPr kumimoji="1" lang="zh-CN" altLang="en-US" sz="2400" i="1">
                <a:latin typeface="楷体_GB2312"/>
                <a:sym typeface="Symbol" panose="05050102010706020507" pitchFamily="18" charset="2"/>
              </a:rPr>
              <a:t></a:t>
            </a:r>
            <a:r>
              <a:rPr kumimoji="1" lang="zh-CN" altLang="en-US" sz="2400">
                <a:latin typeface="楷体_GB2312"/>
                <a:sym typeface="Symbol" panose="05050102010706020507" pitchFamily="18" charset="2"/>
              </a:rPr>
              <a:t>＝</a:t>
            </a:r>
            <a:r>
              <a:rPr kumimoji="1" lang="en-US" altLang="zh-CN" sz="2400">
                <a:latin typeface="楷体_GB2312"/>
                <a:sym typeface="Symbol" panose="05050102010706020507" pitchFamily="18" charset="2"/>
              </a:rPr>
              <a:t>0</a:t>
            </a:r>
            <a:r>
              <a:rPr kumimoji="1" lang="zh-CN" altLang="en-US" sz="2400">
                <a:latin typeface="楷体_GB2312"/>
                <a:sym typeface="Symbol" panose="05050102010706020507" pitchFamily="18" charset="2"/>
              </a:rPr>
              <a:t>，</a:t>
            </a:r>
            <a:r>
              <a:rPr kumimoji="1" lang="en-US" altLang="zh-CN" sz="2400" i="1">
                <a:latin typeface="Times New Roman" panose="02020603050405020304" pitchFamily="18" charset="0"/>
                <a:ea typeface="华康简宋"/>
                <a:cs typeface="华康简宋"/>
              </a:rPr>
              <a:t>r</a:t>
            </a:r>
            <a:r>
              <a:rPr kumimoji="1" lang="en-US" altLang="zh-CN" sz="2400" baseline="-30000">
                <a:latin typeface="楷体_GB2312"/>
                <a:ea typeface="华康简宋"/>
                <a:cs typeface="华康简宋"/>
              </a:rPr>
              <a:t>ds</a:t>
            </a:r>
            <a:r>
              <a:rPr kumimoji="1" lang="en-US" altLang="zh-CN" sz="2400">
                <a:latin typeface="宋体" panose="02010600030101010101" pitchFamily="2" charset="-122"/>
              </a:rPr>
              <a:t>→∞</a:t>
            </a:r>
            <a:r>
              <a:rPr kumimoji="1" lang="en-US" altLang="zh-CN" sz="2400">
                <a:latin typeface="楷体_GB2312"/>
              </a:rPr>
              <a:t>  </a:t>
            </a:r>
            <a:endParaRPr kumimoji="1" lang="en-US" altLang="zh-CN" sz="2400">
              <a:latin typeface="楷体_GB2312"/>
            </a:endParaRPr>
          </a:p>
        </p:txBody>
      </p:sp>
      <p:sp>
        <p:nvSpPr>
          <p:cNvPr id="19" name="Rectangle 17"/>
          <p:cNvSpPr>
            <a:spLocks noChangeArrowheads="1"/>
          </p:cNvSpPr>
          <p:nvPr/>
        </p:nvSpPr>
        <p:spPr bwMode="auto">
          <a:xfrm>
            <a:off x="1117600" y="5328506"/>
            <a:ext cx="71628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5000"/>
              </a:lnSpc>
              <a:spcBef>
                <a:spcPct val="0"/>
              </a:spcBef>
              <a:buClrTx/>
              <a:buFontTx/>
              <a:buNone/>
            </a:pPr>
            <a:r>
              <a:rPr kumimoji="1" lang="zh-CN" altLang="en-US" sz="2400">
                <a:latin typeface="楷体_GB2312"/>
              </a:rPr>
              <a:t>实际中</a:t>
            </a:r>
            <a:r>
              <a:rPr kumimoji="1" lang="zh-CN" altLang="zh-CN" sz="2400">
                <a:latin typeface="楷体_GB2312"/>
              </a:rPr>
              <a:t>，</a:t>
            </a:r>
            <a:r>
              <a:rPr kumimoji="1" lang="en-US" altLang="zh-CN" sz="2400" i="1">
                <a:latin typeface="Times New Roman" panose="02020603050405020304" pitchFamily="18" charset="0"/>
                <a:ea typeface="华康简宋"/>
                <a:cs typeface="华康简宋"/>
              </a:rPr>
              <a:t>r</a:t>
            </a:r>
            <a:r>
              <a:rPr kumimoji="1" lang="en-US" altLang="zh-CN" sz="2400" baseline="-30000">
                <a:latin typeface="Times New Roman" panose="02020603050405020304" pitchFamily="18" charset="0"/>
                <a:ea typeface="华康简宋"/>
                <a:cs typeface="华康简宋"/>
              </a:rPr>
              <a:t>ds</a:t>
            </a:r>
            <a:r>
              <a:rPr kumimoji="1" lang="zh-CN" altLang="zh-CN" sz="2400">
                <a:latin typeface="楷体_GB2312"/>
              </a:rPr>
              <a:t>一般在几十千欧到几百千欧之间</a:t>
            </a:r>
            <a:r>
              <a:rPr kumimoji="1" lang="zh-CN" altLang="en-US" sz="2400">
                <a:latin typeface="楷体_GB2312"/>
              </a:rPr>
              <a:t>。</a:t>
            </a:r>
            <a:endParaRPr kumimoji="1" lang="zh-CN" altLang="en-US" sz="2400">
              <a:latin typeface="楷体_GB2312"/>
            </a:endParaRPr>
          </a:p>
        </p:txBody>
      </p:sp>
      <p:graphicFrame>
        <p:nvGraphicFramePr>
          <p:cNvPr id="20" name="Object 20"/>
          <p:cNvGraphicFramePr>
            <a:graphicFrameLocks noChangeAspect="1"/>
          </p:cNvGraphicFramePr>
          <p:nvPr/>
        </p:nvGraphicFramePr>
        <p:xfrm>
          <a:off x="3900488" y="2277046"/>
          <a:ext cx="3382962" cy="431800"/>
        </p:xfrm>
        <a:graphic>
          <a:graphicData uri="http://schemas.openxmlformats.org/presentationml/2006/ole">
            <mc:AlternateContent xmlns:mc="http://schemas.openxmlformats.org/markup-compatibility/2006">
              <mc:Choice xmlns:v="urn:schemas-microsoft-com:vml" Requires="v">
                <p:oleObj spid="_x0000_s152136" name="公式" r:id="rId5" imgW="1892300" imgH="241300" progId="Equation.3">
                  <p:embed/>
                </p:oleObj>
              </mc:Choice>
              <mc:Fallback>
                <p:oleObj name="公式" r:id="rId5" imgW="1892300" imgH="241300" progId="Equation.3">
                  <p:embed/>
                  <p:pic>
                    <p:nvPicPr>
                      <p:cNvPr id="0" name="图片 1521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0488" y="2277046"/>
                        <a:ext cx="33829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21"/>
          <p:cNvSpPr>
            <a:spLocks noChangeArrowheads="1"/>
          </p:cNvSpPr>
          <p:nvPr/>
        </p:nvSpPr>
        <p:spPr bwMode="auto">
          <a:xfrm>
            <a:off x="971550" y="2240533"/>
            <a:ext cx="3132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a:latin typeface="楷体_GB2312"/>
              </a:rPr>
              <a:t>对于增强型</a:t>
            </a:r>
            <a:r>
              <a:rPr kumimoji="1" lang="en-US" altLang="zh-CN" sz="2400">
                <a:latin typeface="Times New Roman" panose="02020603050405020304" pitchFamily="18" charset="0"/>
              </a:rPr>
              <a:t>NMOS</a:t>
            </a:r>
            <a:r>
              <a:rPr kumimoji="1" lang="zh-CN" altLang="en-US" sz="2400">
                <a:latin typeface="Times New Roman" panose="02020603050405020304" pitchFamily="18" charset="0"/>
              </a:rPr>
              <a:t>管</a:t>
            </a:r>
            <a:endParaRPr kumimoji="1" lang="zh-CN" altLang="en-US" sz="2400">
              <a:latin typeface="Times New Roman" panose="02020603050405020304" pitchFamily="18" charset="0"/>
            </a:endParaRPr>
          </a:p>
        </p:txBody>
      </p:sp>
      <p:graphicFrame>
        <p:nvGraphicFramePr>
          <p:cNvPr id="22" name="Object 22"/>
          <p:cNvGraphicFramePr>
            <a:graphicFrameLocks noChangeAspect="1"/>
          </p:cNvGraphicFramePr>
          <p:nvPr/>
        </p:nvGraphicFramePr>
        <p:xfrm>
          <a:off x="1709738" y="2817366"/>
          <a:ext cx="3109912" cy="795338"/>
        </p:xfrm>
        <a:graphic>
          <a:graphicData uri="http://schemas.openxmlformats.org/presentationml/2006/ole">
            <mc:AlternateContent xmlns:mc="http://schemas.openxmlformats.org/markup-compatibility/2006">
              <mc:Choice xmlns:v="urn:schemas-microsoft-com:vml" Requires="v">
                <p:oleObj spid="_x0000_s152137" name="公式" r:id="rId7" imgW="1739900" imgH="444500" progId="Equation.3">
                  <p:embed/>
                </p:oleObj>
              </mc:Choice>
              <mc:Fallback>
                <p:oleObj name="公式" r:id="rId7" imgW="1739900" imgH="444500" progId="Equation.3">
                  <p:embed/>
                  <p:pic>
                    <p:nvPicPr>
                      <p:cNvPr id="0" name="图片 1521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9738" y="2817366"/>
                        <a:ext cx="3109912"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23"/>
          <p:cNvSpPr>
            <a:spLocks noChangeArrowheads="1"/>
          </p:cNvSpPr>
          <p:nvPr/>
        </p:nvSpPr>
        <p:spPr bwMode="auto">
          <a:xfrm>
            <a:off x="936625" y="2996754"/>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a:latin typeface="楷体_GB2312"/>
              </a:rPr>
              <a:t>有</a:t>
            </a:r>
            <a:endParaRPr kumimoji="1" lang="zh-CN" altLang="en-US" sz="2400">
              <a:latin typeface="楷体_GB2312"/>
            </a:endParaRPr>
          </a:p>
        </p:txBody>
      </p:sp>
      <p:sp>
        <p:nvSpPr>
          <p:cNvPr id="38925" name="Rectangle 4"/>
          <p:cNvSpPr>
            <a:spLocks noChangeArrowheads="1"/>
          </p:cNvSpPr>
          <p:nvPr/>
        </p:nvSpPr>
        <p:spPr bwMode="auto">
          <a:xfrm>
            <a:off x="1258888" y="0"/>
            <a:ext cx="6819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4.1.5  MOSFET</a:t>
            </a:r>
            <a:r>
              <a:rPr lang="zh-CN" altLang="en-US" sz="3600">
                <a:solidFill>
                  <a:srgbClr val="0000CC"/>
                </a:solidFill>
                <a:latin typeface="Times New Roman" panose="02020603050405020304" pitchFamily="18" charset="0"/>
              </a:rPr>
              <a:t>的主要参数</a:t>
            </a:r>
            <a:endParaRPr lang="zh-CN" altLang="en-US" sz="36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strips(downRigh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strips(downRight)">
                                      <p:cBhvr>
                                        <p:cTn id="17" dur="500"/>
                                        <p:tgtEl>
                                          <p:spTgt spid="21"/>
                                        </p:tgtEl>
                                      </p:cBhvr>
                                    </p:animEffect>
                                  </p:childTnLst>
                                </p:cTn>
                              </p:par>
                            </p:childTnLst>
                          </p:cTn>
                        </p:par>
                        <p:par>
                          <p:cTn id="18" fill="hold">
                            <p:stCondLst>
                              <p:cond delay="500"/>
                            </p:stCondLst>
                            <p:childTnLst>
                              <p:par>
                                <p:cTn id="19" presetID="18" presetClass="entr" presetSubtype="6"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strips(downRigh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strips(downRight)">
                                      <p:cBhvr>
                                        <p:cTn id="26" dur="500"/>
                                        <p:tgtEl>
                                          <p:spTgt spid="23"/>
                                        </p:tgtEl>
                                      </p:cBhvr>
                                    </p:animEffect>
                                  </p:childTnLst>
                                </p:cTn>
                              </p:par>
                            </p:childTnLst>
                          </p:cTn>
                        </p:par>
                        <p:par>
                          <p:cTn id="27" fill="hold">
                            <p:stCondLst>
                              <p:cond delay="500"/>
                            </p:stCondLst>
                            <p:childTnLst>
                              <p:par>
                                <p:cTn id="28" presetID="18" presetClass="entr" presetSubtype="6"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strips(downRigh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strips(downRight)">
                                      <p:cBhvr>
                                        <p:cTn id="35" dur="500"/>
                                        <p:tgtEl>
                                          <p:spTgt spid="14"/>
                                        </p:tgtEl>
                                      </p:cBhvr>
                                    </p:animEffect>
                                  </p:childTnLst>
                                </p:cTn>
                              </p:par>
                            </p:childTnLst>
                          </p:cTn>
                        </p:par>
                        <p:par>
                          <p:cTn id="36" fill="hold">
                            <p:stCondLst>
                              <p:cond delay="500"/>
                            </p:stCondLst>
                            <p:childTnLst>
                              <p:par>
                                <p:cTn id="37" presetID="18" presetClass="entr" presetSubtype="6"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strips(downRight)">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strips(downRight)">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strips(downRight)">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18" grpId="0" autoUpdateAnimBg="0"/>
      <p:bldP spid="19" grpId="0" autoUpdateAnimBg="0"/>
      <p:bldP spid="21" grpId="0" autoUpdateAnimBg="0"/>
      <p:bldP spid="23"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ChangeArrowheads="1"/>
          </p:cNvSpPr>
          <p:nvPr/>
        </p:nvSpPr>
        <p:spPr bwMode="auto">
          <a:xfrm>
            <a:off x="431800" y="692150"/>
            <a:ext cx="5148263"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800">
                <a:solidFill>
                  <a:srgbClr val="C00000"/>
                </a:solidFill>
                <a:latin typeface="Times New Roman" panose="02020603050405020304" pitchFamily="18" charset="0"/>
              </a:rPr>
              <a:t>二、交流参数</a:t>
            </a:r>
            <a:endParaRPr kumimoji="1" lang="zh-CN" altLang="en-US" sz="2800">
              <a:solidFill>
                <a:srgbClr val="C00000"/>
              </a:solidFill>
              <a:latin typeface="Times New Roman" panose="02020603050405020304" pitchFamily="18" charset="0"/>
              <a:ea typeface="宋体" panose="02010600030101010101" pitchFamily="2" charset="-122"/>
            </a:endParaRPr>
          </a:p>
        </p:txBody>
      </p:sp>
      <p:sp>
        <p:nvSpPr>
          <p:cNvPr id="39939" name="Rectangle 4"/>
          <p:cNvSpPr>
            <a:spLocks noChangeArrowheads="1"/>
          </p:cNvSpPr>
          <p:nvPr/>
        </p:nvSpPr>
        <p:spPr bwMode="auto">
          <a:xfrm>
            <a:off x="1258888" y="0"/>
            <a:ext cx="6819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4.1.5  MOSFET</a:t>
            </a:r>
            <a:r>
              <a:rPr lang="zh-CN" altLang="en-US" sz="3600">
                <a:solidFill>
                  <a:srgbClr val="0000CC"/>
                </a:solidFill>
                <a:latin typeface="Times New Roman" panose="02020603050405020304" pitchFamily="18" charset="0"/>
              </a:rPr>
              <a:t>的主要参数</a:t>
            </a:r>
            <a:endParaRPr lang="zh-CN" altLang="en-US" sz="3600">
              <a:solidFill>
                <a:srgbClr val="0000CC"/>
              </a:solidFill>
              <a:latin typeface="Times New Roman" panose="02020603050405020304" pitchFamily="18" charset="0"/>
            </a:endParaRPr>
          </a:p>
        </p:txBody>
      </p:sp>
      <p:sp>
        <p:nvSpPr>
          <p:cNvPr id="14" name="Rectangle 3" descr="羊皮纸"/>
          <p:cNvSpPr>
            <a:spLocks noChangeArrowheads="1"/>
          </p:cNvSpPr>
          <p:nvPr/>
        </p:nvSpPr>
        <p:spPr bwMode="auto">
          <a:xfrm>
            <a:off x="2108200" y="4649788"/>
            <a:ext cx="4321175" cy="503237"/>
          </a:xfrm>
          <a:prstGeom prst="rect">
            <a:avLst/>
          </a:prstGeom>
          <a:blipFill dpi="0" rotWithShape="0">
            <a:blip r:embed="rId1"/>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graphicFrame>
        <p:nvGraphicFramePr>
          <p:cNvPr id="15" name="Object 4"/>
          <p:cNvGraphicFramePr>
            <a:graphicFrameLocks noChangeAspect="1"/>
          </p:cNvGraphicFramePr>
          <p:nvPr/>
        </p:nvGraphicFramePr>
        <p:xfrm>
          <a:off x="3522663" y="1169988"/>
          <a:ext cx="1919287" cy="989012"/>
        </p:xfrm>
        <a:graphic>
          <a:graphicData uri="http://schemas.openxmlformats.org/presentationml/2006/ole">
            <mc:AlternateContent xmlns:mc="http://schemas.openxmlformats.org/markup-compatibility/2006">
              <mc:Choice xmlns:v="urn:schemas-microsoft-com:vml" Requires="v">
                <p:oleObj spid="_x0000_s244004" name="公式" r:id="rId2" imgW="964565" imgH="495300" progId="Equation.3">
                  <p:embed/>
                </p:oleObj>
              </mc:Choice>
              <mc:Fallback>
                <p:oleObj name="公式" r:id="rId2" imgW="964565" imgH="495300" progId="Equation.3">
                  <p:embed/>
                  <p:pic>
                    <p:nvPicPr>
                      <p:cNvPr id="0" name="图片 244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663" y="1169988"/>
                        <a:ext cx="1919287"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2" name="Rectangle 5"/>
          <p:cNvSpPr>
            <a:spLocks noChangeArrowheads="1"/>
          </p:cNvSpPr>
          <p:nvPr/>
        </p:nvSpPr>
        <p:spPr bwMode="auto">
          <a:xfrm>
            <a:off x="755650" y="1423988"/>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400">
                <a:latin typeface="楷体_GB2312"/>
              </a:rPr>
              <a:t>2. </a:t>
            </a:r>
            <a:r>
              <a:rPr kumimoji="1" lang="zh-CN" altLang="en-US" sz="2400">
                <a:latin typeface="楷体_GB2312"/>
              </a:rPr>
              <a:t>低频互导</a:t>
            </a:r>
            <a:r>
              <a:rPr kumimoji="1" lang="en-US" altLang="zh-CN" sz="2400" i="1">
                <a:latin typeface="Times New Roman" panose="02020603050405020304" pitchFamily="18" charset="0"/>
              </a:rPr>
              <a:t>g</a:t>
            </a:r>
            <a:r>
              <a:rPr kumimoji="1" lang="en-US" altLang="zh-CN" sz="2400" baseline="-30000">
                <a:latin typeface="Times New Roman" panose="02020603050405020304" pitchFamily="18" charset="0"/>
              </a:rPr>
              <a:t>m</a:t>
            </a:r>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p:txBody>
      </p:sp>
      <p:graphicFrame>
        <p:nvGraphicFramePr>
          <p:cNvPr id="17" name="Object 9"/>
          <p:cNvGraphicFramePr>
            <a:graphicFrameLocks noChangeAspect="1"/>
          </p:cNvGraphicFramePr>
          <p:nvPr/>
        </p:nvGraphicFramePr>
        <p:xfrm>
          <a:off x="2887663" y="2189163"/>
          <a:ext cx="2349500" cy="457200"/>
        </p:xfrm>
        <a:graphic>
          <a:graphicData uri="http://schemas.openxmlformats.org/presentationml/2006/ole">
            <mc:AlternateContent xmlns:mc="http://schemas.openxmlformats.org/markup-compatibility/2006">
              <mc:Choice xmlns:v="urn:schemas-microsoft-com:vml" Requires="v">
                <p:oleObj spid="_x0000_s244005" name="公式" r:id="rId4" imgW="1257300" imgH="241300" progId="Equation.3">
                  <p:embed/>
                </p:oleObj>
              </mc:Choice>
              <mc:Fallback>
                <p:oleObj name="公式" r:id="rId4" imgW="1257300" imgH="241300" progId="Equation.3">
                  <p:embed/>
                  <p:pic>
                    <p:nvPicPr>
                      <p:cNvPr id="0" name="图片 244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7663" y="2189163"/>
                        <a:ext cx="234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 name="Group 10"/>
          <p:cNvGrpSpPr/>
          <p:nvPr/>
        </p:nvGrpSpPr>
        <p:grpSpPr bwMode="auto">
          <a:xfrm>
            <a:off x="957263" y="2751138"/>
            <a:ext cx="5346700" cy="990600"/>
            <a:chOff x="624" y="1888"/>
            <a:chExt cx="3368" cy="624"/>
          </a:xfrm>
        </p:grpSpPr>
        <p:sp>
          <p:nvSpPr>
            <p:cNvPr id="39960" name="Rectangle 11"/>
            <p:cNvSpPr>
              <a:spLocks noChangeArrowheads="1"/>
            </p:cNvSpPr>
            <p:nvPr/>
          </p:nvSpPr>
          <p:spPr bwMode="auto">
            <a:xfrm>
              <a:off x="624" y="205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a:latin typeface="楷体_GB2312"/>
                </a:rPr>
                <a:t>则</a:t>
              </a:r>
              <a:endParaRPr kumimoji="1" lang="zh-CN" altLang="en-US" sz="2400">
                <a:latin typeface="楷体_GB2312"/>
              </a:endParaRPr>
            </a:p>
          </p:txBody>
        </p:sp>
        <p:graphicFrame>
          <p:nvGraphicFramePr>
            <p:cNvPr id="39961" name="Object 12"/>
            <p:cNvGraphicFramePr>
              <a:graphicFrameLocks noChangeAspect="1"/>
            </p:cNvGraphicFramePr>
            <p:nvPr/>
          </p:nvGraphicFramePr>
          <p:xfrm>
            <a:off x="921" y="1888"/>
            <a:ext cx="3071" cy="624"/>
          </p:xfrm>
          <a:graphic>
            <a:graphicData uri="http://schemas.openxmlformats.org/presentationml/2006/ole">
              <mc:AlternateContent xmlns:mc="http://schemas.openxmlformats.org/markup-compatibility/2006">
                <mc:Choice xmlns:v="urn:schemas-microsoft-com:vml" Requires="v">
                  <p:oleObj spid="_x0000_s244006" name="公式" r:id="rId6" imgW="2438400" imgH="495300" progId="Equation.3">
                    <p:embed/>
                  </p:oleObj>
                </mc:Choice>
                <mc:Fallback>
                  <p:oleObj name="公式" r:id="rId6" imgW="2438400" imgH="495300" progId="Equation.3">
                    <p:embed/>
                    <p:pic>
                      <p:nvPicPr>
                        <p:cNvPr id="0" name="图片 2440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1" y="1888"/>
                          <a:ext cx="3071"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1" name="Object 13"/>
          <p:cNvGraphicFramePr>
            <a:graphicFrameLocks noChangeAspect="1"/>
          </p:cNvGraphicFramePr>
          <p:nvPr/>
        </p:nvGraphicFramePr>
        <p:xfrm>
          <a:off x="6027738" y="3013075"/>
          <a:ext cx="2259012" cy="457200"/>
        </p:xfrm>
        <a:graphic>
          <a:graphicData uri="http://schemas.openxmlformats.org/presentationml/2006/ole">
            <mc:AlternateContent xmlns:mc="http://schemas.openxmlformats.org/markup-compatibility/2006">
              <mc:Choice xmlns:v="urn:schemas-microsoft-com:vml" Requires="v">
                <p:oleObj spid="_x0000_s244007" name="公式" r:id="rId8" imgW="1130300" imgH="228600" progId="Equation.3">
                  <p:embed/>
                </p:oleObj>
              </mc:Choice>
              <mc:Fallback>
                <p:oleObj name="公式" r:id="rId8" imgW="1130300" imgH="228600" progId="Equation.3">
                  <p:embed/>
                  <p:pic>
                    <p:nvPicPr>
                      <p:cNvPr id="0" name="图片 244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7738" y="3013075"/>
                        <a:ext cx="2259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14"/>
          <p:cNvGraphicFramePr>
            <a:graphicFrameLocks noChangeAspect="1"/>
          </p:cNvGraphicFramePr>
          <p:nvPr/>
        </p:nvGraphicFramePr>
        <p:xfrm>
          <a:off x="4918075" y="4635500"/>
          <a:ext cx="1343025" cy="508000"/>
        </p:xfrm>
        <a:graphic>
          <a:graphicData uri="http://schemas.openxmlformats.org/presentationml/2006/ole">
            <mc:AlternateContent xmlns:mc="http://schemas.openxmlformats.org/markup-compatibility/2006">
              <mc:Choice xmlns:v="urn:schemas-microsoft-com:vml" Requires="v">
                <p:oleObj spid="_x0000_s244008" name="公式" r:id="rId10" imgW="673100" imgH="254000" progId="Equation.3">
                  <p:embed/>
                </p:oleObj>
              </mc:Choice>
              <mc:Fallback>
                <p:oleObj name="公式" r:id="rId10" imgW="673100" imgH="254000" progId="Equation.3">
                  <p:embed/>
                  <p:pic>
                    <p:nvPicPr>
                      <p:cNvPr id="0" name="图片 2440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18075" y="4635500"/>
                        <a:ext cx="13430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 name="Group 15"/>
          <p:cNvGrpSpPr/>
          <p:nvPr/>
        </p:nvGrpSpPr>
        <p:grpSpPr bwMode="auto">
          <a:xfrm>
            <a:off x="1244600" y="5319713"/>
            <a:ext cx="3009900" cy="809625"/>
            <a:chOff x="624" y="3145"/>
            <a:chExt cx="1896" cy="510"/>
          </a:xfrm>
        </p:grpSpPr>
        <p:graphicFrame>
          <p:nvGraphicFramePr>
            <p:cNvPr id="39958" name="Object 16"/>
            <p:cNvGraphicFramePr>
              <a:graphicFrameLocks noChangeAspect="1"/>
            </p:cNvGraphicFramePr>
            <p:nvPr/>
          </p:nvGraphicFramePr>
          <p:xfrm>
            <a:off x="1221" y="3145"/>
            <a:ext cx="1299" cy="510"/>
          </p:xfrm>
          <a:graphic>
            <a:graphicData uri="http://schemas.openxmlformats.org/presentationml/2006/ole">
              <mc:AlternateContent xmlns:mc="http://schemas.openxmlformats.org/markup-compatibility/2006">
                <mc:Choice xmlns:v="urn:schemas-microsoft-com:vml" Requires="v">
                  <p:oleObj spid="_x0000_s244009" name="公式" r:id="rId12" imgW="1040765" imgH="406400" progId="Equation.3">
                    <p:embed/>
                  </p:oleObj>
                </mc:Choice>
                <mc:Fallback>
                  <p:oleObj name="公式" r:id="rId12" imgW="1040765" imgH="406400" progId="Equation.3">
                    <p:embed/>
                    <p:pic>
                      <p:nvPicPr>
                        <p:cNvPr id="0" name="图片 24400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21" y="3145"/>
                          <a:ext cx="1299"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59" name="Rectangle 17"/>
            <p:cNvSpPr>
              <a:spLocks noChangeArrowheads="1"/>
            </p:cNvSpPr>
            <p:nvPr/>
          </p:nvSpPr>
          <p:spPr bwMode="auto">
            <a:xfrm>
              <a:off x="624" y="321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a:latin typeface="楷体_GB2312"/>
                </a:rPr>
                <a:t>其中</a:t>
              </a:r>
              <a:endParaRPr kumimoji="1" lang="zh-CN" altLang="en-US" sz="2400">
                <a:latin typeface="楷体_GB2312"/>
              </a:endParaRPr>
            </a:p>
          </p:txBody>
        </p:sp>
      </p:grpSp>
      <p:grpSp>
        <p:nvGrpSpPr>
          <p:cNvPr id="26" name="Group 20"/>
          <p:cNvGrpSpPr/>
          <p:nvPr/>
        </p:nvGrpSpPr>
        <p:grpSpPr bwMode="auto">
          <a:xfrm>
            <a:off x="1371600" y="3914775"/>
            <a:ext cx="3602038" cy="482600"/>
            <a:chOff x="576" y="1480"/>
            <a:chExt cx="2269" cy="304"/>
          </a:xfrm>
        </p:grpSpPr>
        <p:sp>
          <p:nvSpPr>
            <p:cNvPr id="39956" name="Rectangle 21"/>
            <p:cNvSpPr>
              <a:spLocks noChangeArrowheads="1"/>
            </p:cNvSpPr>
            <p:nvPr/>
          </p:nvSpPr>
          <p:spPr bwMode="auto">
            <a:xfrm>
              <a:off x="576" y="1488"/>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a:latin typeface="楷体_GB2312"/>
                </a:rPr>
                <a:t>又因为 </a:t>
              </a:r>
              <a:endParaRPr kumimoji="1" lang="zh-CN" altLang="en-US" sz="2400">
                <a:latin typeface="楷体_GB2312"/>
              </a:endParaRPr>
            </a:p>
          </p:txBody>
        </p:sp>
        <p:graphicFrame>
          <p:nvGraphicFramePr>
            <p:cNvPr id="39957" name="Object 22"/>
            <p:cNvGraphicFramePr>
              <a:graphicFrameLocks noChangeAspect="1"/>
            </p:cNvGraphicFramePr>
            <p:nvPr/>
          </p:nvGraphicFramePr>
          <p:xfrm>
            <a:off x="1281" y="1480"/>
            <a:ext cx="1564" cy="304"/>
          </p:xfrm>
          <a:graphic>
            <a:graphicData uri="http://schemas.openxmlformats.org/presentationml/2006/ole">
              <mc:AlternateContent xmlns:mc="http://schemas.openxmlformats.org/markup-compatibility/2006">
                <mc:Choice xmlns:v="urn:schemas-microsoft-com:vml" Requires="v">
                  <p:oleObj spid="_x0000_s244010" name="公式" r:id="rId14" imgW="1257300" imgH="241300" progId="Equation.3">
                    <p:embed/>
                  </p:oleObj>
                </mc:Choice>
                <mc:Fallback>
                  <p:oleObj name="公式" r:id="rId14" imgW="1257300" imgH="241300" progId="Equation.3">
                    <p:embed/>
                    <p:pic>
                      <p:nvPicPr>
                        <p:cNvPr id="0" name="图片 24400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81" y="1480"/>
                          <a:ext cx="156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9" name="Group 23"/>
          <p:cNvGrpSpPr/>
          <p:nvPr/>
        </p:nvGrpSpPr>
        <p:grpSpPr bwMode="auto">
          <a:xfrm>
            <a:off x="5040313" y="3673475"/>
            <a:ext cx="2800350" cy="965200"/>
            <a:chOff x="2976" y="1328"/>
            <a:chExt cx="1764" cy="608"/>
          </a:xfrm>
        </p:grpSpPr>
        <p:graphicFrame>
          <p:nvGraphicFramePr>
            <p:cNvPr id="39954" name="Object 24"/>
            <p:cNvGraphicFramePr>
              <a:graphicFrameLocks noChangeAspect="1"/>
            </p:cNvGraphicFramePr>
            <p:nvPr/>
          </p:nvGraphicFramePr>
          <p:xfrm>
            <a:off x="3225" y="1328"/>
            <a:ext cx="1515" cy="608"/>
          </p:xfrm>
          <a:graphic>
            <a:graphicData uri="http://schemas.openxmlformats.org/presentationml/2006/ole">
              <mc:AlternateContent xmlns:mc="http://schemas.openxmlformats.org/markup-compatibility/2006">
                <mc:Choice xmlns:v="urn:schemas-microsoft-com:vml" Requires="v">
                  <p:oleObj spid="_x0000_s244011" name="公式" r:id="rId16" imgW="1218565" imgH="482600" progId="Equation.3">
                    <p:embed/>
                  </p:oleObj>
                </mc:Choice>
                <mc:Fallback>
                  <p:oleObj name="公式" r:id="rId16" imgW="1218565" imgH="482600" progId="Equation.3">
                    <p:embed/>
                    <p:pic>
                      <p:nvPicPr>
                        <p:cNvPr id="0" name="图片 2440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25" y="1328"/>
                          <a:ext cx="1515"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55" name="AutoShape 25"/>
            <p:cNvSpPr>
              <a:spLocks noChangeArrowheads="1"/>
            </p:cNvSpPr>
            <p:nvPr/>
          </p:nvSpPr>
          <p:spPr bwMode="auto">
            <a:xfrm>
              <a:off x="2976" y="1584"/>
              <a:ext cx="192" cy="96"/>
            </a:xfrm>
            <a:prstGeom prst="rightArrow">
              <a:avLst>
                <a:gd name="adj1" fmla="val 50000"/>
                <a:gd name="adj2" fmla="val 5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grpSp>
      <p:grpSp>
        <p:nvGrpSpPr>
          <p:cNvPr id="32" name="Group 26"/>
          <p:cNvGrpSpPr/>
          <p:nvPr/>
        </p:nvGrpSpPr>
        <p:grpSpPr bwMode="auto">
          <a:xfrm>
            <a:off x="1173163" y="4640263"/>
            <a:ext cx="3692525" cy="477837"/>
            <a:chOff x="748" y="3022"/>
            <a:chExt cx="2326" cy="301"/>
          </a:xfrm>
        </p:grpSpPr>
        <p:sp>
          <p:nvSpPr>
            <p:cNvPr id="39952" name="Rectangle 27"/>
            <p:cNvSpPr>
              <a:spLocks noChangeArrowheads="1"/>
            </p:cNvSpPr>
            <p:nvPr/>
          </p:nvSpPr>
          <p:spPr bwMode="auto">
            <a:xfrm>
              <a:off x="748" y="3022"/>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a:latin typeface="楷体_GB2312"/>
                </a:rPr>
                <a:t>所以 </a:t>
              </a:r>
              <a:endParaRPr kumimoji="1" lang="zh-CN" altLang="en-US" sz="2400">
                <a:latin typeface="楷体_GB2312"/>
              </a:endParaRPr>
            </a:p>
          </p:txBody>
        </p:sp>
        <p:graphicFrame>
          <p:nvGraphicFramePr>
            <p:cNvPr id="39953" name="Object 28"/>
            <p:cNvGraphicFramePr>
              <a:graphicFrameLocks noChangeAspect="1"/>
            </p:cNvGraphicFramePr>
            <p:nvPr/>
          </p:nvGraphicFramePr>
          <p:xfrm>
            <a:off x="1380" y="3035"/>
            <a:ext cx="1694" cy="288"/>
          </p:xfrm>
          <a:graphic>
            <a:graphicData uri="http://schemas.openxmlformats.org/presentationml/2006/ole">
              <mc:AlternateContent xmlns:mc="http://schemas.openxmlformats.org/markup-compatibility/2006">
                <mc:Choice xmlns:v="urn:schemas-microsoft-com:vml" Requires="v">
                  <p:oleObj spid="_x0000_s244012" name="公式" r:id="rId18" imgW="1346200" imgH="228600" progId="Equation.3">
                    <p:embed/>
                  </p:oleObj>
                </mc:Choice>
                <mc:Fallback>
                  <p:oleObj name="公式" r:id="rId18" imgW="1346200" imgH="228600" progId="Equation.3">
                    <p:embed/>
                    <p:pic>
                      <p:nvPicPr>
                        <p:cNvPr id="0" name="图片 2440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80" y="3035"/>
                          <a:ext cx="16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5" name="Rectangle 29"/>
          <p:cNvSpPr>
            <a:spLocks noChangeArrowheads="1"/>
          </p:cNvSpPr>
          <p:nvPr/>
        </p:nvSpPr>
        <p:spPr bwMode="auto">
          <a:xfrm>
            <a:off x="1008063" y="2201863"/>
            <a:ext cx="1908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400">
                <a:latin typeface="楷体_GB2312"/>
              </a:rPr>
              <a:t>NMOS</a:t>
            </a:r>
            <a:r>
              <a:rPr kumimoji="1" lang="zh-CN" altLang="en-US" sz="2400">
                <a:latin typeface="楷体_GB2312"/>
              </a:rPr>
              <a:t>增强型</a:t>
            </a:r>
            <a:endParaRPr kumimoji="1" lang="zh-CN" altLang="en-US" sz="2400">
              <a:latin typeface="楷体_GB231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strips(downRight)">
                                      <p:cBhvr>
                                        <p:cTn id="12" dur="500"/>
                                        <p:tgtEl>
                                          <p:spTgt spid="35"/>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Righ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strips(downRigh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strips(downRight)">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strips(downRight)">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strips(downRight)">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strips(downRight)">
                                      <p:cBhvr>
                                        <p:cTn id="41" dur="500"/>
                                        <p:tgtEl>
                                          <p:spTgt spid="32"/>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strips(downRight)">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Right)">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5"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35557" y="1088740"/>
            <a:ext cx="4968934" cy="3894363"/>
          </a:xfrm>
          <a:prstGeom prst="rect">
            <a:avLst/>
          </a:prstGeom>
        </p:spPr>
      </p:pic>
      <p:sp>
        <p:nvSpPr>
          <p:cNvPr id="40962" name="Rectangle 3"/>
          <p:cNvSpPr>
            <a:spLocks noChangeArrowheads="1"/>
          </p:cNvSpPr>
          <p:nvPr/>
        </p:nvSpPr>
        <p:spPr bwMode="auto">
          <a:xfrm>
            <a:off x="539750" y="741363"/>
            <a:ext cx="33734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800">
                <a:solidFill>
                  <a:srgbClr val="C00000"/>
                </a:solidFill>
                <a:latin typeface="Times New Roman" panose="02020603050405020304" pitchFamily="18" charset="0"/>
              </a:rPr>
              <a:t>三、极限参数</a:t>
            </a:r>
            <a:endParaRPr kumimoji="1" lang="zh-CN" altLang="en-US" sz="2800">
              <a:solidFill>
                <a:srgbClr val="C00000"/>
              </a:solidFill>
              <a:latin typeface="Times New Roman" panose="02020603050405020304" pitchFamily="18" charset="0"/>
              <a:ea typeface="宋体" panose="02010600030101010101" pitchFamily="2" charset="-122"/>
            </a:endParaRPr>
          </a:p>
        </p:txBody>
      </p:sp>
      <p:sp>
        <p:nvSpPr>
          <p:cNvPr id="40963" name="Rectangle 4"/>
          <p:cNvSpPr>
            <a:spLocks noChangeArrowheads="1"/>
          </p:cNvSpPr>
          <p:nvPr/>
        </p:nvSpPr>
        <p:spPr bwMode="auto">
          <a:xfrm>
            <a:off x="1258888" y="0"/>
            <a:ext cx="6819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4.1.5  MOSFET</a:t>
            </a:r>
            <a:r>
              <a:rPr lang="zh-CN" altLang="en-US" sz="3600">
                <a:solidFill>
                  <a:srgbClr val="0000CC"/>
                </a:solidFill>
                <a:latin typeface="Times New Roman" panose="02020603050405020304" pitchFamily="18" charset="0"/>
              </a:rPr>
              <a:t>的主要参数</a:t>
            </a:r>
            <a:endParaRPr lang="zh-CN" altLang="en-US" sz="3600">
              <a:solidFill>
                <a:srgbClr val="0000CC"/>
              </a:solidFill>
              <a:latin typeface="Times New Roman" panose="02020603050405020304" pitchFamily="18" charset="0"/>
            </a:endParaRPr>
          </a:p>
        </p:txBody>
      </p:sp>
      <p:sp>
        <p:nvSpPr>
          <p:cNvPr id="8" name="Rectangle 5"/>
          <p:cNvSpPr>
            <a:spLocks noChangeArrowheads="1"/>
          </p:cNvSpPr>
          <p:nvPr/>
        </p:nvSpPr>
        <p:spPr bwMode="auto">
          <a:xfrm>
            <a:off x="863600" y="1433513"/>
            <a:ext cx="3074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400">
                <a:latin typeface="Times New Roman" panose="02020603050405020304" pitchFamily="18" charset="0"/>
              </a:rPr>
              <a:t>1. </a:t>
            </a:r>
            <a:r>
              <a:rPr kumimoji="1" lang="zh-CN" altLang="en-US" sz="2400">
                <a:latin typeface="Times New Roman" panose="02020603050405020304" pitchFamily="18" charset="0"/>
              </a:rPr>
              <a:t>最大漏极电流</a:t>
            </a:r>
            <a:r>
              <a:rPr kumimoji="1" lang="en-US" altLang="zh-CN" sz="2400" i="1">
                <a:latin typeface="Times New Roman" panose="02020603050405020304" pitchFamily="18" charset="0"/>
              </a:rPr>
              <a:t>I</a:t>
            </a:r>
            <a:r>
              <a:rPr kumimoji="1" lang="en-US" altLang="zh-CN" sz="2400" baseline="-30000">
                <a:latin typeface="Times New Roman" panose="02020603050405020304" pitchFamily="18" charset="0"/>
              </a:rPr>
              <a:t>DM</a:t>
            </a:r>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p:txBody>
      </p:sp>
      <p:sp>
        <p:nvSpPr>
          <p:cNvPr id="9" name="Rectangle 6"/>
          <p:cNvSpPr>
            <a:spLocks noChangeArrowheads="1"/>
          </p:cNvSpPr>
          <p:nvPr/>
        </p:nvSpPr>
        <p:spPr bwMode="auto">
          <a:xfrm>
            <a:off x="863600" y="2025650"/>
            <a:ext cx="3290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400">
                <a:latin typeface="Times New Roman" panose="02020603050405020304" pitchFamily="18" charset="0"/>
              </a:rPr>
              <a:t>2. </a:t>
            </a:r>
            <a:r>
              <a:rPr kumimoji="1" lang="zh-CN" altLang="en-US" sz="2400">
                <a:latin typeface="Times New Roman" panose="02020603050405020304" pitchFamily="18" charset="0"/>
              </a:rPr>
              <a:t>最大耗散功率</a:t>
            </a:r>
            <a:r>
              <a:rPr kumimoji="1" lang="en-US" altLang="zh-CN" sz="2400" i="1">
                <a:latin typeface="Times New Roman" panose="02020603050405020304" pitchFamily="18" charset="0"/>
              </a:rPr>
              <a:t>P</a:t>
            </a:r>
            <a:r>
              <a:rPr kumimoji="1" lang="en-US" altLang="zh-CN" sz="2400" baseline="-30000">
                <a:latin typeface="Times New Roman" panose="02020603050405020304" pitchFamily="18" charset="0"/>
              </a:rPr>
              <a:t>DM</a:t>
            </a:r>
            <a:r>
              <a:rPr kumimoji="1" lang="en-US" altLang="zh-CN" sz="2400">
                <a:latin typeface="Times New Roman" panose="02020603050405020304" pitchFamily="18" charset="0"/>
              </a:rPr>
              <a:t> </a:t>
            </a:r>
            <a:endParaRPr kumimoji="1" lang="en-US" altLang="zh-CN" sz="2400">
              <a:latin typeface="Times New Roman" panose="02020603050405020304" pitchFamily="18" charset="0"/>
            </a:endParaRPr>
          </a:p>
        </p:txBody>
      </p:sp>
      <p:sp>
        <p:nvSpPr>
          <p:cNvPr id="10" name="Rectangle 7"/>
          <p:cNvSpPr>
            <a:spLocks noChangeArrowheads="1"/>
          </p:cNvSpPr>
          <p:nvPr/>
        </p:nvSpPr>
        <p:spPr bwMode="auto">
          <a:xfrm>
            <a:off x="863600" y="2590800"/>
            <a:ext cx="408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400" dirty="0">
                <a:latin typeface="Times New Roman" panose="02020603050405020304" pitchFamily="18" charset="0"/>
              </a:rPr>
              <a:t>3</a:t>
            </a:r>
            <a:r>
              <a:rPr kumimoji="1" lang="en-US" altLang="zh-CN" sz="2400" dirty="0" smtClean="0">
                <a:latin typeface="Times New Roman" panose="02020603050405020304" pitchFamily="18" charset="0"/>
              </a:rPr>
              <a:t>. </a:t>
            </a:r>
            <a:r>
              <a:rPr kumimoji="1" lang="zh-CN" altLang="en-US" sz="2400" dirty="0" smtClean="0">
                <a:latin typeface="Times New Roman" panose="02020603050405020304" pitchFamily="18" charset="0"/>
              </a:rPr>
              <a:t>漏源击穿电压</a:t>
            </a:r>
            <a:r>
              <a:rPr kumimoji="1" lang="en-US" altLang="zh-CN" sz="2400" i="1" dirty="0">
                <a:latin typeface="Times New Roman" panose="02020603050405020304" pitchFamily="18" charset="0"/>
              </a:rPr>
              <a:t>V</a:t>
            </a:r>
            <a:r>
              <a:rPr kumimoji="1" lang="zh-CN" altLang="en-US" sz="2400" baseline="-30000" dirty="0">
                <a:latin typeface="Times New Roman" panose="02020603050405020304" pitchFamily="18" charset="0"/>
              </a:rPr>
              <a:t>（</a:t>
            </a:r>
            <a:r>
              <a:rPr kumimoji="1" lang="en-US" altLang="zh-CN" sz="2400" baseline="-30000" dirty="0">
                <a:latin typeface="Times New Roman" panose="02020603050405020304" pitchFamily="18" charset="0"/>
              </a:rPr>
              <a:t>BR</a:t>
            </a:r>
            <a:r>
              <a:rPr kumimoji="1" lang="zh-CN" altLang="en-US" sz="2400" baseline="-30000" dirty="0">
                <a:latin typeface="Times New Roman" panose="02020603050405020304" pitchFamily="18" charset="0"/>
              </a:rPr>
              <a:t>）</a:t>
            </a:r>
            <a:r>
              <a:rPr kumimoji="1" lang="en-US" altLang="zh-CN" sz="2400" baseline="-30000" dirty="0">
                <a:latin typeface="Times New Roman" panose="02020603050405020304" pitchFamily="18" charset="0"/>
              </a:rPr>
              <a:t>DS</a:t>
            </a:r>
            <a:r>
              <a:rPr kumimoji="1" lang="en-US" altLang="zh-CN" sz="2400" dirty="0">
                <a:latin typeface="Times New Roman" panose="02020603050405020304" pitchFamily="18" charset="0"/>
              </a:rPr>
              <a:t> </a:t>
            </a:r>
            <a:endParaRPr kumimoji="1" lang="en-US" altLang="zh-CN" sz="2400" dirty="0">
              <a:latin typeface="Times New Roman" panose="02020603050405020304" pitchFamily="18" charset="0"/>
            </a:endParaRPr>
          </a:p>
        </p:txBody>
      </p:sp>
      <p:sp>
        <p:nvSpPr>
          <p:cNvPr id="11" name="Rectangle 8"/>
          <p:cNvSpPr>
            <a:spLocks noChangeArrowheads="1"/>
          </p:cNvSpPr>
          <p:nvPr/>
        </p:nvSpPr>
        <p:spPr bwMode="auto">
          <a:xfrm>
            <a:off x="863600" y="3141663"/>
            <a:ext cx="408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400" dirty="0">
                <a:latin typeface="Times New Roman" panose="02020603050405020304" pitchFamily="18" charset="0"/>
              </a:rPr>
              <a:t>4. </a:t>
            </a:r>
            <a:r>
              <a:rPr kumimoji="1" lang="zh-CN" altLang="en-US" sz="2400" dirty="0" smtClean="0">
                <a:latin typeface="Times New Roman" panose="02020603050405020304" pitchFamily="18" charset="0"/>
              </a:rPr>
              <a:t>栅</a:t>
            </a:r>
            <a:r>
              <a:rPr kumimoji="1" lang="zh-CN" altLang="en-US" sz="2400" dirty="0">
                <a:latin typeface="Times New Roman" panose="02020603050405020304" pitchFamily="18" charset="0"/>
              </a:rPr>
              <a:t>源击穿电压</a:t>
            </a:r>
            <a:r>
              <a:rPr kumimoji="1" lang="en-US" altLang="zh-CN" sz="2400" i="1" dirty="0">
                <a:latin typeface="Times New Roman" panose="02020603050405020304" pitchFamily="18" charset="0"/>
              </a:rPr>
              <a:t>V</a:t>
            </a:r>
            <a:r>
              <a:rPr kumimoji="1" lang="zh-CN" altLang="en-US" sz="2400" baseline="-30000" dirty="0">
                <a:latin typeface="Times New Roman" panose="02020603050405020304" pitchFamily="18" charset="0"/>
              </a:rPr>
              <a:t>（</a:t>
            </a:r>
            <a:r>
              <a:rPr kumimoji="1" lang="en-US" altLang="zh-CN" sz="2400" baseline="-30000" dirty="0">
                <a:latin typeface="Times New Roman" panose="02020603050405020304" pitchFamily="18" charset="0"/>
              </a:rPr>
              <a:t>BR</a:t>
            </a:r>
            <a:r>
              <a:rPr kumimoji="1" lang="zh-CN" altLang="en-US" sz="2400" baseline="-30000" dirty="0">
                <a:latin typeface="Times New Roman" panose="02020603050405020304" pitchFamily="18" charset="0"/>
              </a:rPr>
              <a:t>）</a:t>
            </a:r>
            <a:r>
              <a:rPr kumimoji="1" lang="en-US" altLang="zh-CN" sz="2400" baseline="-30000" dirty="0">
                <a:latin typeface="Times New Roman" panose="02020603050405020304" pitchFamily="18" charset="0"/>
              </a:rPr>
              <a:t>GS</a:t>
            </a:r>
            <a:r>
              <a:rPr kumimoji="1" lang="en-US" altLang="zh-CN" sz="2400" dirty="0">
                <a:latin typeface="Times New Roman" panose="02020603050405020304" pitchFamily="18" charset="0"/>
              </a:rPr>
              <a:t> </a:t>
            </a:r>
            <a:endParaRPr kumimoji="1" lang="en-US" altLang="zh-CN" sz="24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downRigh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Righ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11188" y="0"/>
            <a:ext cx="7607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99"/>
                </a:solidFill>
              </a:rPr>
              <a:t>4  </a:t>
            </a:r>
            <a:r>
              <a:rPr lang="zh-CN" altLang="en-US" sz="3600">
                <a:solidFill>
                  <a:srgbClr val="000099"/>
                </a:solidFill>
              </a:rPr>
              <a:t>场效应三极管及其放大电路</a:t>
            </a:r>
            <a:endParaRPr lang="zh-CN" altLang="en-US" sz="3600">
              <a:solidFill>
                <a:srgbClr val="000099"/>
              </a:solidFill>
            </a:endParaRPr>
          </a:p>
        </p:txBody>
      </p:sp>
      <p:sp>
        <p:nvSpPr>
          <p:cNvPr id="41987" name="Rectangle 3"/>
          <p:cNvSpPr>
            <a:spLocks noChangeArrowheads="1"/>
          </p:cNvSpPr>
          <p:nvPr/>
        </p:nvSpPr>
        <p:spPr bwMode="auto">
          <a:xfrm>
            <a:off x="539750" y="981075"/>
            <a:ext cx="824547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lang="en-US" altLang="zh-CN" dirty="0">
                <a:latin typeface="Times New Roman" panose="02020603050405020304" pitchFamily="18" charset="0"/>
              </a:rPr>
              <a:t>4.1  </a:t>
            </a:r>
            <a:r>
              <a:rPr lang="zh-CN" altLang="en-US" dirty="0">
                <a:latin typeface="Times New Roman" panose="02020603050405020304" pitchFamily="18" charset="0"/>
              </a:rPr>
              <a:t>金属</a:t>
            </a:r>
            <a:r>
              <a:rPr lang="en-US" altLang="zh-CN" dirty="0">
                <a:latin typeface="Times New Roman" panose="02020603050405020304" pitchFamily="18" charset="0"/>
              </a:rPr>
              <a:t>-</a:t>
            </a:r>
            <a:r>
              <a:rPr lang="zh-CN" altLang="en-US" dirty="0">
                <a:latin typeface="Times New Roman" panose="02020603050405020304" pitchFamily="18" charset="0"/>
              </a:rPr>
              <a:t>氧化物</a:t>
            </a:r>
            <a:r>
              <a:rPr lang="en-US" altLang="zh-CN" dirty="0">
                <a:latin typeface="Times New Roman" panose="02020603050405020304" pitchFamily="18" charset="0"/>
              </a:rPr>
              <a:t>-</a:t>
            </a:r>
            <a:r>
              <a:rPr lang="zh-CN" altLang="en-US" dirty="0">
                <a:latin typeface="Times New Roman" panose="02020603050405020304" pitchFamily="18" charset="0"/>
              </a:rPr>
              <a:t>半导体（</a:t>
            </a:r>
            <a:r>
              <a:rPr lang="en-US" altLang="zh-CN" dirty="0">
                <a:latin typeface="Times New Roman" panose="02020603050405020304" pitchFamily="18" charset="0"/>
              </a:rPr>
              <a:t>MOS</a:t>
            </a:r>
            <a:r>
              <a:rPr lang="zh-CN" altLang="en-US" dirty="0">
                <a:latin typeface="Times New Roman" panose="02020603050405020304" pitchFamily="18" charset="0"/>
              </a:rPr>
              <a:t>）场效应三极管</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solidFill>
                  <a:srgbClr val="C00000"/>
                </a:solidFill>
                <a:latin typeface="Times New Roman" panose="02020603050405020304" pitchFamily="18" charset="0"/>
              </a:rPr>
              <a:t>4.2  MOSFET</a:t>
            </a:r>
            <a:r>
              <a:rPr lang="zh-CN" altLang="en-US" dirty="0">
                <a:solidFill>
                  <a:srgbClr val="C00000"/>
                </a:solidFill>
                <a:latin typeface="Times New Roman" panose="02020603050405020304" pitchFamily="18" charset="0"/>
              </a:rPr>
              <a:t>基本共源极放大电路</a:t>
            </a:r>
            <a:endParaRPr lang="zh-CN" altLang="en-US" dirty="0">
              <a:solidFill>
                <a:srgbClr val="C00000"/>
              </a:solidFill>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4.3  </a:t>
            </a:r>
            <a:r>
              <a:rPr lang="zh-CN" altLang="en-US" dirty="0">
                <a:latin typeface="Times New Roman" panose="02020603050405020304" pitchFamily="18" charset="0"/>
              </a:rPr>
              <a:t>图解分析法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4.4  </a:t>
            </a:r>
            <a:r>
              <a:rPr lang="zh-CN" altLang="en-US" dirty="0">
                <a:latin typeface="Times New Roman" panose="02020603050405020304" pitchFamily="18" charset="0"/>
              </a:rPr>
              <a:t>小信号模型分析法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4.5  </a:t>
            </a:r>
            <a:r>
              <a:rPr lang="zh-CN" altLang="en-US" dirty="0">
                <a:latin typeface="Times New Roman" panose="02020603050405020304" pitchFamily="18" charset="0"/>
              </a:rPr>
              <a:t>共漏极和共栅极放大电路</a:t>
            </a:r>
            <a:endParaRPr lang="zh-CN" altLang="en-US" dirty="0">
              <a:latin typeface="Times New Roman" panose="02020603050405020304" pitchFamily="18" charset="0"/>
            </a:endParaRPr>
          </a:p>
          <a:p>
            <a:pPr eaLnBrk="1" hangingPunct="1">
              <a:lnSpc>
                <a:spcPct val="130000"/>
              </a:lnSpc>
              <a:spcBef>
                <a:spcPct val="0"/>
              </a:spcBef>
              <a:buClrTx/>
              <a:buNone/>
            </a:pPr>
            <a:r>
              <a:rPr lang="en-US" altLang="zh-CN" dirty="0">
                <a:latin typeface="Times New Roman" panose="02020603050405020304" pitchFamily="18" charset="0"/>
              </a:rPr>
              <a:t>4.6  MOSFET</a:t>
            </a:r>
            <a:r>
              <a:rPr lang="zh-CN" altLang="en-US" dirty="0">
                <a:latin typeface="Times New Roman" panose="02020603050405020304" pitchFamily="18" charset="0"/>
              </a:rPr>
              <a:t>大信号工作及开关应用</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smtClean="0">
                <a:latin typeface="Times New Roman" panose="02020603050405020304" pitchFamily="18" charset="0"/>
              </a:rPr>
              <a:t>4.7  </a:t>
            </a:r>
            <a:r>
              <a:rPr lang="zh-CN" altLang="en-US" dirty="0" smtClean="0">
                <a:latin typeface="Times New Roman" panose="02020603050405020304" pitchFamily="18" charset="0"/>
              </a:rPr>
              <a:t>多级放大</a:t>
            </a:r>
            <a:r>
              <a:rPr lang="zh-CN" altLang="en-US" dirty="0">
                <a:latin typeface="Times New Roman" panose="02020603050405020304" pitchFamily="18" charset="0"/>
              </a:rPr>
              <a:t>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4.9  </a:t>
            </a:r>
            <a:r>
              <a:rPr lang="zh-CN" altLang="en-US" dirty="0">
                <a:latin typeface="Times New Roman" panose="02020603050405020304" pitchFamily="18" charset="0"/>
              </a:rPr>
              <a:t>各种</a:t>
            </a:r>
            <a:r>
              <a:rPr lang="en-US" altLang="zh-CN" dirty="0">
                <a:latin typeface="Times New Roman" panose="02020603050405020304" pitchFamily="18" charset="0"/>
              </a:rPr>
              <a:t>FET</a:t>
            </a:r>
            <a:r>
              <a:rPr lang="zh-CN" altLang="en-US" dirty="0">
                <a:latin typeface="Times New Roman" panose="02020603050405020304" pitchFamily="18" charset="0"/>
              </a:rPr>
              <a:t>的特性及使用注意事项</a:t>
            </a:r>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ChangeArrowheads="1"/>
          </p:cNvSpPr>
          <p:nvPr/>
        </p:nvSpPr>
        <p:spPr bwMode="auto">
          <a:xfrm>
            <a:off x="857250" y="0"/>
            <a:ext cx="70437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4.2  MOSFET</a:t>
            </a:r>
            <a:r>
              <a:rPr lang="zh-CN" altLang="en-US" sz="3600">
                <a:solidFill>
                  <a:srgbClr val="0000CC"/>
                </a:solidFill>
                <a:latin typeface="Times New Roman" panose="02020603050405020304" pitchFamily="18" charset="0"/>
              </a:rPr>
              <a:t>基本共源极放大电路</a:t>
            </a:r>
            <a:endParaRPr lang="zh-CN" altLang="en-US" sz="3600">
              <a:solidFill>
                <a:srgbClr val="0000CC"/>
              </a:solidFill>
              <a:latin typeface="Times New Roman" panose="02020603050405020304" pitchFamily="18" charset="0"/>
            </a:endParaRPr>
          </a:p>
        </p:txBody>
      </p:sp>
      <p:sp>
        <p:nvSpPr>
          <p:cNvPr id="43011" name="Rectangle 6"/>
          <p:cNvSpPr>
            <a:spLocks noChangeArrowheads="1"/>
          </p:cNvSpPr>
          <p:nvPr/>
        </p:nvSpPr>
        <p:spPr bwMode="auto">
          <a:xfrm>
            <a:off x="611137" y="1298491"/>
            <a:ext cx="7561263" cy="64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dirty="0">
                <a:solidFill>
                  <a:srgbClr val="C00000"/>
                </a:solidFill>
                <a:latin typeface="Times New Roman" panose="02020603050405020304" pitchFamily="18" charset="0"/>
              </a:rPr>
              <a:t>4.2.1  </a:t>
            </a:r>
            <a:r>
              <a:rPr kumimoji="1" lang="zh-CN" altLang="en-US" sz="3200" dirty="0">
                <a:solidFill>
                  <a:srgbClr val="C00000"/>
                </a:solidFill>
                <a:latin typeface="Times New Roman" panose="02020603050405020304" pitchFamily="18" charset="0"/>
              </a:rPr>
              <a:t>基本共源极放大电路的组成</a:t>
            </a:r>
            <a:endParaRPr kumimoji="1" lang="zh-CN" altLang="en-US" sz="3200" dirty="0">
              <a:solidFill>
                <a:srgbClr val="C00000"/>
              </a:solidFill>
              <a:latin typeface="Times New Roman" panose="02020603050405020304" pitchFamily="18" charset="0"/>
            </a:endParaRPr>
          </a:p>
        </p:txBody>
      </p:sp>
      <p:sp>
        <p:nvSpPr>
          <p:cNvPr id="43012" name="Rectangle 7"/>
          <p:cNvSpPr>
            <a:spLocks noChangeArrowheads="1"/>
          </p:cNvSpPr>
          <p:nvPr/>
        </p:nvSpPr>
        <p:spPr bwMode="auto">
          <a:xfrm>
            <a:off x="611138" y="2257341"/>
            <a:ext cx="7361238" cy="64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p>
            <a:pPr>
              <a:spcBef>
                <a:spcPct val="0"/>
              </a:spcBef>
            </a:pPr>
            <a:r>
              <a:rPr kumimoji="1" lang="en-US" altLang="zh-CN" sz="3200" b="1" dirty="0">
                <a:latin typeface="Times New Roman" panose="02020603050405020304" pitchFamily="18" charset="0"/>
                <a:ea typeface="楷体_GB2312"/>
                <a:cs typeface="楷体_GB2312"/>
              </a:rPr>
              <a:t>4.2.2  </a:t>
            </a:r>
            <a:r>
              <a:rPr kumimoji="1" lang="zh-CN" altLang="en-US" sz="3200" b="1" dirty="0">
                <a:latin typeface="Times New Roman" panose="02020603050405020304" pitchFamily="18" charset="0"/>
                <a:ea typeface="楷体_GB2312"/>
                <a:cs typeface="楷体_GB2312"/>
              </a:rPr>
              <a:t>基本共源极放大电路的工作原理</a:t>
            </a:r>
            <a:endParaRPr kumimoji="1" lang="zh-CN" altLang="en-US" sz="3200" b="1" dirty="0">
              <a:latin typeface="Times New Roman" panose="02020603050405020304" pitchFamily="18" charset="0"/>
              <a:ea typeface="楷体_GB2312"/>
              <a:cs typeface="楷体_GB2312"/>
            </a:endParaRPr>
          </a:p>
        </p:txBody>
      </p:sp>
      <p:sp>
        <p:nvSpPr>
          <p:cNvPr id="43013" name="Rectangle 8"/>
          <p:cNvSpPr>
            <a:spLocks noChangeArrowheads="1"/>
          </p:cNvSpPr>
          <p:nvPr/>
        </p:nvSpPr>
        <p:spPr bwMode="auto">
          <a:xfrm>
            <a:off x="611137" y="3216275"/>
            <a:ext cx="6660542"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dirty="0">
                <a:latin typeface="Times New Roman" panose="02020603050405020304" pitchFamily="18" charset="0"/>
              </a:rPr>
              <a:t>4.2.3  </a:t>
            </a:r>
            <a:r>
              <a:rPr kumimoji="1" lang="zh-CN" altLang="en-US" sz="3200" dirty="0">
                <a:latin typeface="Times New Roman" panose="02020603050405020304" pitchFamily="18" charset="0"/>
              </a:rPr>
              <a:t>放大电路的习惯画法</a:t>
            </a:r>
            <a:endParaRPr kumimoji="1" lang="zh-CN" altLang="en-US" sz="32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ChangeArrowheads="1"/>
          </p:cNvSpPr>
          <p:nvPr/>
        </p:nvSpPr>
        <p:spPr bwMode="auto">
          <a:xfrm>
            <a:off x="598487" y="-4217"/>
            <a:ext cx="8101013"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10000"/>
              </a:lnSpc>
              <a:spcBef>
                <a:spcPct val="0"/>
              </a:spcBef>
              <a:buClrTx/>
              <a:buFontTx/>
              <a:buNone/>
            </a:pPr>
            <a:r>
              <a:rPr lang="en-US" altLang="zh-CN" sz="3600" dirty="0">
                <a:solidFill>
                  <a:srgbClr val="0000CC"/>
                </a:solidFill>
                <a:latin typeface="Times New Roman" panose="02020603050405020304" pitchFamily="18" charset="0"/>
              </a:rPr>
              <a:t>4.1.1  N</a:t>
            </a:r>
            <a:r>
              <a:rPr lang="zh-CN" altLang="en-US" sz="3600" dirty="0">
                <a:solidFill>
                  <a:srgbClr val="0000CC"/>
                </a:solidFill>
                <a:latin typeface="Times New Roman" panose="02020603050405020304" pitchFamily="18" charset="0"/>
              </a:rPr>
              <a:t>沟道增强型</a:t>
            </a:r>
            <a:r>
              <a:rPr lang="en-US" altLang="zh-CN" sz="3600" dirty="0">
                <a:solidFill>
                  <a:srgbClr val="0000CC"/>
                </a:solidFill>
                <a:latin typeface="Times New Roman" panose="02020603050405020304" pitchFamily="18" charset="0"/>
              </a:rPr>
              <a:t>MOSFET</a:t>
            </a:r>
            <a:endParaRPr lang="en-US" altLang="zh-CN" sz="3600" dirty="0">
              <a:solidFill>
                <a:srgbClr val="0000CC"/>
              </a:solidFill>
              <a:latin typeface="Times New Roman" panose="02020603050405020304" pitchFamily="18" charset="0"/>
            </a:endParaRPr>
          </a:p>
        </p:txBody>
      </p:sp>
      <p:graphicFrame>
        <p:nvGraphicFramePr>
          <p:cNvPr id="10" name="Object 4"/>
          <p:cNvGraphicFramePr>
            <a:graphicFrameLocks noChangeAspect="1"/>
          </p:cNvGraphicFramePr>
          <p:nvPr/>
        </p:nvGraphicFramePr>
        <p:xfrm>
          <a:off x="1066800" y="1196975"/>
          <a:ext cx="7316788" cy="5027613"/>
        </p:xfrm>
        <a:graphic>
          <a:graphicData uri="http://schemas.openxmlformats.org/presentationml/2006/ole">
            <mc:AlternateContent xmlns:mc="http://schemas.openxmlformats.org/markup-compatibility/2006">
              <mc:Choice xmlns:v="urn:schemas-microsoft-com:vml" Requires="v">
                <p:oleObj spid="_x0000_s245019" name="" r:id="rId1" imgW="2924810" imgH="2010410" progId="Word.Picture.8">
                  <p:embed/>
                </p:oleObj>
              </mc:Choice>
              <mc:Fallback>
                <p:oleObj name="" r:id="rId1" imgW="2924810" imgH="2010410" progId="Word.Picture.8">
                  <p:embed/>
                  <p:pic>
                    <p:nvPicPr>
                      <p:cNvPr id="0" name="图片 245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96975"/>
                        <a:ext cx="7316788"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5"/>
          <p:cNvGraphicFramePr>
            <a:graphicFrameLocks noChangeAspect="1"/>
          </p:cNvGraphicFramePr>
          <p:nvPr/>
        </p:nvGraphicFramePr>
        <p:xfrm>
          <a:off x="1066800" y="1196975"/>
          <a:ext cx="7316788" cy="5027613"/>
        </p:xfrm>
        <a:graphic>
          <a:graphicData uri="http://schemas.openxmlformats.org/presentationml/2006/ole">
            <mc:AlternateContent xmlns:mc="http://schemas.openxmlformats.org/markup-compatibility/2006">
              <mc:Choice xmlns:v="urn:schemas-microsoft-com:vml" Requires="v">
                <p:oleObj spid="_x0000_s245020" name="" r:id="rId3" imgW="2924810" imgH="2010410" progId="Word.Picture.8">
                  <p:embed/>
                </p:oleObj>
              </mc:Choice>
              <mc:Fallback>
                <p:oleObj name="" r:id="rId3" imgW="2924810" imgH="2010410" progId="Word.Picture.8">
                  <p:embed/>
                  <p:pic>
                    <p:nvPicPr>
                      <p:cNvPr id="0" name="图片 2450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96975"/>
                        <a:ext cx="7316788"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6"/>
          <p:cNvGraphicFramePr>
            <a:graphicFrameLocks noChangeAspect="1"/>
          </p:cNvGraphicFramePr>
          <p:nvPr/>
        </p:nvGraphicFramePr>
        <p:xfrm>
          <a:off x="1066800" y="1196975"/>
          <a:ext cx="7316788" cy="5027613"/>
        </p:xfrm>
        <a:graphic>
          <a:graphicData uri="http://schemas.openxmlformats.org/presentationml/2006/ole">
            <mc:AlternateContent xmlns:mc="http://schemas.openxmlformats.org/markup-compatibility/2006">
              <mc:Choice xmlns:v="urn:schemas-microsoft-com:vml" Requires="v">
                <p:oleObj spid="_x0000_s245021" name="" r:id="rId5" imgW="2924810" imgH="2010410" progId="Word.Picture.8">
                  <p:embed/>
                </p:oleObj>
              </mc:Choice>
              <mc:Fallback>
                <p:oleObj name="" r:id="rId5" imgW="2924810" imgH="2010410" progId="Word.Picture.8">
                  <p:embed/>
                  <p:pic>
                    <p:nvPicPr>
                      <p:cNvPr id="0" name="图片 2450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196975"/>
                        <a:ext cx="7316788"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7"/>
          <p:cNvGraphicFramePr>
            <a:graphicFrameLocks noChangeAspect="1"/>
          </p:cNvGraphicFramePr>
          <p:nvPr/>
        </p:nvGraphicFramePr>
        <p:xfrm>
          <a:off x="1066800" y="1196975"/>
          <a:ext cx="7316788" cy="5027613"/>
        </p:xfrm>
        <a:graphic>
          <a:graphicData uri="http://schemas.openxmlformats.org/presentationml/2006/ole">
            <mc:AlternateContent xmlns:mc="http://schemas.openxmlformats.org/markup-compatibility/2006">
              <mc:Choice xmlns:v="urn:schemas-microsoft-com:vml" Requires="v">
                <p:oleObj spid="_x0000_s245022" name="" r:id="rId7" imgW="2924810" imgH="2010410" progId="Word.Picture.8">
                  <p:embed/>
                </p:oleObj>
              </mc:Choice>
              <mc:Fallback>
                <p:oleObj name="" r:id="rId7" imgW="2924810" imgH="2010410" progId="Word.Picture.8">
                  <p:embed/>
                  <p:pic>
                    <p:nvPicPr>
                      <p:cNvPr id="0" name="图片 2450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1196975"/>
                        <a:ext cx="7316788"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8"/>
          <p:cNvGraphicFramePr>
            <a:graphicFrameLocks noChangeAspect="1"/>
          </p:cNvGraphicFramePr>
          <p:nvPr/>
        </p:nvGraphicFramePr>
        <p:xfrm>
          <a:off x="1066800" y="1196975"/>
          <a:ext cx="7316788" cy="5027613"/>
        </p:xfrm>
        <a:graphic>
          <a:graphicData uri="http://schemas.openxmlformats.org/presentationml/2006/ole">
            <mc:AlternateContent xmlns:mc="http://schemas.openxmlformats.org/markup-compatibility/2006">
              <mc:Choice xmlns:v="urn:schemas-microsoft-com:vml" Requires="v">
                <p:oleObj spid="_x0000_s245023" name="" r:id="rId9" imgW="2924810" imgH="2010410" progId="Word.Picture.8">
                  <p:embed/>
                </p:oleObj>
              </mc:Choice>
              <mc:Fallback>
                <p:oleObj name="" r:id="rId9" imgW="2924810" imgH="2010410" progId="Word.Picture.8">
                  <p:embed/>
                  <p:pic>
                    <p:nvPicPr>
                      <p:cNvPr id="0" name="图片 2450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800" y="1196975"/>
                        <a:ext cx="7316788"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9"/>
          <p:cNvGraphicFramePr>
            <a:graphicFrameLocks noChangeAspect="1"/>
          </p:cNvGraphicFramePr>
          <p:nvPr/>
        </p:nvGraphicFramePr>
        <p:xfrm>
          <a:off x="1066800" y="1196975"/>
          <a:ext cx="7316788" cy="5027613"/>
        </p:xfrm>
        <a:graphic>
          <a:graphicData uri="http://schemas.openxmlformats.org/presentationml/2006/ole">
            <mc:AlternateContent xmlns:mc="http://schemas.openxmlformats.org/markup-compatibility/2006">
              <mc:Choice xmlns:v="urn:schemas-microsoft-com:vml" Requires="v">
                <p:oleObj spid="_x0000_s245024" name="" r:id="rId11" imgW="2924810" imgH="2010410" progId="Word.Picture.8">
                  <p:embed/>
                </p:oleObj>
              </mc:Choice>
              <mc:Fallback>
                <p:oleObj name="" r:id="rId11" imgW="2924810" imgH="2010410" progId="Word.Picture.8">
                  <p:embed/>
                  <p:pic>
                    <p:nvPicPr>
                      <p:cNvPr id="0" name="图片 2450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800" y="1196975"/>
                        <a:ext cx="7316788"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0"/>
          <p:cNvGraphicFramePr>
            <a:graphicFrameLocks noChangeAspect="1"/>
          </p:cNvGraphicFramePr>
          <p:nvPr/>
        </p:nvGraphicFramePr>
        <p:xfrm>
          <a:off x="1066800" y="1196975"/>
          <a:ext cx="7316788" cy="5027613"/>
        </p:xfrm>
        <a:graphic>
          <a:graphicData uri="http://schemas.openxmlformats.org/presentationml/2006/ole">
            <mc:AlternateContent xmlns:mc="http://schemas.openxmlformats.org/markup-compatibility/2006">
              <mc:Choice xmlns:v="urn:schemas-microsoft-com:vml" Requires="v">
                <p:oleObj spid="_x0000_s245025" name="Picture2" r:id="rId13" imgW="2924810" imgH="2010410" progId="Word.Picture.8">
                  <p:embed/>
                </p:oleObj>
              </mc:Choice>
              <mc:Fallback>
                <p:oleObj name="Picture2" r:id="rId13" imgW="2924810" imgH="2010410" progId="Word.Picture.8">
                  <p:embed/>
                  <p:pic>
                    <p:nvPicPr>
                      <p:cNvPr id="0" name="图片 2450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6800" y="1196975"/>
                        <a:ext cx="7316788"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1"/>
          <p:cNvGraphicFramePr>
            <a:graphicFrameLocks noChangeAspect="1"/>
          </p:cNvGraphicFramePr>
          <p:nvPr/>
        </p:nvGraphicFramePr>
        <p:xfrm>
          <a:off x="1066800" y="1198563"/>
          <a:ext cx="7316788" cy="5027612"/>
        </p:xfrm>
        <a:graphic>
          <a:graphicData uri="http://schemas.openxmlformats.org/presentationml/2006/ole">
            <mc:AlternateContent xmlns:mc="http://schemas.openxmlformats.org/markup-compatibility/2006">
              <mc:Choice xmlns:v="urn:schemas-microsoft-com:vml" Requires="v">
                <p:oleObj spid="_x0000_s245026" name="" r:id="rId15" imgW="2924810" imgH="2010410" progId="Word.Picture.8">
                  <p:embed/>
                </p:oleObj>
              </mc:Choice>
              <mc:Fallback>
                <p:oleObj name="" r:id="rId15" imgW="2924810" imgH="2010410" progId="Word.Picture.8">
                  <p:embed/>
                  <p:pic>
                    <p:nvPicPr>
                      <p:cNvPr id="0" name="图片 2450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6800" y="1198563"/>
                        <a:ext cx="7316788"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 Box 12" descr="羊皮纸"/>
          <p:cNvSpPr txBox="1">
            <a:spLocks noChangeArrowheads="1"/>
          </p:cNvSpPr>
          <p:nvPr/>
        </p:nvSpPr>
        <p:spPr bwMode="auto">
          <a:xfrm>
            <a:off x="3567113" y="728663"/>
            <a:ext cx="1617662" cy="443583"/>
          </a:xfrm>
          <a:prstGeom prst="rect">
            <a:avLst/>
          </a:prstGeom>
          <a:noFill/>
          <a:ln>
            <a:noFill/>
          </a:ln>
          <a:effectLst/>
          <a:extLst>
            <a:ext uri="{909E8E84-426E-40DD-AFC4-6F175D3DCCD1}">
              <a14:hiddenFill xmlns:a14="http://schemas.microsoft.com/office/drawing/2010/main">
                <a:blipFill dpi="0" rotWithShape="0">
                  <a:blip r:embed="rId17"/>
                  <a:srcRect/>
                  <a:tile tx="0" ty="0" sx="100000" sy="100000" flip="none" algn="tl"/>
                </a:blip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defRPr/>
            </a:pPr>
            <a:r>
              <a:rPr kumimoji="1" lang="en-US" altLang="zh-CN" sz="2000" b="1" i="1" dirty="0">
                <a:latin typeface="+mn-lt"/>
                <a:ea typeface="楷体" panose="02010609060101010101" pitchFamily="49" charset="-122"/>
                <a:cs typeface="+mn-cs"/>
              </a:rPr>
              <a:t>L</a:t>
            </a:r>
            <a:r>
              <a:rPr kumimoji="1" lang="zh-CN" altLang="en-US" sz="2000" b="1" dirty="0">
                <a:latin typeface="+mn-lt"/>
                <a:ea typeface="楷体" panose="02010609060101010101" pitchFamily="49" charset="-122"/>
                <a:cs typeface="+mn-cs"/>
              </a:rPr>
              <a:t>：沟道长度</a:t>
            </a:r>
            <a:endParaRPr kumimoji="1" lang="zh-CN" altLang="en-US" sz="2000" b="1" baseline="-25000" dirty="0">
              <a:latin typeface="+mn-lt"/>
              <a:ea typeface="楷体" panose="02010609060101010101" pitchFamily="49" charset="-122"/>
              <a:cs typeface="+mn-cs"/>
            </a:endParaRPr>
          </a:p>
        </p:txBody>
      </p:sp>
      <p:sp>
        <p:nvSpPr>
          <p:cNvPr id="19" name="Text Box 13" descr="羊皮纸"/>
          <p:cNvSpPr txBox="1">
            <a:spLocks noChangeArrowheads="1"/>
          </p:cNvSpPr>
          <p:nvPr/>
        </p:nvSpPr>
        <p:spPr bwMode="auto">
          <a:xfrm>
            <a:off x="5219700" y="728663"/>
            <a:ext cx="1760538" cy="443583"/>
          </a:xfrm>
          <a:prstGeom prst="rect">
            <a:avLst/>
          </a:prstGeom>
          <a:noFill/>
          <a:ln>
            <a:noFill/>
          </a:ln>
          <a:effectLst/>
          <a:extLst>
            <a:ext uri="{909E8E84-426E-40DD-AFC4-6F175D3DCCD1}">
              <a14:hiddenFill xmlns:a14="http://schemas.microsoft.com/office/drawing/2010/main">
                <a:blipFill dpi="0" rotWithShape="0">
                  <a:blip r:embed="rId17"/>
                  <a:srcRect/>
                  <a:tile tx="0" ty="0" sx="100000" sy="100000" flip="none" algn="tl"/>
                </a:blip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defRPr/>
            </a:pPr>
            <a:r>
              <a:rPr kumimoji="1" lang="en-US" altLang="zh-CN" sz="2000" b="1" i="1" dirty="0">
                <a:latin typeface="+mn-lt"/>
                <a:ea typeface="楷体" panose="02010609060101010101" pitchFamily="49" charset="-122"/>
                <a:cs typeface="+mn-cs"/>
              </a:rPr>
              <a:t>W</a:t>
            </a:r>
            <a:r>
              <a:rPr kumimoji="1" lang="zh-CN" altLang="en-US" sz="2000" b="1" dirty="0">
                <a:latin typeface="+mn-lt"/>
                <a:ea typeface="楷体" panose="02010609060101010101" pitchFamily="49" charset="-122"/>
                <a:cs typeface="+mn-cs"/>
              </a:rPr>
              <a:t>：沟道宽度</a:t>
            </a:r>
            <a:endParaRPr kumimoji="1" lang="zh-CN" altLang="en-US" sz="2000" b="1" dirty="0">
              <a:latin typeface="+mn-lt"/>
              <a:ea typeface="楷体" panose="02010609060101010101" pitchFamily="49" charset="-122"/>
              <a:cs typeface="+mn-cs"/>
            </a:endParaRPr>
          </a:p>
        </p:txBody>
      </p:sp>
      <p:sp>
        <p:nvSpPr>
          <p:cNvPr id="20" name="Text Box 14" descr="羊皮纸"/>
          <p:cNvSpPr txBox="1">
            <a:spLocks noChangeArrowheads="1"/>
          </p:cNvSpPr>
          <p:nvPr/>
        </p:nvSpPr>
        <p:spPr bwMode="auto">
          <a:xfrm>
            <a:off x="6938963" y="728663"/>
            <a:ext cx="2133600" cy="443583"/>
          </a:xfrm>
          <a:prstGeom prst="rect">
            <a:avLst/>
          </a:prstGeom>
          <a:noFill/>
          <a:ln>
            <a:noFill/>
          </a:ln>
          <a:effectLst/>
          <a:extLst>
            <a:ext uri="{909E8E84-426E-40DD-AFC4-6F175D3DCCD1}">
              <a14:hiddenFill xmlns:a14="http://schemas.microsoft.com/office/drawing/2010/main">
                <a:blipFill dpi="0" rotWithShape="0">
                  <a:blip r:embed="rId17"/>
                  <a:srcRect/>
                  <a:tile tx="0" ty="0" sx="100000" sy="100000" flip="none" algn="tl"/>
                </a:blip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defRPr/>
            </a:pPr>
            <a:r>
              <a:rPr kumimoji="1" lang="en-US" altLang="zh-CN" sz="2000" b="1" i="1" dirty="0" err="1">
                <a:latin typeface="+mn-lt"/>
                <a:ea typeface="楷体" panose="02010609060101010101" pitchFamily="49" charset="-122"/>
                <a:cs typeface="+mn-cs"/>
              </a:rPr>
              <a:t>t</a:t>
            </a:r>
            <a:r>
              <a:rPr kumimoji="1" lang="en-US" altLang="zh-CN" sz="2000" b="1" baseline="-25000" dirty="0" err="1">
                <a:latin typeface="+mn-lt"/>
                <a:ea typeface="楷体" panose="02010609060101010101" pitchFamily="49" charset="-122"/>
                <a:cs typeface="+mn-cs"/>
              </a:rPr>
              <a:t>ox</a:t>
            </a:r>
            <a:r>
              <a:rPr kumimoji="1" lang="zh-CN" altLang="en-US" sz="2000" b="1" dirty="0">
                <a:latin typeface="+mn-lt"/>
                <a:ea typeface="楷体" panose="02010609060101010101" pitchFamily="49" charset="-122"/>
                <a:cs typeface="+mn-cs"/>
              </a:rPr>
              <a:t>：绝缘层厚度</a:t>
            </a:r>
            <a:endParaRPr kumimoji="1" lang="zh-CN" altLang="en-US" sz="2000" b="1" dirty="0">
              <a:latin typeface="+mn-lt"/>
              <a:ea typeface="楷体" panose="02010609060101010101" pitchFamily="49" charset="-122"/>
              <a:cs typeface="+mn-cs"/>
            </a:endParaRPr>
          </a:p>
        </p:txBody>
      </p:sp>
      <p:graphicFrame>
        <p:nvGraphicFramePr>
          <p:cNvPr id="21" name="Object 15"/>
          <p:cNvGraphicFramePr>
            <a:graphicFrameLocks noChangeAspect="1"/>
          </p:cNvGraphicFramePr>
          <p:nvPr/>
        </p:nvGraphicFramePr>
        <p:xfrm>
          <a:off x="990600" y="1196975"/>
          <a:ext cx="7316788" cy="5027613"/>
        </p:xfrm>
        <a:graphic>
          <a:graphicData uri="http://schemas.openxmlformats.org/presentationml/2006/ole">
            <mc:AlternateContent xmlns:mc="http://schemas.openxmlformats.org/markup-compatibility/2006">
              <mc:Choice xmlns:v="urn:schemas-microsoft-com:vml" Requires="v">
                <p:oleObj spid="_x0000_s245027" name="" r:id="rId18" imgW="2924810" imgH="2010410" progId="Word.Picture.8">
                  <p:embed/>
                </p:oleObj>
              </mc:Choice>
              <mc:Fallback>
                <p:oleObj name="" r:id="rId18" imgW="2924810" imgH="2010410" progId="Word.Picture.8">
                  <p:embed/>
                  <p:pic>
                    <p:nvPicPr>
                      <p:cNvPr id="0" name="图片 2450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0600" y="1196975"/>
                        <a:ext cx="7316788"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Text Box 16"/>
          <p:cNvSpPr txBox="1">
            <a:spLocks noChangeArrowheads="1"/>
          </p:cNvSpPr>
          <p:nvPr/>
        </p:nvSpPr>
        <p:spPr bwMode="auto">
          <a:xfrm>
            <a:off x="511175" y="5580063"/>
            <a:ext cx="1828800" cy="5492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zh-CN" altLang="en-US" sz="2400">
                <a:latin typeface="Times New Roman" panose="02020603050405020304" pitchFamily="18" charset="0"/>
              </a:rPr>
              <a:t>通常 </a:t>
            </a:r>
            <a:r>
              <a:rPr kumimoji="1" lang="en-US" altLang="zh-CN" sz="2400" i="1">
                <a:latin typeface="Times New Roman" panose="02020603050405020304" pitchFamily="18" charset="0"/>
              </a:rPr>
              <a:t>W</a:t>
            </a:r>
            <a:r>
              <a:rPr kumimoji="1" lang="en-US" altLang="zh-CN" sz="2400">
                <a:latin typeface="Times New Roman" panose="02020603050405020304" pitchFamily="18" charset="0"/>
              </a:rPr>
              <a:t> &gt;</a:t>
            </a:r>
            <a:r>
              <a:rPr kumimoji="1" lang="en-US" altLang="zh-CN" sz="2400" i="1">
                <a:latin typeface="Times New Roman" panose="02020603050405020304" pitchFamily="18" charset="0"/>
              </a:rPr>
              <a:t> L </a:t>
            </a:r>
            <a:endParaRPr kumimoji="1" lang="en-US" altLang="zh-CN" sz="2400" i="1">
              <a:latin typeface="Times New Roman" panose="02020603050405020304" pitchFamily="18" charset="0"/>
            </a:endParaRPr>
          </a:p>
        </p:txBody>
      </p:sp>
      <p:sp>
        <p:nvSpPr>
          <p:cNvPr id="7184" name="Rectangle 5"/>
          <p:cNvSpPr>
            <a:spLocks noChangeArrowheads="1"/>
          </p:cNvSpPr>
          <p:nvPr/>
        </p:nvSpPr>
        <p:spPr bwMode="auto">
          <a:xfrm>
            <a:off x="201613" y="684498"/>
            <a:ext cx="52705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dirty="0">
                <a:solidFill>
                  <a:srgbClr val="C00000"/>
                </a:solidFill>
                <a:latin typeface="楷体_GB2312"/>
              </a:rPr>
              <a:t>1</a:t>
            </a:r>
            <a:r>
              <a:rPr kumimoji="1" lang="zh-CN" altLang="en-US" sz="2800" dirty="0">
                <a:solidFill>
                  <a:srgbClr val="C00000"/>
                </a:solidFill>
                <a:latin typeface="楷体_GB2312"/>
              </a:rPr>
              <a:t>．结构及电路符号</a:t>
            </a:r>
            <a:endParaRPr kumimoji="1" lang="zh-CN" altLang="en-US" sz="2800" dirty="0">
              <a:solidFill>
                <a:srgbClr val="C00000"/>
              </a:solidFill>
              <a:latin typeface="楷体_GB231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ox(ou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righ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strips(downRigh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P spid="20" grpId="0" autoUpdateAnimBg="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对象 1"/>
          <p:cNvGraphicFramePr>
            <a:graphicFrameLocks noChangeAspect="1"/>
          </p:cNvGraphicFramePr>
          <p:nvPr/>
        </p:nvGraphicFramePr>
        <p:xfrm>
          <a:off x="4916488" y="836613"/>
          <a:ext cx="4048125" cy="3294062"/>
        </p:xfrm>
        <a:graphic>
          <a:graphicData uri="http://schemas.openxmlformats.org/presentationml/2006/ole">
            <mc:AlternateContent xmlns:mc="http://schemas.openxmlformats.org/markup-compatibility/2006">
              <mc:Choice xmlns:v="urn:schemas-microsoft-com:vml" Requires="v">
                <p:oleObj spid="_x0000_s154772" name="图片" r:id="rId1" imgW="2249170" imgH="1833245" progId="Word.Picture.8">
                  <p:embed/>
                </p:oleObj>
              </mc:Choice>
              <mc:Fallback>
                <p:oleObj name="图片" r:id="rId1" imgW="2249170" imgH="1833245" progId="Word.Picture.8">
                  <p:embed/>
                  <p:pic>
                    <p:nvPicPr>
                      <p:cNvPr id="0" name="图片 1547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488" y="836613"/>
                        <a:ext cx="4048125"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5"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4.2.1  </a:t>
            </a:r>
            <a:r>
              <a:rPr lang="zh-CN" altLang="en-US" sz="3200">
                <a:solidFill>
                  <a:srgbClr val="0000CC"/>
                </a:solidFill>
                <a:latin typeface="Times New Roman" panose="02020603050405020304" pitchFamily="18" charset="0"/>
              </a:rPr>
              <a:t>基本共源极放大电路的组成</a:t>
            </a:r>
            <a:endParaRPr lang="zh-CN" altLang="en-US" sz="3200">
              <a:solidFill>
                <a:srgbClr val="0000CC"/>
              </a:solidFill>
              <a:latin typeface="Times New Roman" panose="02020603050405020304" pitchFamily="18" charset="0"/>
            </a:endParaRPr>
          </a:p>
        </p:txBody>
      </p:sp>
      <p:sp>
        <p:nvSpPr>
          <p:cNvPr id="4" name="Text Box 3"/>
          <p:cNvSpPr txBox="1">
            <a:spLocks noChangeArrowheads="1"/>
          </p:cNvSpPr>
          <p:nvPr/>
        </p:nvSpPr>
        <p:spPr bwMode="auto">
          <a:xfrm>
            <a:off x="539750" y="692150"/>
            <a:ext cx="5761038" cy="65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800" dirty="0">
                <a:solidFill>
                  <a:srgbClr val="C00000"/>
                </a:solidFill>
                <a:latin typeface="楷体_GB2312"/>
              </a:rPr>
              <a:t>1. </a:t>
            </a:r>
            <a:r>
              <a:rPr kumimoji="1" lang="zh-CN" altLang="en-US" sz="2800" dirty="0">
                <a:solidFill>
                  <a:srgbClr val="C00000"/>
                </a:solidFill>
                <a:latin typeface="楷体_GB2312"/>
              </a:rPr>
              <a:t>如何让</a:t>
            </a:r>
            <a:r>
              <a:rPr kumimoji="1" lang="en-US" altLang="zh-CN" sz="2800" dirty="0">
                <a:solidFill>
                  <a:srgbClr val="C00000"/>
                </a:solidFill>
                <a:latin typeface="Times New Roman" panose="02020603050405020304" pitchFamily="18" charset="0"/>
              </a:rPr>
              <a:t>MOS</a:t>
            </a:r>
            <a:r>
              <a:rPr kumimoji="1" lang="zh-CN" altLang="en-US" sz="2800" dirty="0">
                <a:solidFill>
                  <a:srgbClr val="C00000"/>
                </a:solidFill>
                <a:latin typeface="楷体_GB2312"/>
              </a:rPr>
              <a:t>管工作</a:t>
            </a:r>
            <a:r>
              <a:rPr kumimoji="1" lang="zh-CN" altLang="en-US" sz="2800" dirty="0" smtClean="0">
                <a:solidFill>
                  <a:srgbClr val="C00000"/>
                </a:solidFill>
                <a:latin typeface="楷体_GB2312"/>
              </a:rPr>
              <a:t>在恒流区</a:t>
            </a:r>
            <a:r>
              <a:rPr kumimoji="1" lang="zh-CN" altLang="en-US" sz="2800" dirty="0">
                <a:solidFill>
                  <a:srgbClr val="C00000"/>
                </a:solidFill>
                <a:latin typeface="楷体_GB2312"/>
              </a:rPr>
              <a:t>？</a:t>
            </a:r>
            <a:endParaRPr kumimoji="1" lang="zh-CN" altLang="en-US" sz="2800" dirty="0">
              <a:solidFill>
                <a:srgbClr val="C00000"/>
              </a:solidFill>
              <a:latin typeface="楷体_GB2312"/>
            </a:endParaRPr>
          </a:p>
        </p:txBody>
      </p:sp>
      <p:sp>
        <p:nvSpPr>
          <p:cNvPr id="5" name="Text Box 8"/>
          <p:cNvSpPr txBox="1">
            <a:spLocks noChangeArrowheads="1"/>
          </p:cNvSpPr>
          <p:nvPr/>
        </p:nvSpPr>
        <p:spPr bwMode="auto">
          <a:xfrm>
            <a:off x="647700" y="1341438"/>
            <a:ext cx="2663825"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400">
                <a:solidFill>
                  <a:srgbClr val="000000"/>
                </a:solidFill>
                <a:latin typeface="楷体_GB2312"/>
              </a:rPr>
              <a:t>元件作用</a:t>
            </a:r>
            <a:endParaRPr kumimoji="1" lang="zh-CN" altLang="en-US" sz="2400">
              <a:latin typeface="楷体_GB2312"/>
            </a:endParaRPr>
          </a:p>
        </p:txBody>
      </p:sp>
      <p:sp>
        <p:nvSpPr>
          <p:cNvPr id="6" name="Text Box 9"/>
          <p:cNvSpPr txBox="1">
            <a:spLocks noChangeArrowheads="1"/>
          </p:cNvSpPr>
          <p:nvPr/>
        </p:nvSpPr>
        <p:spPr bwMode="auto">
          <a:xfrm>
            <a:off x="719138" y="1881188"/>
            <a:ext cx="41402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i="1">
                <a:solidFill>
                  <a:srgbClr val="000000"/>
                </a:solidFill>
                <a:latin typeface="Times New Roman" panose="02020603050405020304" pitchFamily="18" charset="0"/>
              </a:rPr>
              <a:t>V</a:t>
            </a:r>
            <a:r>
              <a:rPr kumimoji="1" lang="en-US" altLang="zh-CN" sz="2400" baseline="-25000">
                <a:solidFill>
                  <a:srgbClr val="000000"/>
                </a:solidFill>
                <a:latin typeface="Times New Roman" panose="02020603050405020304" pitchFamily="18" charset="0"/>
              </a:rPr>
              <a:t>GG</a:t>
            </a:r>
            <a:r>
              <a:rPr kumimoji="1" lang="zh-CN" altLang="en-US" sz="2400">
                <a:solidFill>
                  <a:srgbClr val="000000"/>
                </a:solidFill>
                <a:latin typeface="楷体_GB2312"/>
              </a:rPr>
              <a:t>：</a:t>
            </a:r>
            <a:endParaRPr kumimoji="1" lang="zh-CN" altLang="en-US" sz="2400">
              <a:solidFill>
                <a:srgbClr val="000000"/>
              </a:solidFill>
              <a:latin typeface="楷体_GB2312"/>
            </a:endParaRPr>
          </a:p>
          <a:p>
            <a:pPr eaLnBrk="1" hangingPunct="1">
              <a:lnSpc>
                <a:spcPct val="130000"/>
              </a:lnSpc>
              <a:spcBef>
                <a:spcPct val="0"/>
              </a:spcBef>
              <a:buClrTx/>
              <a:buFontTx/>
              <a:buNone/>
            </a:pPr>
            <a:r>
              <a:rPr kumimoji="1" lang="zh-CN" altLang="en-US" sz="2400">
                <a:solidFill>
                  <a:srgbClr val="000000"/>
                </a:solidFill>
                <a:latin typeface="楷体_GB2312"/>
              </a:rPr>
              <a:t>提供栅源电压使 </a:t>
            </a:r>
            <a:r>
              <a:rPr kumimoji="1" lang="en-US" altLang="zh-CN" sz="2400" i="1">
                <a:solidFill>
                  <a:srgbClr val="000000"/>
                </a:solidFill>
                <a:latin typeface="Book Antiqua" panose="02040602050305030304" pitchFamily="18" charset="0"/>
              </a:rPr>
              <a:t>v</a:t>
            </a:r>
            <a:r>
              <a:rPr kumimoji="1" lang="en-US" altLang="zh-CN" sz="2400" baseline="-25000">
                <a:solidFill>
                  <a:srgbClr val="000000"/>
                </a:solidFill>
                <a:latin typeface="Times New Roman" panose="02020603050405020304" pitchFamily="18" charset="0"/>
              </a:rPr>
              <a:t>GS </a:t>
            </a:r>
            <a:r>
              <a:rPr kumimoji="1" lang="en-US" altLang="zh-CN" sz="2400">
                <a:solidFill>
                  <a:srgbClr val="000000"/>
                </a:solidFill>
                <a:latin typeface="Times New Roman" panose="02020603050405020304" pitchFamily="18" charset="0"/>
              </a:rPr>
              <a:t>&gt;</a:t>
            </a:r>
            <a:r>
              <a:rPr kumimoji="1" lang="en-US" altLang="zh-CN" sz="3600">
                <a:latin typeface="Times New Roman" panose="02020603050405020304" pitchFamily="18" charset="0"/>
              </a:rPr>
              <a:t> </a:t>
            </a:r>
            <a:r>
              <a:rPr kumimoji="1" lang="en-US" altLang="zh-CN" sz="2400" i="1">
                <a:solidFill>
                  <a:srgbClr val="000000"/>
                </a:solidFill>
                <a:latin typeface="Times New Roman" panose="02020603050405020304" pitchFamily="18" charset="0"/>
              </a:rPr>
              <a:t>V</a:t>
            </a:r>
            <a:r>
              <a:rPr kumimoji="1" lang="en-US" altLang="zh-CN" sz="2400" baseline="-25000">
                <a:solidFill>
                  <a:srgbClr val="000000"/>
                </a:solidFill>
                <a:latin typeface="Times New Roman" panose="02020603050405020304" pitchFamily="18" charset="0"/>
              </a:rPr>
              <a:t>TN</a:t>
            </a:r>
            <a:endParaRPr kumimoji="1" lang="en-US" altLang="zh-CN" sz="2400" baseline="-25000">
              <a:solidFill>
                <a:srgbClr val="000000"/>
              </a:solidFill>
              <a:latin typeface="Times New Roman" panose="02020603050405020304" pitchFamily="18" charset="0"/>
            </a:endParaRPr>
          </a:p>
        </p:txBody>
      </p:sp>
      <p:sp>
        <p:nvSpPr>
          <p:cNvPr id="7" name="Text Box 11"/>
          <p:cNvSpPr txBox="1">
            <a:spLocks noChangeArrowheads="1"/>
          </p:cNvSpPr>
          <p:nvPr/>
        </p:nvSpPr>
        <p:spPr bwMode="auto">
          <a:xfrm>
            <a:off x="719138" y="3089275"/>
            <a:ext cx="4645025" cy="149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i="1">
                <a:solidFill>
                  <a:srgbClr val="000000"/>
                </a:solidFill>
                <a:latin typeface="Times New Roman" panose="02020603050405020304" pitchFamily="18" charset="0"/>
              </a:rPr>
              <a:t>V</a:t>
            </a:r>
            <a:r>
              <a:rPr kumimoji="1" lang="en-US" altLang="zh-CN" sz="2400" baseline="-25000">
                <a:solidFill>
                  <a:srgbClr val="000000"/>
                </a:solidFill>
                <a:latin typeface="Times New Roman" panose="02020603050405020304" pitchFamily="18" charset="0"/>
              </a:rPr>
              <a:t>DD</a:t>
            </a:r>
            <a:r>
              <a:rPr kumimoji="1" lang="zh-CN" altLang="en-US" sz="2400">
                <a:solidFill>
                  <a:srgbClr val="000000"/>
                </a:solidFill>
                <a:latin typeface="楷体_GB2312"/>
              </a:rPr>
              <a:t>和</a:t>
            </a:r>
            <a:r>
              <a:rPr kumimoji="1" lang="en-US" altLang="zh-CN" sz="2400" i="1">
                <a:solidFill>
                  <a:srgbClr val="000000"/>
                </a:solidFill>
                <a:latin typeface="Times New Roman" panose="02020603050405020304" pitchFamily="18" charset="0"/>
              </a:rPr>
              <a:t>R</a:t>
            </a:r>
            <a:r>
              <a:rPr kumimoji="1" lang="en-US" altLang="zh-CN" sz="2400" baseline="-25000">
                <a:solidFill>
                  <a:srgbClr val="000000"/>
                </a:solidFill>
                <a:latin typeface="Times New Roman" panose="02020603050405020304" pitchFamily="18" charset="0"/>
              </a:rPr>
              <a:t>d </a:t>
            </a:r>
            <a:r>
              <a:rPr kumimoji="1" lang="zh-CN" altLang="en-US" sz="2400">
                <a:solidFill>
                  <a:srgbClr val="000000"/>
                </a:solidFill>
                <a:latin typeface="楷体_GB2312"/>
              </a:rPr>
              <a:t>：</a:t>
            </a:r>
            <a:r>
              <a:rPr kumimoji="1" lang="zh-CN" altLang="en-US" sz="2400" baseline="-25000">
                <a:solidFill>
                  <a:srgbClr val="000000"/>
                </a:solidFill>
                <a:latin typeface="Times New Roman" panose="02020603050405020304" pitchFamily="18" charset="0"/>
              </a:rPr>
              <a:t> </a:t>
            </a:r>
            <a:endParaRPr kumimoji="1" lang="zh-CN" altLang="en-US" sz="2400" baseline="-25000">
              <a:solidFill>
                <a:srgbClr val="000000"/>
              </a:solidFill>
              <a:latin typeface="Times New Roman" panose="02020603050405020304" pitchFamily="18" charset="0"/>
            </a:endParaRPr>
          </a:p>
          <a:p>
            <a:pPr eaLnBrk="1" hangingPunct="1">
              <a:lnSpc>
                <a:spcPct val="130000"/>
              </a:lnSpc>
              <a:spcBef>
                <a:spcPct val="0"/>
              </a:spcBef>
              <a:buClrTx/>
              <a:buFontTx/>
              <a:buNone/>
            </a:pPr>
            <a:r>
              <a:rPr kumimoji="1" lang="zh-CN" altLang="en-US" sz="2400">
                <a:solidFill>
                  <a:srgbClr val="000000"/>
                </a:solidFill>
                <a:latin typeface="楷体_GB2312"/>
              </a:rPr>
              <a:t>提供合适的漏源电压，使</a:t>
            </a:r>
            <a:endParaRPr kumimoji="1" lang="zh-CN" altLang="en-US" sz="2400">
              <a:solidFill>
                <a:srgbClr val="000000"/>
              </a:solidFill>
              <a:latin typeface="楷体_GB2312"/>
            </a:endParaRPr>
          </a:p>
          <a:p>
            <a:pPr eaLnBrk="1" hangingPunct="1">
              <a:lnSpc>
                <a:spcPct val="130000"/>
              </a:lnSpc>
              <a:spcBef>
                <a:spcPct val="0"/>
              </a:spcBef>
              <a:buClrTx/>
              <a:buFontTx/>
              <a:buNone/>
            </a:pPr>
            <a:r>
              <a:rPr kumimoji="1" lang="zh-CN" altLang="en-US" sz="2400">
                <a:solidFill>
                  <a:srgbClr val="000000"/>
                </a:solidFill>
                <a:latin typeface="楷体_GB2312"/>
              </a:rPr>
              <a:t>         </a:t>
            </a:r>
            <a:r>
              <a:rPr kumimoji="1" lang="en-US" altLang="zh-CN" sz="2400" i="1">
                <a:solidFill>
                  <a:srgbClr val="000000"/>
                </a:solidFill>
                <a:latin typeface="Book Antiqua" panose="02040602050305030304" pitchFamily="18" charset="0"/>
              </a:rPr>
              <a:t>v</a:t>
            </a:r>
            <a:r>
              <a:rPr kumimoji="1" lang="en-US" altLang="zh-CN" sz="2400" baseline="-25000">
                <a:solidFill>
                  <a:srgbClr val="000000"/>
                </a:solidFill>
                <a:latin typeface="Times New Roman" panose="02020603050405020304" pitchFamily="18" charset="0"/>
              </a:rPr>
              <a:t>DS </a:t>
            </a:r>
            <a:r>
              <a:rPr kumimoji="1" lang="en-US" altLang="zh-CN" sz="2400">
                <a:solidFill>
                  <a:srgbClr val="000000"/>
                </a:solidFill>
                <a:latin typeface="Times New Roman" panose="02020603050405020304" pitchFamily="18" charset="0"/>
              </a:rPr>
              <a:t>&gt;</a:t>
            </a:r>
            <a:r>
              <a:rPr kumimoji="1" lang="en-US" altLang="zh-CN" sz="2400">
                <a:latin typeface="Times New Roman" panose="02020603050405020304" pitchFamily="18" charset="0"/>
              </a:rPr>
              <a:t> </a:t>
            </a:r>
            <a:r>
              <a:rPr kumimoji="1" lang="en-US" altLang="zh-CN" sz="2400" i="1">
                <a:solidFill>
                  <a:srgbClr val="000000"/>
                </a:solidFill>
                <a:latin typeface="Book Antiqua" panose="02040602050305030304" pitchFamily="18" charset="0"/>
              </a:rPr>
              <a:t>v</a:t>
            </a:r>
            <a:r>
              <a:rPr kumimoji="1" lang="en-US" altLang="zh-CN" sz="2400" baseline="-25000">
                <a:solidFill>
                  <a:srgbClr val="000000"/>
                </a:solidFill>
                <a:latin typeface="Times New Roman" panose="02020603050405020304" pitchFamily="18" charset="0"/>
              </a:rPr>
              <a:t>GS</a:t>
            </a:r>
            <a:r>
              <a:rPr kumimoji="1" lang="en-US" altLang="zh-CN" sz="2400">
                <a:latin typeface="Times New Roman" panose="02020603050405020304" pitchFamily="18" charset="0"/>
              </a:rPr>
              <a:t> </a:t>
            </a:r>
            <a:r>
              <a:rPr kumimoji="1" lang="en-US" altLang="zh-CN" sz="2400">
                <a:latin typeface="宋体" panose="02010600030101010101" pitchFamily="2" charset="-122"/>
              </a:rPr>
              <a:t>-</a:t>
            </a:r>
            <a:r>
              <a:rPr kumimoji="1" lang="en-US" altLang="zh-CN" sz="2400">
                <a:latin typeface="Times New Roman" panose="02020603050405020304" pitchFamily="18" charset="0"/>
              </a:rPr>
              <a:t> </a:t>
            </a:r>
            <a:r>
              <a:rPr kumimoji="1" lang="en-US" altLang="zh-CN" sz="2400" i="1">
                <a:solidFill>
                  <a:srgbClr val="000000"/>
                </a:solidFill>
                <a:latin typeface="Times New Roman" panose="02020603050405020304" pitchFamily="18" charset="0"/>
              </a:rPr>
              <a:t>V</a:t>
            </a:r>
            <a:r>
              <a:rPr kumimoji="1" lang="en-US" altLang="zh-CN" sz="2400" baseline="-25000">
                <a:solidFill>
                  <a:srgbClr val="000000"/>
                </a:solidFill>
                <a:latin typeface="Times New Roman" panose="02020603050405020304" pitchFamily="18" charset="0"/>
              </a:rPr>
              <a:t>TN</a:t>
            </a:r>
            <a:endParaRPr kumimoji="1" lang="en-US" altLang="zh-CN" sz="2400" baseline="-25000">
              <a:solidFill>
                <a:srgbClr val="000000"/>
              </a:solidFill>
              <a:latin typeface="Times New Roman" panose="02020603050405020304" pitchFamily="18" charset="0"/>
            </a:endParaRPr>
          </a:p>
        </p:txBody>
      </p:sp>
      <p:sp>
        <p:nvSpPr>
          <p:cNvPr id="8" name="Text Box 12"/>
          <p:cNvSpPr txBox="1">
            <a:spLocks noChangeArrowheads="1"/>
          </p:cNvSpPr>
          <p:nvPr/>
        </p:nvSpPr>
        <p:spPr bwMode="auto">
          <a:xfrm>
            <a:off x="719138" y="4724400"/>
            <a:ext cx="6551612"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i="1">
                <a:solidFill>
                  <a:srgbClr val="000000"/>
                </a:solidFill>
                <a:latin typeface="Times New Roman" panose="02020603050405020304" pitchFamily="18" charset="0"/>
              </a:rPr>
              <a:t>R</a:t>
            </a:r>
            <a:r>
              <a:rPr kumimoji="1" lang="en-US" altLang="zh-CN" sz="2400" baseline="-25000">
                <a:solidFill>
                  <a:srgbClr val="000000"/>
                </a:solidFill>
                <a:latin typeface="Times New Roman" panose="02020603050405020304" pitchFamily="18" charset="0"/>
              </a:rPr>
              <a:t>d </a:t>
            </a:r>
            <a:r>
              <a:rPr kumimoji="1" lang="zh-CN" altLang="en-US" sz="2400">
                <a:solidFill>
                  <a:srgbClr val="000000"/>
                </a:solidFill>
                <a:latin typeface="楷体_GB2312"/>
              </a:rPr>
              <a:t>还兼有将电流转换成电压的作用</a:t>
            </a:r>
            <a:endParaRPr kumimoji="1" lang="zh-CN" altLang="en-US" sz="2400" baseline="-25000">
              <a:solidFill>
                <a:srgbClr val="000000"/>
              </a:solidFill>
              <a:latin typeface="Times New Roman" panose="02020603050405020304" pitchFamily="18" charset="0"/>
            </a:endParaRPr>
          </a:p>
        </p:txBody>
      </p:sp>
      <p:sp>
        <p:nvSpPr>
          <p:cNvPr id="9" name="Text Box 14"/>
          <p:cNvSpPr txBox="1">
            <a:spLocks noChangeArrowheads="1"/>
          </p:cNvSpPr>
          <p:nvPr/>
        </p:nvSpPr>
        <p:spPr bwMode="auto">
          <a:xfrm>
            <a:off x="719138" y="5346700"/>
            <a:ext cx="770572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400">
                <a:solidFill>
                  <a:srgbClr val="000000"/>
                </a:solidFill>
                <a:latin typeface="Times New Roman" panose="02020603050405020304" pitchFamily="18" charset="0"/>
              </a:rPr>
              <a:t>通常称</a:t>
            </a:r>
            <a:r>
              <a:rPr kumimoji="1" lang="en-US" altLang="zh-CN" sz="2400" i="1">
                <a:solidFill>
                  <a:srgbClr val="000000"/>
                </a:solidFill>
                <a:latin typeface="Times New Roman" panose="02020603050405020304" pitchFamily="18" charset="0"/>
              </a:rPr>
              <a:t>V</a:t>
            </a:r>
            <a:r>
              <a:rPr kumimoji="1" lang="en-US" altLang="zh-CN" sz="2400" baseline="-25000">
                <a:solidFill>
                  <a:srgbClr val="000000"/>
                </a:solidFill>
                <a:latin typeface="Times New Roman" panose="02020603050405020304" pitchFamily="18" charset="0"/>
              </a:rPr>
              <a:t>GG</a:t>
            </a:r>
            <a:r>
              <a:rPr kumimoji="1" lang="zh-CN" altLang="en-US" sz="2400">
                <a:solidFill>
                  <a:srgbClr val="000000"/>
                </a:solidFill>
                <a:latin typeface="楷体_GB2312"/>
              </a:rPr>
              <a:t>和</a:t>
            </a:r>
            <a:r>
              <a:rPr kumimoji="1" lang="en-US" altLang="zh-CN" sz="2400" i="1">
                <a:solidFill>
                  <a:srgbClr val="000000"/>
                </a:solidFill>
                <a:latin typeface="Times New Roman" panose="02020603050405020304" pitchFamily="18" charset="0"/>
              </a:rPr>
              <a:t>V</a:t>
            </a:r>
            <a:r>
              <a:rPr kumimoji="1" lang="en-US" altLang="zh-CN" sz="2400" baseline="-25000">
                <a:solidFill>
                  <a:srgbClr val="000000"/>
                </a:solidFill>
                <a:latin typeface="Times New Roman" panose="02020603050405020304" pitchFamily="18" charset="0"/>
              </a:rPr>
              <a:t>DD</a:t>
            </a:r>
            <a:r>
              <a:rPr kumimoji="1" lang="zh-CN" altLang="en-US" sz="2400">
                <a:solidFill>
                  <a:srgbClr val="000000"/>
                </a:solidFill>
                <a:latin typeface="楷体_GB2312"/>
              </a:rPr>
              <a:t>为三极管的工作电源，</a:t>
            </a:r>
            <a:r>
              <a:rPr kumimoji="1" lang="en-US" altLang="zh-CN" sz="2400" i="1">
                <a:solidFill>
                  <a:srgbClr val="000000"/>
                </a:solidFill>
                <a:latin typeface="Book Antiqua" panose="02040602050305030304" pitchFamily="18" charset="0"/>
              </a:rPr>
              <a:t>v</a:t>
            </a:r>
            <a:r>
              <a:rPr kumimoji="1" lang="en-US" altLang="zh-CN" sz="2400" baseline="-25000">
                <a:solidFill>
                  <a:srgbClr val="000000"/>
                </a:solidFill>
                <a:latin typeface="Times New Roman" panose="02020603050405020304" pitchFamily="18" charset="0"/>
              </a:rPr>
              <a:t>i</a:t>
            </a:r>
            <a:r>
              <a:rPr kumimoji="1" lang="zh-CN" altLang="en-US" sz="2400">
                <a:solidFill>
                  <a:srgbClr val="000000"/>
                </a:solidFill>
                <a:latin typeface="楷体_GB2312"/>
              </a:rPr>
              <a:t>为信号。</a:t>
            </a:r>
            <a:endParaRPr kumimoji="1" lang="zh-CN" altLang="en-US" sz="2400">
              <a:solidFill>
                <a:srgbClr val="000000"/>
              </a:solidFill>
              <a:latin typeface="楷体_GB231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Righ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4.2.1  </a:t>
            </a:r>
            <a:r>
              <a:rPr lang="zh-CN" altLang="en-US" sz="3200">
                <a:solidFill>
                  <a:srgbClr val="0000CC"/>
                </a:solidFill>
                <a:latin typeface="Times New Roman" panose="02020603050405020304" pitchFamily="18" charset="0"/>
              </a:rPr>
              <a:t>基本共源极放大电路的组成</a:t>
            </a:r>
            <a:endParaRPr lang="zh-CN" altLang="en-US" sz="3200">
              <a:solidFill>
                <a:srgbClr val="0000CC"/>
              </a:solidFill>
              <a:latin typeface="Times New Roman" panose="02020603050405020304" pitchFamily="18" charset="0"/>
            </a:endParaRPr>
          </a:p>
        </p:txBody>
      </p:sp>
      <p:graphicFrame>
        <p:nvGraphicFramePr>
          <p:cNvPr id="45059" name="Object 6"/>
          <p:cNvGraphicFramePr>
            <a:graphicFrameLocks noChangeAspect="1"/>
          </p:cNvGraphicFramePr>
          <p:nvPr/>
        </p:nvGraphicFramePr>
        <p:xfrm>
          <a:off x="4916488" y="836613"/>
          <a:ext cx="4048125" cy="3294062"/>
        </p:xfrm>
        <a:graphic>
          <a:graphicData uri="http://schemas.openxmlformats.org/presentationml/2006/ole">
            <mc:AlternateContent xmlns:mc="http://schemas.openxmlformats.org/markup-compatibility/2006">
              <mc:Choice xmlns:v="urn:schemas-microsoft-com:vml" Requires="v">
                <p:oleObj spid="_x0000_s156088" name="图片" r:id="rId2" imgW="2249170" imgH="1833245" progId="Word.Picture.8">
                  <p:embed/>
                </p:oleObj>
              </mc:Choice>
              <mc:Fallback>
                <p:oleObj name="图片" r:id="rId2" imgW="2249170" imgH="1833245" progId="Word.Picture.8">
                  <p:embed/>
                  <p:pic>
                    <p:nvPicPr>
                      <p:cNvPr id="0" name="图片 1560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488" y="836613"/>
                        <a:ext cx="4048125"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0" name="Text Box 13"/>
          <p:cNvSpPr txBox="1">
            <a:spLocks noChangeArrowheads="1"/>
          </p:cNvSpPr>
          <p:nvPr/>
        </p:nvSpPr>
        <p:spPr bwMode="auto">
          <a:xfrm>
            <a:off x="4826000" y="1484313"/>
            <a:ext cx="1654175" cy="488950"/>
          </a:xfrm>
          <a:prstGeom prst="rect">
            <a:avLst/>
          </a:prstGeom>
          <a:solidFill>
            <a:schemeClr val="bg1"/>
          </a:solidFill>
          <a:ln>
            <a:noFill/>
          </a:ln>
          <a:effectLst/>
          <a:extLs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000">
                <a:solidFill>
                  <a:srgbClr val="000000"/>
                </a:solidFill>
                <a:latin typeface="Times New Roman" panose="02020603050405020304" pitchFamily="18" charset="0"/>
              </a:rPr>
              <a:t>（</a:t>
            </a:r>
            <a:r>
              <a:rPr kumimoji="1" lang="en-US" altLang="zh-CN" sz="2000" i="1">
                <a:solidFill>
                  <a:srgbClr val="000000"/>
                </a:solidFill>
                <a:latin typeface="Times New Roman" panose="02020603050405020304" pitchFamily="18" charset="0"/>
              </a:rPr>
              <a:t>V</a:t>
            </a:r>
            <a:r>
              <a:rPr kumimoji="1" lang="en-US" altLang="zh-CN" sz="2000" baseline="-25000">
                <a:solidFill>
                  <a:srgbClr val="000000"/>
                </a:solidFill>
                <a:latin typeface="Times New Roman" panose="02020603050405020304" pitchFamily="18" charset="0"/>
              </a:rPr>
              <a:t>GG</a:t>
            </a:r>
            <a:r>
              <a:rPr kumimoji="1" lang="en-US" altLang="zh-CN" sz="2000">
                <a:latin typeface="Times New Roman" panose="02020603050405020304" pitchFamily="18" charset="0"/>
              </a:rPr>
              <a:t> </a:t>
            </a:r>
            <a:r>
              <a:rPr kumimoji="1" lang="en-US" altLang="zh-CN" sz="2000">
                <a:solidFill>
                  <a:srgbClr val="000000"/>
                </a:solidFill>
                <a:latin typeface="Times New Roman" panose="02020603050405020304" pitchFamily="18" charset="0"/>
              </a:rPr>
              <a:t>&gt;&gt; </a:t>
            </a:r>
            <a:r>
              <a:rPr kumimoji="1" lang="en-US" altLang="zh-CN" sz="2000" i="1">
                <a:solidFill>
                  <a:srgbClr val="000000"/>
                </a:solidFill>
                <a:latin typeface="Book Antiqua" panose="02040602050305030304" pitchFamily="18" charset="0"/>
              </a:rPr>
              <a:t>v</a:t>
            </a:r>
            <a:r>
              <a:rPr kumimoji="1" lang="en-US" altLang="zh-CN" sz="2000" baseline="-25000">
                <a:solidFill>
                  <a:srgbClr val="000000"/>
                </a:solidFill>
                <a:latin typeface="Times New Roman" panose="02020603050405020304" pitchFamily="18" charset="0"/>
              </a:rPr>
              <a:t>i</a:t>
            </a:r>
            <a:r>
              <a:rPr kumimoji="1" lang="zh-CN" altLang="en-US" sz="2000">
                <a:solidFill>
                  <a:srgbClr val="000000"/>
                </a:solidFill>
                <a:latin typeface="Times New Roman" panose="02020603050405020304" pitchFamily="18" charset="0"/>
              </a:rPr>
              <a:t>）</a:t>
            </a:r>
            <a:endParaRPr kumimoji="1" lang="zh-CN" altLang="en-US" sz="2000">
              <a:solidFill>
                <a:srgbClr val="000000"/>
              </a:solidFill>
              <a:latin typeface="Times New Roman" panose="02020603050405020304" pitchFamily="18" charset="0"/>
            </a:endParaRPr>
          </a:p>
        </p:txBody>
      </p:sp>
      <p:sp>
        <p:nvSpPr>
          <p:cNvPr id="45061" name="Text Box 5"/>
          <p:cNvSpPr txBox="1">
            <a:spLocks noChangeArrowheads="1"/>
          </p:cNvSpPr>
          <p:nvPr/>
        </p:nvSpPr>
        <p:spPr bwMode="auto">
          <a:xfrm>
            <a:off x="395288" y="692150"/>
            <a:ext cx="5437187" cy="5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30000"/>
              </a:lnSpc>
              <a:spcBef>
                <a:spcPct val="0"/>
              </a:spcBef>
              <a:buClrTx/>
              <a:buFontTx/>
              <a:buNone/>
            </a:pPr>
            <a:r>
              <a:rPr kumimoji="1" lang="en-US" altLang="zh-CN" sz="2800">
                <a:solidFill>
                  <a:srgbClr val="C00000"/>
                </a:solidFill>
                <a:latin typeface="楷体_GB2312"/>
              </a:rPr>
              <a:t>2. </a:t>
            </a:r>
            <a:r>
              <a:rPr kumimoji="1" lang="zh-CN" altLang="en-US" sz="2800">
                <a:solidFill>
                  <a:srgbClr val="C00000"/>
                </a:solidFill>
                <a:latin typeface="楷体_GB2312"/>
              </a:rPr>
              <a:t>信号如何通过</a:t>
            </a:r>
            <a:r>
              <a:rPr kumimoji="1" lang="en-US" altLang="zh-CN" sz="2800">
                <a:solidFill>
                  <a:srgbClr val="C00000"/>
                </a:solidFill>
                <a:latin typeface="Times New Roman" panose="02020603050405020304" pitchFamily="18" charset="0"/>
              </a:rPr>
              <a:t>MOS</a:t>
            </a:r>
            <a:r>
              <a:rPr kumimoji="1" lang="zh-CN" altLang="en-US" sz="2800">
                <a:solidFill>
                  <a:srgbClr val="C00000"/>
                </a:solidFill>
                <a:latin typeface="楷体_GB2312"/>
              </a:rPr>
              <a:t>管传递？</a:t>
            </a:r>
            <a:endParaRPr kumimoji="1" lang="zh-CN" altLang="en-US" sz="2800">
              <a:solidFill>
                <a:srgbClr val="C00000"/>
              </a:solidFill>
              <a:latin typeface="楷体_GB2312"/>
            </a:endParaRPr>
          </a:p>
        </p:txBody>
      </p:sp>
      <p:grpSp>
        <p:nvGrpSpPr>
          <p:cNvPr id="21" name="Group 21"/>
          <p:cNvGrpSpPr/>
          <p:nvPr/>
        </p:nvGrpSpPr>
        <p:grpSpPr bwMode="auto">
          <a:xfrm>
            <a:off x="790575" y="2014536"/>
            <a:ext cx="1152525" cy="479424"/>
            <a:chOff x="771" y="1298"/>
            <a:chExt cx="726" cy="302"/>
          </a:xfrm>
        </p:grpSpPr>
        <p:sp>
          <p:nvSpPr>
            <p:cNvPr id="45078" name="Line 14"/>
            <p:cNvSpPr>
              <a:spLocks noChangeShapeType="1"/>
            </p:cNvSpPr>
            <p:nvPr/>
          </p:nvSpPr>
          <p:spPr bwMode="auto">
            <a:xfrm>
              <a:off x="771" y="1502"/>
              <a:ext cx="227" cy="0"/>
            </a:xfrm>
            <a:prstGeom prst="line">
              <a:avLst/>
            </a:prstGeom>
            <a:noFill/>
            <a:ln w="28575">
              <a:solidFill>
                <a:srgbClr val="0000FF"/>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45079" name="Text Box 15"/>
            <p:cNvSpPr txBox="1">
              <a:spLocks noChangeArrowheads="1"/>
            </p:cNvSpPr>
            <p:nvPr/>
          </p:nvSpPr>
          <p:spPr bwMode="auto">
            <a:xfrm>
              <a:off x="1020" y="1298"/>
              <a:ext cx="477"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30000"/>
                </a:lnSpc>
                <a:spcBef>
                  <a:spcPct val="0"/>
                </a:spcBef>
                <a:buClrTx/>
                <a:buFontTx/>
                <a:buNone/>
              </a:pPr>
              <a:r>
                <a:rPr kumimoji="1" lang="en-US" altLang="zh-CN" sz="2400">
                  <a:solidFill>
                    <a:srgbClr val="000000"/>
                  </a:solidFill>
                  <a:latin typeface="Symbol" panose="05050102010706020507" pitchFamily="18" charset="2"/>
                  <a:sym typeface="Symbol" panose="05050102010706020507" pitchFamily="18" charset="2"/>
                </a:rPr>
                <a:t></a:t>
              </a:r>
              <a:r>
                <a:rPr kumimoji="1" lang="en-US" altLang="zh-CN" sz="2400" i="1">
                  <a:solidFill>
                    <a:srgbClr val="000000"/>
                  </a:solidFill>
                  <a:latin typeface="Book Antiqua" panose="02040602050305030304" pitchFamily="18" charset="0"/>
                </a:rPr>
                <a:t>v</a:t>
              </a:r>
              <a:r>
                <a:rPr kumimoji="1" lang="en-US" altLang="zh-CN" sz="2400" baseline="-25000">
                  <a:solidFill>
                    <a:srgbClr val="000000"/>
                  </a:solidFill>
                  <a:latin typeface="Times New Roman" panose="02020603050405020304" pitchFamily="18" charset="0"/>
                </a:rPr>
                <a:t>GS</a:t>
              </a:r>
              <a:endParaRPr kumimoji="1" lang="en-US" altLang="zh-CN" sz="2400" baseline="-25000">
                <a:solidFill>
                  <a:srgbClr val="000000"/>
                </a:solidFill>
                <a:latin typeface="Times New Roman" panose="02020603050405020304" pitchFamily="18" charset="0"/>
              </a:endParaRPr>
            </a:p>
          </p:txBody>
        </p:sp>
      </p:grpSp>
      <p:grpSp>
        <p:nvGrpSpPr>
          <p:cNvPr id="24" name="Group 22"/>
          <p:cNvGrpSpPr/>
          <p:nvPr/>
        </p:nvGrpSpPr>
        <p:grpSpPr bwMode="auto">
          <a:xfrm>
            <a:off x="2014538" y="2014536"/>
            <a:ext cx="1081087" cy="479424"/>
            <a:chOff x="1542" y="1298"/>
            <a:chExt cx="681" cy="302"/>
          </a:xfrm>
        </p:grpSpPr>
        <p:sp>
          <p:nvSpPr>
            <p:cNvPr id="45076" name="Line 16"/>
            <p:cNvSpPr>
              <a:spLocks noChangeShapeType="1"/>
            </p:cNvSpPr>
            <p:nvPr/>
          </p:nvSpPr>
          <p:spPr bwMode="auto">
            <a:xfrm>
              <a:off x="1542" y="1502"/>
              <a:ext cx="227" cy="0"/>
            </a:xfrm>
            <a:prstGeom prst="line">
              <a:avLst/>
            </a:prstGeom>
            <a:noFill/>
            <a:ln w="28575">
              <a:solidFill>
                <a:srgbClr val="0000FF"/>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45077" name="Text Box 17"/>
            <p:cNvSpPr txBox="1">
              <a:spLocks noChangeArrowheads="1"/>
            </p:cNvSpPr>
            <p:nvPr/>
          </p:nvSpPr>
          <p:spPr bwMode="auto">
            <a:xfrm>
              <a:off x="1746" y="1298"/>
              <a:ext cx="477"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30000"/>
                </a:lnSpc>
                <a:spcBef>
                  <a:spcPct val="0"/>
                </a:spcBef>
                <a:buClrTx/>
                <a:buFontTx/>
                <a:buNone/>
              </a:pPr>
              <a:r>
                <a:rPr kumimoji="1" lang="en-US" altLang="zh-CN" sz="2400">
                  <a:solidFill>
                    <a:srgbClr val="000000"/>
                  </a:solidFill>
                  <a:latin typeface="Symbol" panose="05050102010706020507" pitchFamily="18" charset="2"/>
                  <a:sym typeface="Symbol" panose="05050102010706020507" pitchFamily="18" charset="2"/>
                </a:rPr>
                <a:t></a:t>
              </a:r>
              <a:r>
                <a:rPr kumimoji="1" lang="en-US" altLang="zh-CN" sz="2400" i="1">
                  <a:solidFill>
                    <a:srgbClr val="000000"/>
                  </a:solidFill>
                  <a:latin typeface="Book Antiqua" panose="02040602050305030304" pitchFamily="18" charset="0"/>
                </a:rPr>
                <a:t>i</a:t>
              </a:r>
              <a:r>
                <a:rPr kumimoji="1" lang="en-US" altLang="zh-CN" sz="2400" baseline="-25000">
                  <a:solidFill>
                    <a:srgbClr val="000000"/>
                  </a:solidFill>
                  <a:latin typeface="Times New Roman" panose="02020603050405020304" pitchFamily="18" charset="0"/>
                </a:rPr>
                <a:t>D</a:t>
              </a:r>
              <a:endParaRPr kumimoji="1" lang="en-US" altLang="zh-CN" sz="2400" baseline="-25000">
                <a:solidFill>
                  <a:srgbClr val="000000"/>
                </a:solidFill>
                <a:latin typeface="Times New Roman" panose="02020603050405020304" pitchFamily="18" charset="0"/>
              </a:endParaRPr>
            </a:p>
          </p:txBody>
        </p:sp>
      </p:grpSp>
      <p:grpSp>
        <p:nvGrpSpPr>
          <p:cNvPr id="27" name="Group 23"/>
          <p:cNvGrpSpPr/>
          <p:nvPr/>
        </p:nvGrpSpPr>
        <p:grpSpPr bwMode="auto">
          <a:xfrm>
            <a:off x="2986088" y="2014540"/>
            <a:ext cx="1981200" cy="479425"/>
            <a:chOff x="2154" y="1298"/>
            <a:chExt cx="1248" cy="302"/>
          </a:xfrm>
        </p:grpSpPr>
        <p:sp>
          <p:nvSpPr>
            <p:cNvPr id="45074" name="Line 18"/>
            <p:cNvSpPr>
              <a:spLocks noChangeShapeType="1"/>
            </p:cNvSpPr>
            <p:nvPr/>
          </p:nvSpPr>
          <p:spPr bwMode="auto">
            <a:xfrm>
              <a:off x="2154" y="1502"/>
              <a:ext cx="227" cy="0"/>
            </a:xfrm>
            <a:prstGeom prst="line">
              <a:avLst/>
            </a:prstGeom>
            <a:noFill/>
            <a:ln w="28575">
              <a:solidFill>
                <a:srgbClr val="0000FF"/>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45075" name="Text Box 19"/>
            <p:cNvSpPr txBox="1">
              <a:spLocks noChangeArrowheads="1"/>
            </p:cNvSpPr>
            <p:nvPr/>
          </p:nvSpPr>
          <p:spPr bwMode="auto">
            <a:xfrm>
              <a:off x="2381" y="1298"/>
              <a:ext cx="1021"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30000"/>
                </a:lnSpc>
                <a:spcBef>
                  <a:spcPct val="0"/>
                </a:spcBef>
                <a:buClrTx/>
                <a:buFontTx/>
                <a:buNone/>
              </a:pPr>
              <a:r>
                <a:rPr kumimoji="1" lang="en-US" altLang="zh-CN" sz="2400">
                  <a:solidFill>
                    <a:srgbClr val="000000"/>
                  </a:solidFill>
                  <a:latin typeface="Symbol" panose="05050102010706020507" pitchFamily="18" charset="2"/>
                  <a:sym typeface="Symbol" panose="05050102010706020507" pitchFamily="18" charset="2"/>
                </a:rPr>
                <a:t></a:t>
              </a:r>
              <a:r>
                <a:rPr kumimoji="1" lang="en-US" altLang="zh-CN" sz="2400" i="1">
                  <a:solidFill>
                    <a:srgbClr val="000000"/>
                  </a:solidFill>
                  <a:latin typeface="Book Antiqua" panose="02040602050305030304" pitchFamily="18" charset="0"/>
                </a:rPr>
                <a:t>v</a:t>
              </a:r>
              <a:r>
                <a:rPr kumimoji="1" lang="en-US" altLang="zh-CN" sz="2400" baseline="-25000">
                  <a:solidFill>
                    <a:srgbClr val="000000"/>
                  </a:solidFill>
                  <a:latin typeface="Times New Roman" panose="02020603050405020304" pitchFamily="18" charset="0"/>
                </a:rPr>
                <a:t>DS  </a:t>
              </a:r>
              <a:r>
                <a:rPr kumimoji="1" lang="en-US" altLang="zh-CN" sz="2400">
                  <a:solidFill>
                    <a:srgbClr val="000000"/>
                  </a:solidFill>
                  <a:latin typeface="Times New Roman" panose="02020603050405020304" pitchFamily="18" charset="0"/>
                </a:rPr>
                <a:t>(= </a:t>
              </a:r>
              <a:r>
                <a:rPr kumimoji="1" lang="en-US" altLang="zh-CN" sz="2400" i="1">
                  <a:solidFill>
                    <a:srgbClr val="000000"/>
                  </a:solidFill>
                  <a:latin typeface="Book Antiqua" panose="02040602050305030304" pitchFamily="18" charset="0"/>
                </a:rPr>
                <a:t>v</a:t>
              </a:r>
              <a:r>
                <a:rPr kumimoji="1" lang="en-US" altLang="zh-CN" sz="2400" baseline="-25000">
                  <a:solidFill>
                    <a:srgbClr val="000000"/>
                  </a:solidFill>
                  <a:latin typeface="Times New Roman" panose="02020603050405020304" pitchFamily="18" charset="0"/>
                </a:rPr>
                <a:t>o</a:t>
              </a:r>
              <a:r>
                <a:rPr kumimoji="1" lang="en-US" altLang="zh-CN" sz="2400">
                  <a:solidFill>
                    <a:srgbClr val="000000"/>
                  </a:solidFill>
                  <a:latin typeface="Times New Roman" panose="02020603050405020304" pitchFamily="18" charset="0"/>
                </a:rPr>
                <a:t>)</a:t>
              </a:r>
              <a:endParaRPr kumimoji="1" lang="en-US" altLang="zh-CN" sz="2400">
                <a:solidFill>
                  <a:srgbClr val="000000"/>
                </a:solidFill>
                <a:latin typeface="Times New Roman" panose="02020603050405020304" pitchFamily="18" charset="0"/>
              </a:endParaRPr>
            </a:p>
          </p:txBody>
        </p:sp>
      </p:grpSp>
      <p:grpSp>
        <p:nvGrpSpPr>
          <p:cNvPr id="30" name="Group 24"/>
          <p:cNvGrpSpPr/>
          <p:nvPr/>
        </p:nvGrpSpPr>
        <p:grpSpPr bwMode="auto">
          <a:xfrm>
            <a:off x="431800" y="1304925"/>
            <a:ext cx="3844925" cy="554038"/>
            <a:chOff x="476" y="822"/>
            <a:chExt cx="2422" cy="349"/>
          </a:xfrm>
        </p:grpSpPr>
        <p:sp>
          <p:nvSpPr>
            <p:cNvPr id="31" name="Text Box 7"/>
            <p:cNvSpPr txBox="1">
              <a:spLocks noChangeArrowheads="1"/>
            </p:cNvSpPr>
            <p:nvPr/>
          </p:nvSpPr>
          <p:spPr bwMode="auto">
            <a:xfrm>
              <a:off x="476" y="822"/>
              <a:ext cx="929"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30000"/>
                </a:lnSpc>
                <a:defRPr/>
              </a:pPr>
              <a:r>
                <a:rPr kumimoji="1" lang="zh-CN" altLang="en-US" sz="2400" b="1" kern="0" dirty="0" smtClean="0">
                  <a:solidFill>
                    <a:srgbClr val="000000"/>
                  </a:solidFill>
                  <a:latin typeface="楷体" panose="02010609060101010101" pitchFamily="49" charset="-122"/>
                  <a:ea typeface="楷体" panose="02010609060101010101" pitchFamily="49" charset="-122"/>
                </a:rPr>
                <a:t>恒流区</a:t>
              </a:r>
              <a:endParaRPr kumimoji="1" lang="zh-CN" altLang="en-US" sz="2400" b="1" kern="0" dirty="0">
                <a:solidFill>
                  <a:srgbClr val="000000"/>
                </a:solidFill>
                <a:latin typeface="楷体" panose="02010609060101010101" pitchFamily="49" charset="-122"/>
                <a:ea typeface="楷体" panose="02010609060101010101" pitchFamily="49" charset="-122"/>
              </a:endParaRPr>
            </a:p>
          </p:txBody>
        </p:sp>
        <p:graphicFrame>
          <p:nvGraphicFramePr>
            <p:cNvPr id="45073" name="Object 20"/>
            <p:cNvGraphicFramePr>
              <a:graphicFrameLocks noChangeAspect="1"/>
            </p:cNvGraphicFramePr>
            <p:nvPr/>
          </p:nvGraphicFramePr>
          <p:xfrm>
            <a:off x="1315" y="867"/>
            <a:ext cx="1583" cy="304"/>
          </p:xfrm>
          <a:graphic>
            <a:graphicData uri="http://schemas.openxmlformats.org/presentationml/2006/ole">
              <mc:AlternateContent xmlns:mc="http://schemas.openxmlformats.org/markup-compatibility/2006">
                <mc:Choice xmlns:v="urn:schemas-microsoft-com:vml" Requires="v">
                  <p:oleObj spid="_x0000_s156089" name="公式" r:id="rId4" imgW="1257300" imgH="241300" progId="Equation.3">
                    <p:embed/>
                  </p:oleObj>
                </mc:Choice>
                <mc:Fallback>
                  <p:oleObj name="公式" r:id="rId4" imgW="1257300" imgH="241300" progId="Equation.3">
                    <p:embed/>
                    <p:pic>
                      <p:nvPicPr>
                        <p:cNvPr id="0" name="图片 1560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5" y="867"/>
                          <a:ext cx="158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4" name="Group 30"/>
          <p:cNvGrpSpPr/>
          <p:nvPr/>
        </p:nvGrpSpPr>
        <p:grpSpPr bwMode="auto">
          <a:xfrm>
            <a:off x="1236663" y="2744788"/>
            <a:ext cx="2141537" cy="889000"/>
            <a:chOff x="3266" y="2682"/>
            <a:chExt cx="1349" cy="560"/>
          </a:xfrm>
        </p:grpSpPr>
        <p:sp>
          <p:nvSpPr>
            <p:cNvPr id="35" name="Text Box 9"/>
            <p:cNvSpPr txBox="1">
              <a:spLocks noChangeArrowheads="1"/>
            </p:cNvSpPr>
            <p:nvPr/>
          </p:nvSpPr>
          <p:spPr bwMode="auto">
            <a:xfrm>
              <a:off x="3266" y="2727"/>
              <a:ext cx="453"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30000"/>
                </a:lnSpc>
                <a:defRPr/>
              </a:pPr>
              <a:r>
                <a:rPr kumimoji="1" lang="zh-CN" altLang="en-US" sz="2400" b="1" kern="0">
                  <a:solidFill>
                    <a:srgbClr val="000000"/>
                  </a:solidFill>
                  <a:latin typeface="楷体_GB2312" pitchFamily="49" charset="-122"/>
                  <a:ea typeface="楷体_GB2312" pitchFamily="49" charset="-122"/>
                  <a:cs typeface="+mn-cs"/>
                </a:rPr>
                <a:t>由         </a:t>
              </a:r>
              <a:endParaRPr kumimoji="1" lang="zh-CN" altLang="en-US" sz="2400" b="1" kern="0" baseline="-25000">
                <a:solidFill>
                  <a:srgbClr val="000000"/>
                </a:solidFill>
                <a:ea typeface="楷体_GB2312" pitchFamily="49" charset="-122"/>
                <a:cs typeface="+mn-cs"/>
              </a:endParaRPr>
            </a:p>
          </p:txBody>
        </p:sp>
        <p:graphicFrame>
          <p:nvGraphicFramePr>
            <p:cNvPr id="45071" name="Object 28"/>
            <p:cNvGraphicFramePr>
              <a:graphicFrameLocks noChangeAspect="1"/>
            </p:cNvGraphicFramePr>
            <p:nvPr/>
          </p:nvGraphicFramePr>
          <p:xfrm>
            <a:off x="3719" y="2682"/>
            <a:ext cx="896" cy="560"/>
          </p:xfrm>
          <a:graphic>
            <a:graphicData uri="http://schemas.openxmlformats.org/presentationml/2006/ole">
              <mc:AlternateContent xmlns:mc="http://schemas.openxmlformats.org/markup-compatibility/2006">
                <mc:Choice xmlns:v="urn:schemas-microsoft-com:vml" Requires="v">
                  <p:oleObj spid="_x0000_s156090" name="公式" r:id="rId6" imgW="711200" imgH="444500" progId="Equation.3">
                    <p:embed/>
                  </p:oleObj>
                </mc:Choice>
                <mc:Fallback>
                  <p:oleObj name="公式" r:id="rId6" imgW="711200" imgH="444500" progId="Equation.3">
                    <p:embed/>
                    <p:pic>
                      <p:nvPicPr>
                        <p:cNvPr id="0" name="图片 1560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9" y="2682"/>
                          <a:ext cx="896"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7" name="Text Box 29"/>
          <p:cNvSpPr txBox="1">
            <a:spLocks noChangeArrowheads="1"/>
          </p:cNvSpPr>
          <p:nvPr/>
        </p:nvSpPr>
        <p:spPr bwMode="auto">
          <a:xfrm>
            <a:off x="981833" y="3636284"/>
            <a:ext cx="3384550"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30000"/>
              </a:lnSpc>
              <a:spcBef>
                <a:spcPct val="0"/>
              </a:spcBef>
              <a:buClrTx/>
              <a:buFontTx/>
              <a:buNone/>
            </a:pPr>
            <a:r>
              <a:rPr kumimoji="1" lang="zh-CN" altLang="en-US" sz="2400" dirty="0">
                <a:solidFill>
                  <a:srgbClr val="000000"/>
                </a:solidFill>
                <a:latin typeface="楷体" panose="02010609060101010101" pitchFamily="49" charset="-122"/>
                <a:ea typeface="楷体" panose="02010609060101010101" pitchFamily="49" charset="-122"/>
              </a:rPr>
              <a:t>可获得信号电压增益         </a:t>
            </a:r>
            <a:endParaRPr kumimoji="1" lang="zh-CN" altLang="en-US" sz="2400" baseline="-25000" dirty="0">
              <a:solidFill>
                <a:srgbClr val="000000"/>
              </a:solidFill>
              <a:latin typeface="楷体" panose="02010609060101010101" pitchFamily="49" charset="-122"/>
              <a:ea typeface="楷体" panose="02010609060101010101" pitchFamily="49" charset="-122"/>
            </a:endParaRPr>
          </a:p>
        </p:txBody>
      </p:sp>
      <p:sp>
        <p:nvSpPr>
          <p:cNvPr id="42" name="Text Box 10"/>
          <p:cNvSpPr txBox="1">
            <a:spLocks noChangeArrowheads="1"/>
          </p:cNvSpPr>
          <p:nvPr/>
        </p:nvSpPr>
        <p:spPr bwMode="auto">
          <a:xfrm>
            <a:off x="611188" y="4271963"/>
            <a:ext cx="781367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ts val="600"/>
              </a:spcBef>
              <a:buClrTx/>
              <a:buFontTx/>
              <a:buNone/>
            </a:pPr>
            <a:r>
              <a:rPr kumimoji="1" lang="en-US" altLang="zh-CN" sz="2400" dirty="0">
                <a:solidFill>
                  <a:srgbClr val="000000"/>
                </a:solidFill>
                <a:latin typeface="楷体" panose="02010609060101010101" pitchFamily="49" charset="-122"/>
                <a:ea typeface="楷体" panose="02010609060101010101" pitchFamily="49" charset="-122"/>
              </a:rPr>
              <a:t>    </a:t>
            </a:r>
            <a:r>
              <a:rPr kumimoji="1" lang="zh-CN" altLang="en-US" sz="2400" dirty="0">
                <a:solidFill>
                  <a:srgbClr val="000000"/>
                </a:solidFill>
                <a:latin typeface="楷体" panose="02010609060101010101" pitchFamily="49" charset="-122"/>
                <a:ea typeface="楷体" panose="02010609060101010101" pitchFamily="49" charset="-122"/>
              </a:rPr>
              <a:t>信号由栅源回路输入、漏源回路输出，即源极是公共端，所以称此电路为</a:t>
            </a:r>
            <a:r>
              <a:rPr kumimoji="1" lang="zh-CN" altLang="en-US" sz="2400" dirty="0">
                <a:solidFill>
                  <a:srgbClr val="FF0000"/>
                </a:solidFill>
                <a:latin typeface="楷体" panose="02010609060101010101" pitchFamily="49" charset="-122"/>
                <a:ea typeface="楷体" panose="02010609060101010101" pitchFamily="49" charset="-122"/>
              </a:rPr>
              <a:t>共源电路</a:t>
            </a:r>
            <a:r>
              <a:rPr kumimoji="1" lang="zh-CN" altLang="en-US" sz="2400" dirty="0">
                <a:solidFill>
                  <a:srgbClr val="000000"/>
                </a:solidFill>
                <a:latin typeface="楷体" panose="02010609060101010101" pitchFamily="49" charset="-122"/>
                <a:ea typeface="楷体" panose="02010609060101010101" pitchFamily="49" charset="-122"/>
              </a:rPr>
              <a:t>。</a:t>
            </a:r>
            <a:endParaRPr kumimoji="1" lang="zh-CN" altLang="en-US" sz="2400" dirty="0">
              <a:solidFill>
                <a:srgbClr val="000000"/>
              </a:solidFill>
              <a:latin typeface="楷体" panose="02010609060101010101" pitchFamily="49" charset="-122"/>
              <a:ea typeface="楷体" panose="02010609060101010101" pitchFamily="49" charset="-122"/>
            </a:endParaRPr>
          </a:p>
          <a:p>
            <a:pPr eaLnBrk="1" hangingPunct="1">
              <a:lnSpc>
                <a:spcPct val="130000"/>
              </a:lnSpc>
              <a:spcBef>
                <a:spcPts val="600"/>
              </a:spcBef>
              <a:buClrTx/>
              <a:buFontTx/>
              <a:buNone/>
            </a:pPr>
            <a:r>
              <a:rPr kumimoji="1" lang="zh-CN" altLang="en-US" sz="2400" dirty="0">
                <a:solidFill>
                  <a:srgbClr val="000000"/>
                </a:solidFill>
                <a:latin typeface="楷体" panose="02010609060101010101" pitchFamily="49" charset="-122"/>
                <a:ea typeface="楷体" panose="02010609060101010101" pitchFamily="49" charset="-122"/>
              </a:rPr>
              <a:t>    也可看作信号由栅极输入、漏极输出。</a:t>
            </a:r>
            <a:endParaRPr kumimoji="1" lang="zh-CN" altLang="en-US" sz="2400" baseline="-25000" dirty="0">
              <a:solidFill>
                <a:srgbClr val="000000"/>
              </a:solidFill>
              <a:latin typeface="楷体" panose="02010609060101010101" pitchFamily="49" charset="-122"/>
              <a:ea typeface="楷体" panose="02010609060101010101" pitchFamily="49" charset="-122"/>
            </a:endParaRPr>
          </a:p>
        </p:txBody>
      </p:sp>
      <p:sp>
        <p:nvSpPr>
          <p:cNvPr id="43" name="Text Box 8"/>
          <p:cNvSpPr txBox="1">
            <a:spLocks noChangeArrowheads="1"/>
          </p:cNvSpPr>
          <p:nvPr/>
        </p:nvSpPr>
        <p:spPr bwMode="auto">
          <a:xfrm>
            <a:off x="471488" y="2017713"/>
            <a:ext cx="323850"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i="1">
                <a:solidFill>
                  <a:srgbClr val="000000"/>
                </a:solidFill>
                <a:latin typeface="Book Antiqua" panose="02040602050305030304" pitchFamily="18" charset="0"/>
              </a:rPr>
              <a:t>v</a:t>
            </a:r>
            <a:r>
              <a:rPr kumimoji="1" lang="en-US" altLang="zh-CN" sz="2400" baseline="-25000">
                <a:solidFill>
                  <a:srgbClr val="000000"/>
                </a:solidFill>
                <a:latin typeface="Times New Roman" panose="02020603050405020304" pitchFamily="18" charset="0"/>
              </a:rPr>
              <a:t>i</a:t>
            </a:r>
            <a:endParaRPr kumimoji="1" lang="en-US" altLang="zh-CN" sz="2400" baseline="-2500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downRigh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strips(downRigh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strips(downRigh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strips(downRigh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strips(downRigh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strips(downRight)">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strips(downRigh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strips(downRight)">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P spid="42" grpId="0" autoUpdateAnimBg="0"/>
      <p:bldP spid="43"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ChangeArrowheads="1"/>
          </p:cNvSpPr>
          <p:nvPr/>
        </p:nvSpPr>
        <p:spPr bwMode="auto">
          <a:xfrm>
            <a:off x="857250" y="0"/>
            <a:ext cx="70437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4.2  MOSFET</a:t>
            </a:r>
            <a:r>
              <a:rPr lang="zh-CN" altLang="en-US" sz="3600">
                <a:solidFill>
                  <a:srgbClr val="0000CC"/>
                </a:solidFill>
                <a:latin typeface="Times New Roman" panose="02020603050405020304" pitchFamily="18" charset="0"/>
              </a:rPr>
              <a:t>基本共源极放大电路</a:t>
            </a:r>
            <a:endParaRPr lang="zh-CN" altLang="en-US" sz="3600">
              <a:solidFill>
                <a:srgbClr val="0000CC"/>
              </a:solidFill>
              <a:latin typeface="Times New Roman" panose="02020603050405020304" pitchFamily="18" charset="0"/>
            </a:endParaRPr>
          </a:p>
        </p:txBody>
      </p:sp>
      <p:sp>
        <p:nvSpPr>
          <p:cNvPr id="46083" name="Rectangle 6"/>
          <p:cNvSpPr>
            <a:spLocks noChangeArrowheads="1"/>
          </p:cNvSpPr>
          <p:nvPr/>
        </p:nvSpPr>
        <p:spPr bwMode="auto">
          <a:xfrm>
            <a:off x="539750" y="1298575"/>
            <a:ext cx="756126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a:latin typeface="Times New Roman" panose="02020603050405020304" pitchFamily="18" charset="0"/>
              </a:rPr>
              <a:t>4.2.1  </a:t>
            </a:r>
            <a:r>
              <a:rPr kumimoji="1" lang="zh-CN" altLang="en-US" sz="3200">
                <a:latin typeface="Times New Roman" panose="02020603050405020304" pitchFamily="18" charset="0"/>
              </a:rPr>
              <a:t>基本共源极放大电路的组成</a:t>
            </a:r>
            <a:endParaRPr kumimoji="1" lang="zh-CN" altLang="en-US" sz="3200">
              <a:latin typeface="Times New Roman" panose="02020603050405020304" pitchFamily="18" charset="0"/>
            </a:endParaRPr>
          </a:p>
        </p:txBody>
      </p:sp>
      <p:sp>
        <p:nvSpPr>
          <p:cNvPr id="46084" name="Rectangle 7"/>
          <p:cNvSpPr>
            <a:spLocks noChangeArrowheads="1"/>
          </p:cNvSpPr>
          <p:nvPr/>
        </p:nvSpPr>
        <p:spPr bwMode="auto">
          <a:xfrm>
            <a:off x="539750" y="2257425"/>
            <a:ext cx="777716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a:solidFill>
                  <a:srgbClr val="CC0000"/>
                </a:solidFill>
                <a:latin typeface="Times New Roman" panose="02020603050405020304" pitchFamily="18" charset="0"/>
              </a:rPr>
              <a:t>4.2.2  </a:t>
            </a:r>
            <a:r>
              <a:rPr kumimoji="1" lang="zh-CN" altLang="en-US" sz="3200">
                <a:solidFill>
                  <a:srgbClr val="CC0000"/>
                </a:solidFill>
                <a:latin typeface="Times New Roman" panose="02020603050405020304" pitchFamily="18" charset="0"/>
              </a:rPr>
              <a:t>基本共源极放大电路的工作原理</a:t>
            </a:r>
            <a:endParaRPr kumimoji="1" lang="zh-CN" altLang="en-US" sz="3200">
              <a:solidFill>
                <a:srgbClr val="CC0000"/>
              </a:solidFill>
              <a:latin typeface="Times New Roman" panose="02020603050405020304" pitchFamily="18" charset="0"/>
            </a:endParaRPr>
          </a:p>
        </p:txBody>
      </p:sp>
      <p:sp>
        <p:nvSpPr>
          <p:cNvPr id="46085" name="Rectangle 8"/>
          <p:cNvSpPr>
            <a:spLocks noChangeArrowheads="1"/>
          </p:cNvSpPr>
          <p:nvPr/>
        </p:nvSpPr>
        <p:spPr bwMode="auto">
          <a:xfrm>
            <a:off x="539750" y="3216275"/>
            <a:ext cx="8027988"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a:latin typeface="Times New Roman" panose="02020603050405020304" pitchFamily="18" charset="0"/>
              </a:rPr>
              <a:t>4.2.3  </a:t>
            </a:r>
            <a:r>
              <a:rPr kumimoji="1" lang="zh-CN" altLang="en-US" sz="3200">
                <a:latin typeface="Times New Roman" panose="02020603050405020304" pitchFamily="18" charset="0"/>
              </a:rPr>
              <a:t>放大电路的习惯画法</a:t>
            </a:r>
            <a:endParaRPr kumimoji="1" lang="zh-CN" altLang="en-US" sz="320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4.2.2  </a:t>
            </a:r>
            <a:r>
              <a:rPr lang="zh-CN" altLang="en-US" sz="3200">
                <a:solidFill>
                  <a:srgbClr val="0000CC"/>
                </a:solidFill>
                <a:latin typeface="Times New Roman" panose="02020603050405020304" pitchFamily="18" charset="0"/>
              </a:rPr>
              <a:t>基本共源极放大电路的工作原理</a:t>
            </a:r>
            <a:endParaRPr lang="zh-CN" altLang="en-US" sz="3200">
              <a:solidFill>
                <a:srgbClr val="0000CC"/>
              </a:solidFill>
              <a:latin typeface="Times New Roman" panose="02020603050405020304" pitchFamily="18" charset="0"/>
            </a:endParaRPr>
          </a:p>
        </p:txBody>
      </p:sp>
      <p:sp>
        <p:nvSpPr>
          <p:cNvPr id="47107" name="Text Box 5"/>
          <p:cNvSpPr txBox="1">
            <a:spLocks noChangeArrowheads="1"/>
          </p:cNvSpPr>
          <p:nvPr/>
        </p:nvSpPr>
        <p:spPr bwMode="auto">
          <a:xfrm>
            <a:off x="539750" y="692150"/>
            <a:ext cx="565308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800">
                <a:solidFill>
                  <a:srgbClr val="800000"/>
                </a:solidFill>
                <a:latin typeface="楷体_GB2312"/>
              </a:rPr>
              <a:t>1. </a:t>
            </a:r>
            <a:r>
              <a:rPr kumimoji="1" lang="zh-CN" altLang="en-US" sz="2800">
                <a:solidFill>
                  <a:srgbClr val="800000"/>
                </a:solidFill>
                <a:latin typeface="楷体_GB2312"/>
              </a:rPr>
              <a:t>放大电路的静态和动态</a:t>
            </a:r>
            <a:endParaRPr kumimoji="1" lang="zh-CN" altLang="en-US" sz="2800">
              <a:solidFill>
                <a:srgbClr val="800000"/>
              </a:solidFill>
              <a:latin typeface="楷体_GB2312"/>
            </a:endParaRPr>
          </a:p>
        </p:txBody>
      </p:sp>
      <p:sp>
        <p:nvSpPr>
          <p:cNvPr id="14" name="Text Box 12"/>
          <p:cNvSpPr txBox="1">
            <a:spLocks noChangeArrowheads="1"/>
          </p:cNvSpPr>
          <p:nvPr/>
        </p:nvSpPr>
        <p:spPr bwMode="auto">
          <a:xfrm>
            <a:off x="647700" y="1450975"/>
            <a:ext cx="7974013" cy="100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400">
                <a:solidFill>
                  <a:srgbClr val="FF0000"/>
                </a:solidFill>
                <a:latin typeface="Times New Roman" panose="02020603050405020304" pitchFamily="18" charset="0"/>
              </a:rPr>
              <a:t>        </a:t>
            </a:r>
            <a:r>
              <a:rPr kumimoji="1" lang="zh-CN" altLang="en-US" sz="2400">
                <a:solidFill>
                  <a:srgbClr val="FF0000"/>
                </a:solidFill>
                <a:latin typeface="Times New Roman" panose="02020603050405020304" pitchFamily="18" charset="0"/>
                <a:ea typeface="黑体" panose="02010609060101010101" pitchFamily="49" charset="-122"/>
              </a:rPr>
              <a:t>静态：</a:t>
            </a:r>
            <a:r>
              <a:rPr kumimoji="1" lang="zh-CN" altLang="en-US" sz="2400">
                <a:latin typeface="Times New Roman" panose="02020603050405020304" pitchFamily="18" charset="0"/>
                <a:ea typeface="黑体" panose="02010609060101010101" pitchFamily="49" charset="-122"/>
              </a:rPr>
              <a:t>输入信号为零（</a:t>
            </a:r>
            <a:r>
              <a:rPr kumimoji="1" lang="en-US" altLang="zh-CN" sz="2400" i="1">
                <a:latin typeface="Book Antiqua" panose="02040602050305030304" pitchFamily="18" charset="0"/>
              </a:rPr>
              <a:t>v</a:t>
            </a:r>
            <a:r>
              <a:rPr kumimoji="1" lang="en-US" altLang="zh-CN" sz="2400" baseline="-25000">
                <a:latin typeface="Times New Roman" panose="02020603050405020304" pitchFamily="18" charset="0"/>
                <a:ea typeface="黑体" panose="02010609060101010101" pitchFamily="49" charset="-122"/>
              </a:rPr>
              <a:t>i</a:t>
            </a:r>
            <a:r>
              <a:rPr kumimoji="1" lang="en-US" altLang="zh-CN" sz="2400">
                <a:latin typeface="Times New Roman" panose="02020603050405020304" pitchFamily="18" charset="0"/>
                <a:ea typeface="黑体" panose="02010609060101010101" pitchFamily="49" charset="-122"/>
              </a:rPr>
              <a:t>= 0 </a:t>
            </a:r>
            <a:r>
              <a:rPr kumimoji="1" lang="zh-CN" altLang="en-US" sz="2400">
                <a:latin typeface="Times New Roman" panose="02020603050405020304" pitchFamily="18" charset="0"/>
                <a:ea typeface="黑体" panose="02010609060101010101" pitchFamily="49" charset="-122"/>
              </a:rPr>
              <a:t>或 </a:t>
            </a:r>
            <a:r>
              <a:rPr kumimoji="1" lang="en-US" altLang="zh-CN" sz="2400" i="1">
                <a:latin typeface="Times New Roman" panose="02020603050405020304" pitchFamily="18" charset="0"/>
                <a:ea typeface="黑体" panose="02010609060101010101" pitchFamily="49" charset="-122"/>
              </a:rPr>
              <a:t>i</a:t>
            </a:r>
            <a:r>
              <a:rPr kumimoji="1" lang="en-US" altLang="zh-CN" sz="2400" baseline="-25000">
                <a:latin typeface="Times New Roman" panose="02020603050405020304" pitchFamily="18" charset="0"/>
                <a:ea typeface="黑体" panose="02010609060101010101" pitchFamily="49" charset="-122"/>
              </a:rPr>
              <a:t>i</a:t>
            </a:r>
            <a:r>
              <a:rPr kumimoji="1" lang="en-US" altLang="zh-CN" sz="2400">
                <a:latin typeface="Times New Roman" panose="02020603050405020304" pitchFamily="18" charset="0"/>
                <a:ea typeface="黑体" panose="02010609060101010101" pitchFamily="49" charset="-122"/>
              </a:rPr>
              <a:t>= 0</a:t>
            </a:r>
            <a:r>
              <a:rPr kumimoji="1" lang="zh-CN" altLang="en-US" sz="2400">
                <a:latin typeface="Times New Roman" panose="02020603050405020304" pitchFamily="18" charset="0"/>
                <a:ea typeface="黑体" panose="02010609060101010101" pitchFamily="49" charset="-122"/>
              </a:rPr>
              <a:t>）时，放大电路的工作状态，也称</a:t>
            </a:r>
            <a:r>
              <a:rPr kumimoji="1" lang="zh-CN" altLang="en-US" sz="2400" i="1">
                <a:solidFill>
                  <a:srgbClr val="0000CC"/>
                </a:solidFill>
                <a:latin typeface="Times New Roman" panose="02020603050405020304" pitchFamily="18" charset="0"/>
                <a:ea typeface="黑体" panose="02010609060101010101" pitchFamily="49" charset="-122"/>
              </a:rPr>
              <a:t>直流工作状态</a:t>
            </a:r>
            <a:r>
              <a:rPr kumimoji="1" lang="zh-CN" altLang="en-US" sz="2400">
                <a:latin typeface="Times New Roman" panose="02020603050405020304" pitchFamily="18" charset="0"/>
                <a:ea typeface="黑体" panose="02010609060101010101" pitchFamily="49" charset="-122"/>
              </a:rPr>
              <a:t>。</a:t>
            </a:r>
            <a:endParaRPr kumimoji="1" lang="zh-CN" altLang="en-US" sz="2400">
              <a:latin typeface="Times New Roman" panose="02020603050405020304" pitchFamily="18" charset="0"/>
              <a:ea typeface="黑体" panose="02010609060101010101" pitchFamily="49" charset="-122"/>
            </a:endParaRPr>
          </a:p>
        </p:txBody>
      </p:sp>
      <p:sp>
        <p:nvSpPr>
          <p:cNvPr id="15" name="Text Box 13"/>
          <p:cNvSpPr txBox="1">
            <a:spLocks noChangeArrowheads="1"/>
          </p:cNvSpPr>
          <p:nvPr/>
        </p:nvSpPr>
        <p:spPr bwMode="auto">
          <a:xfrm>
            <a:off x="647700" y="4365104"/>
            <a:ext cx="8001000" cy="553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400" dirty="0">
                <a:solidFill>
                  <a:srgbClr val="FF0000"/>
                </a:solidFill>
                <a:latin typeface="宋体" panose="02010600030101010101" pitchFamily="2" charset="-122"/>
              </a:rPr>
              <a:t>    </a:t>
            </a:r>
            <a:r>
              <a:rPr kumimoji="1" lang="zh-CN" altLang="en-US" sz="2400" dirty="0">
                <a:solidFill>
                  <a:srgbClr val="FF0000"/>
                </a:solidFill>
                <a:latin typeface="黑体" panose="02010609060101010101" pitchFamily="49" charset="-122"/>
                <a:ea typeface="黑体" panose="02010609060101010101" pitchFamily="49" charset="-122"/>
              </a:rPr>
              <a:t>动态：</a:t>
            </a:r>
            <a:r>
              <a:rPr kumimoji="1" lang="zh-CN" altLang="en-US" sz="2400" dirty="0">
                <a:latin typeface="黑体" panose="02010609060101010101" pitchFamily="49" charset="-122"/>
                <a:ea typeface="黑体" panose="02010609060101010101" pitchFamily="49" charset="-122"/>
              </a:rPr>
              <a:t>输入信号不为零时，放大电路的</a:t>
            </a:r>
            <a:r>
              <a:rPr kumimoji="1" lang="zh-CN" altLang="en-US" sz="2400" dirty="0" smtClean="0">
                <a:latin typeface="黑体" panose="02010609060101010101" pitchFamily="49" charset="-122"/>
                <a:ea typeface="黑体" panose="02010609060101010101" pitchFamily="49" charset="-122"/>
              </a:rPr>
              <a:t>工作状态。</a:t>
            </a:r>
            <a:endParaRPr kumimoji="1" lang="zh-CN" altLang="en-US" sz="2400" dirty="0">
              <a:latin typeface="黑体" panose="02010609060101010101" pitchFamily="49" charset="-122"/>
              <a:ea typeface="黑体" panose="02010609060101010101" pitchFamily="49" charset="-122"/>
            </a:endParaRPr>
          </a:p>
        </p:txBody>
      </p:sp>
      <p:sp>
        <p:nvSpPr>
          <p:cNvPr id="16" name="Text Box 15"/>
          <p:cNvSpPr txBox="1">
            <a:spLocks noChangeArrowheads="1"/>
          </p:cNvSpPr>
          <p:nvPr/>
        </p:nvSpPr>
        <p:spPr bwMode="auto">
          <a:xfrm>
            <a:off x="719138" y="2565400"/>
            <a:ext cx="7885112" cy="1582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kumimoji="1" lang="en-US" altLang="zh-CN" sz="2400" dirty="0">
                <a:solidFill>
                  <a:srgbClr val="000000"/>
                </a:solidFill>
                <a:latin typeface="Times New Roman" panose="02020603050405020304" pitchFamily="18" charset="0"/>
              </a:rPr>
              <a:t>        </a:t>
            </a:r>
            <a:r>
              <a:rPr kumimoji="1" lang="zh-CN" altLang="en-US" sz="2400" dirty="0">
                <a:solidFill>
                  <a:srgbClr val="000000"/>
                </a:solidFill>
                <a:latin typeface="Times New Roman" panose="02020603050405020304" pitchFamily="18" charset="0"/>
              </a:rPr>
              <a:t>此时，</a:t>
            </a:r>
            <a:r>
              <a:rPr kumimoji="1" lang="en-US" altLang="zh-CN" sz="2400" dirty="0">
                <a:solidFill>
                  <a:srgbClr val="000000"/>
                </a:solidFill>
                <a:latin typeface="Times New Roman" panose="02020603050405020304" pitchFamily="18" charset="0"/>
              </a:rPr>
              <a:t>FET</a:t>
            </a:r>
            <a:r>
              <a:rPr kumimoji="1" lang="zh-CN" altLang="en-US" sz="2400" dirty="0">
                <a:solidFill>
                  <a:srgbClr val="000000"/>
                </a:solidFill>
                <a:latin typeface="Times New Roman" panose="02020603050405020304" pitchFamily="18" charset="0"/>
              </a:rPr>
              <a:t>的直流量</a:t>
            </a:r>
            <a:r>
              <a:rPr kumimoji="1" lang="en-US" altLang="zh-CN" sz="2400" i="1" dirty="0">
                <a:solidFill>
                  <a:srgbClr val="000000"/>
                </a:solidFill>
                <a:latin typeface="Times New Roman" panose="02020603050405020304" pitchFamily="18" charset="0"/>
              </a:rPr>
              <a:t>I</a:t>
            </a:r>
            <a:r>
              <a:rPr kumimoji="1" lang="en-US" altLang="zh-CN" sz="2400" baseline="-30000" dirty="0">
                <a:solidFill>
                  <a:srgbClr val="000000"/>
                </a:solidFill>
                <a:latin typeface="Times New Roman" panose="02020603050405020304" pitchFamily="18" charset="0"/>
              </a:rPr>
              <a:t>D</a:t>
            </a:r>
            <a:r>
              <a:rPr kumimoji="1" lang="zh-CN" altLang="en-US" sz="2400" dirty="0">
                <a:solidFill>
                  <a:srgbClr val="000000"/>
                </a:solidFill>
                <a:latin typeface="Times New Roman" panose="02020603050405020304" pitchFamily="18" charset="0"/>
              </a:rPr>
              <a:t>、</a:t>
            </a:r>
            <a:r>
              <a:rPr kumimoji="1" lang="en-US" altLang="zh-CN" sz="2400" i="1" dirty="0">
                <a:solidFill>
                  <a:srgbClr val="000000"/>
                </a:solidFill>
                <a:latin typeface="Times New Roman" panose="02020603050405020304" pitchFamily="18" charset="0"/>
              </a:rPr>
              <a:t>V</a:t>
            </a:r>
            <a:r>
              <a:rPr kumimoji="1" lang="en-US" altLang="zh-CN" sz="2400" baseline="-30000" dirty="0">
                <a:solidFill>
                  <a:srgbClr val="000000"/>
                </a:solidFill>
                <a:latin typeface="Times New Roman" panose="02020603050405020304" pitchFamily="18" charset="0"/>
              </a:rPr>
              <a:t>GS</a:t>
            </a:r>
            <a:r>
              <a:rPr kumimoji="1" lang="zh-CN" altLang="en-US" sz="2400" dirty="0">
                <a:solidFill>
                  <a:srgbClr val="000000"/>
                </a:solidFill>
                <a:latin typeface="Times New Roman" panose="02020603050405020304" pitchFamily="18" charset="0"/>
              </a:rPr>
              <a:t>、</a:t>
            </a:r>
            <a:r>
              <a:rPr kumimoji="1" lang="en-US" altLang="zh-CN" sz="2400" i="1" dirty="0">
                <a:solidFill>
                  <a:srgbClr val="000000"/>
                </a:solidFill>
                <a:latin typeface="Times New Roman" panose="02020603050405020304" pitchFamily="18" charset="0"/>
              </a:rPr>
              <a:t>V</a:t>
            </a:r>
            <a:r>
              <a:rPr kumimoji="1" lang="en-US" altLang="zh-CN" sz="2400" baseline="-30000" dirty="0">
                <a:solidFill>
                  <a:srgbClr val="000000"/>
                </a:solidFill>
                <a:latin typeface="Times New Roman" panose="02020603050405020304" pitchFamily="18" charset="0"/>
              </a:rPr>
              <a:t>DS</a:t>
            </a:r>
            <a:r>
              <a:rPr kumimoji="1" lang="zh-CN" altLang="en-US" sz="2400" dirty="0">
                <a:solidFill>
                  <a:srgbClr val="000000"/>
                </a:solidFill>
                <a:latin typeface="Times New Roman" panose="02020603050405020304" pitchFamily="18" charset="0"/>
              </a:rPr>
              <a:t>，在输出特性曲线上表示为一个确定的点，习惯上称该点为静态工作点</a:t>
            </a:r>
            <a:r>
              <a:rPr kumimoji="1" lang="en-US" altLang="zh-CN" sz="2400" i="1" dirty="0">
                <a:solidFill>
                  <a:srgbClr val="000000"/>
                </a:solidFill>
                <a:latin typeface="Times New Roman" panose="02020603050405020304" pitchFamily="18" charset="0"/>
              </a:rPr>
              <a:t>Q</a:t>
            </a:r>
            <a:r>
              <a:rPr kumimoji="1" lang="zh-CN" altLang="en-US" sz="2400" dirty="0">
                <a:solidFill>
                  <a:srgbClr val="000000"/>
                </a:solidFill>
                <a:latin typeface="Times New Roman" panose="02020603050405020304" pitchFamily="18" charset="0"/>
              </a:rPr>
              <a:t>。常将上述三个电量写成</a:t>
            </a:r>
            <a:r>
              <a:rPr kumimoji="1" lang="en-US" altLang="zh-CN" sz="2400" i="1" dirty="0">
                <a:solidFill>
                  <a:srgbClr val="000000"/>
                </a:solidFill>
                <a:latin typeface="Times New Roman" panose="02020603050405020304" pitchFamily="18" charset="0"/>
              </a:rPr>
              <a:t>I</a:t>
            </a:r>
            <a:r>
              <a:rPr kumimoji="1" lang="en-US" altLang="zh-CN" sz="2400" baseline="-30000" dirty="0">
                <a:solidFill>
                  <a:srgbClr val="000000"/>
                </a:solidFill>
                <a:latin typeface="Times New Roman" panose="02020603050405020304" pitchFamily="18" charset="0"/>
              </a:rPr>
              <a:t>DQ</a:t>
            </a:r>
            <a:r>
              <a:rPr kumimoji="1" lang="zh-CN" altLang="en-US" sz="2400" dirty="0">
                <a:solidFill>
                  <a:srgbClr val="000000"/>
                </a:solidFill>
                <a:latin typeface="Times New Roman" panose="02020603050405020304" pitchFamily="18" charset="0"/>
              </a:rPr>
              <a:t>、</a:t>
            </a:r>
            <a:r>
              <a:rPr kumimoji="1" lang="en-US" altLang="zh-CN" sz="2400" i="1" dirty="0">
                <a:solidFill>
                  <a:srgbClr val="000000"/>
                </a:solidFill>
                <a:latin typeface="Times New Roman" panose="02020603050405020304" pitchFamily="18" charset="0"/>
              </a:rPr>
              <a:t>V</a:t>
            </a:r>
            <a:r>
              <a:rPr kumimoji="1" lang="en-US" altLang="zh-CN" sz="2400" baseline="-30000" dirty="0">
                <a:solidFill>
                  <a:srgbClr val="000000"/>
                </a:solidFill>
                <a:latin typeface="Times New Roman" panose="02020603050405020304" pitchFamily="18" charset="0"/>
              </a:rPr>
              <a:t>GSQ</a:t>
            </a:r>
            <a:r>
              <a:rPr kumimoji="1" lang="zh-CN" altLang="en-US" sz="2400" dirty="0">
                <a:solidFill>
                  <a:srgbClr val="000000"/>
                </a:solidFill>
                <a:latin typeface="Times New Roman" panose="02020603050405020304" pitchFamily="18" charset="0"/>
              </a:rPr>
              <a:t>和</a:t>
            </a:r>
            <a:r>
              <a:rPr kumimoji="1" lang="en-US" altLang="zh-CN" sz="2400" i="1" dirty="0">
                <a:solidFill>
                  <a:srgbClr val="000000"/>
                </a:solidFill>
                <a:latin typeface="Times New Roman" panose="02020603050405020304" pitchFamily="18" charset="0"/>
              </a:rPr>
              <a:t>V</a:t>
            </a:r>
            <a:r>
              <a:rPr kumimoji="1" lang="en-US" altLang="zh-CN" sz="2400" baseline="-30000" dirty="0">
                <a:solidFill>
                  <a:srgbClr val="000000"/>
                </a:solidFill>
                <a:latin typeface="Times New Roman" panose="02020603050405020304" pitchFamily="18" charset="0"/>
              </a:rPr>
              <a:t>DSQ</a:t>
            </a:r>
            <a:r>
              <a:rPr kumimoji="1" lang="zh-CN" altLang="en-US" sz="2400" dirty="0">
                <a:solidFill>
                  <a:srgbClr val="000000"/>
                </a:solidFill>
                <a:latin typeface="Times New Roman" panose="02020603050405020304" pitchFamily="18" charset="0"/>
              </a:rPr>
              <a:t>。</a:t>
            </a:r>
            <a:endParaRPr kumimoji="1" lang="zh-CN" altLang="en-US" sz="2400" dirty="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strips(downRigh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trips(downRigh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14"/>
          <p:cNvGraphicFramePr>
            <a:graphicFrameLocks noChangeAspect="1"/>
          </p:cNvGraphicFramePr>
          <p:nvPr/>
        </p:nvGraphicFramePr>
        <p:xfrm>
          <a:off x="631825" y="2241550"/>
          <a:ext cx="4048125" cy="3294063"/>
        </p:xfrm>
        <a:graphic>
          <a:graphicData uri="http://schemas.openxmlformats.org/presentationml/2006/ole">
            <mc:AlternateContent xmlns:mc="http://schemas.openxmlformats.org/markup-compatibility/2006">
              <mc:Choice xmlns:v="urn:schemas-microsoft-com:vml" Requires="v">
                <p:oleObj spid="_x0000_s156964" name="图片" r:id="rId1" imgW="2249170" imgH="1833245" progId="Word.Picture.8">
                  <p:embed/>
                </p:oleObj>
              </mc:Choice>
              <mc:Fallback>
                <p:oleObj name="图片" r:id="rId1" imgW="2249170" imgH="1833245" progId="Word.Picture.8">
                  <p:embed/>
                  <p:pic>
                    <p:nvPicPr>
                      <p:cNvPr id="0" name="图片 1569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25" y="2241550"/>
                        <a:ext cx="4048125"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0"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4.2.2  </a:t>
            </a:r>
            <a:r>
              <a:rPr lang="zh-CN" altLang="en-US" sz="3200">
                <a:solidFill>
                  <a:srgbClr val="0000CC"/>
                </a:solidFill>
                <a:latin typeface="Times New Roman" panose="02020603050405020304" pitchFamily="18" charset="0"/>
              </a:rPr>
              <a:t>基本共源极放大电路的工作原理</a:t>
            </a:r>
            <a:endParaRPr lang="zh-CN" altLang="en-US" sz="3200">
              <a:solidFill>
                <a:srgbClr val="0000CC"/>
              </a:solidFill>
              <a:latin typeface="Times New Roman" panose="02020603050405020304" pitchFamily="18" charset="0"/>
            </a:endParaRPr>
          </a:p>
        </p:txBody>
      </p:sp>
      <p:sp>
        <p:nvSpPr>
          <p:cNvPr id="48132" name="Text Box 5"/>
          <p:cNvSpPr txBox="1">
            <a:spLocks noChangeArrowheads="1"/>
          </p:cNvSpPr>
          <p:nvPr/>
        </p:nvSpPr>
        <p:spPr bwMode="auto">
          <a:xfrm>
            <a:off x="539750" y="692150"/>
            <a:ext cx="70929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800">
                <a:solidFill>
                  <a:srgbClr val="800000"/>
                </a:solidFill>
                <a:latin typeface="楷体_GB2312"/>
              </a:rPr>
              <a:t>2. </a:t>
            </a:r>
            <a:r>
              <a:rPr kumimoji="1" lang="zh-CN" altLang="en-US" sz="2800">
                <a:solidFill>
                  <a:srgbClr val="800000"/>
                </a:solidFill>
                <a:latin typeface="楷体_GB2312"/>
              </a:rPr>
              <a:t>放大电路的直流通路和交流通路</a:t>
            </a:r>
            <a:endParaRPr kumimoji="1" lang="zh-CN" altLang="en-US" sz="2800">
              <a:solidFill>
                <a:srgbClr val="800000"/>
              </a:solidFill>
              <a:latin typeface="楷体_GB2312"/>
            </a:endParaRPr>
          </a:p>
        </p:txBody>
      </p:sp>
      <p:sp>
        <p:nvSpPr>
          <p:cNvPr id="5" name="Text Box 8"/>
          <p:cNvSpPr txBox="1">
            <a:spLocks noChangeArrowheads="1"/>
          </p:cNvSpPr>
          <p:nvPr/>
        </p:nvSpPr>
        <p:spPr bwMode="auto">
          <a:xfrm>
            <a:off x="719138" y="1385888"/>
            <a:ext cx="532765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400">
                <a:solidFill>
                  <a:srgbClr val="000000"/>
                </a:solidFill>
                <a:latin typeface="楷体_GB2312"/>
              </a:rPr>
              <a:t>仅有直流电流流经的通路为直流通路</a:t>
            </a:r>
            <a:endParaRPr kumimoji="1" lang="zh-CN" altLang="en-US" sz="2400">
              <a:solidFill>
                <a:srgbClr val="000000"/>
              </a:solidFill>
              <a:latin typeface="楷体_GB2312"/>
            </a:endParaRPr>
          </a:p>
        </p:txBody>
      </p:sp>
      <p:graphicFrame>
        <p:nvGraphicFramePr>
          <p:cNvPr id="48134" name="Object 13"/>
          <p:cNvGraphicFramePr>
            <a:graphicFrameLocks noChangeAspect="1"/>
          </p:cNvGraphicFramePr>
          <p:nvPr/>
        </p:nvGraphicFramePr>
        <p:xfrm>
          <a:off x="4987925" y="728663"/>
          <a:ext cx="4048125" cy="3294062"/>
        </p:xfrm>
        <a:graphic>
          <a:graphicData uri="http://schemas.openxmlformats.org/presentationml/2006/ole">
            <mc:AlternateContent xmlns:mc="http://schemas.openxmlformats.org/markup-compatibility/2006">
              <mc:Choice xmlns:v="urn:schemas-microsoft-com:vml" Requires="v">
                <p:oleObj spid="_x0000_s156965" name="图片" r:id="rId4" imgW="2249170" imgH="1833245" progId="Word.Picture.8">
                  <p:embed/>
                </p:oleObj>
              </mc:Choice>
              <mc:Fallback>
                <p:oleObj name="图片" r:id="rId4" imgW="2249170" imgH="1833245" progId="Word.Picture.8">
                  <p:embed/>
                  <p:pic>
                    <p:nvPicPr>
                      <p:cNvPr id="0" name="图片 1569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7925" y="728663"/>
                        <a:ext cx="4048125"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13"/>
          <p:cNvGraphicFramePr>
            <a:graphicFrameLocks noChangeAspect="1"/>
          </p:cNvGraphicFramePr>
          <p:nvPr/>
        </p:nvGraphicFramePr>
        <p:xfrm>
          <a:off x="638518" y="2241551"/>
          <a:ext cx="4048125" cy="3294062"/>
        </p:xfrm>
        <a:graphic>
          <a:graphicData uri="http://schemas.openxmlformats.org/presentationml/2006/ole">
            <mc:AlternateContent xmlns:mc="http://schemas.openxmlformats.org/markup-compatibility/2006">
              <mc:Choice xmlns:v="urn:schemas-microsoft-com:vml" Requires="v">
                <p:oleObj spid="_x0000_s157843" name="图片" r:id="rId1" imgW="2249170" imgH="1833245" progId="Word.Picture.8">
                  <p:embed/>
                </p:oleObj>
              </mc:Choice>
              <mc:Fallback>
                <p:oleObj name="图片" r:id="rId1" imgW="2249170" imgH="1833245" progId="Word.Picture.8">
                  <p:embed/>
                  <p:pic>
                    <p:nvPicPr>
                      <p:cNvPr id="0" name="图片 1578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18" y="2241551"/>
                        <a:ext cx="4048125"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4"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4.2.2  </a:t>
            </a:r>
            <a:r>
              <a:rPr lang="zh-CN" altLang="en-US" sz="3200">
                <a:solidFill>
                  <a:srgbClr val="0000CC"/>
                </a:solidFill>
                <a:latin typeface="Times New Roman" panose="02020603050405020304" pitchFamily="18" charset="0"/>
              </a:rPr>
              <a:t>基本共源极放大电路的工作原理</a:t>
            </a:r>
            <a:endParaRPr lang="zh-CN" altLang="en-US" sz="3200">
              <a:solidFill>
                <a:srgbClr val="0000CC"/>
              </a:solidFill>
              <a:latin typeface="Times New Roman" panose="02020603050405020304" pitchFamily="18" charset="0"/>
            </a:endParaRPr>
          </a:p>
        </p:txBody>
      </p:sp>
      <p:sp>
        <p:nvSpPr>
          <p:cNvPr id="49155" name="Text Box 5"/>
          <p:cNvSpPr txBox="1">
            <a:spLocks noChangeArrowheads="1"/>
          </p:cNvSpPr>
          <p:nvPr/>
        </p:nvSpPr>
        <p:spPr bwMode="auto">
          <a:xfrm>
            <a:off x="539750" y="692150"/>
            <a:ext cx="70929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800">
                <a:solidFill>
                  <a:srgbClr val="800000"/>
                </a:solidFill>
                <a:latin typeface="楷体_GB2312"/>
              </a:rPr>
              <a:t>2. </a:t>
            </a:r>
            <a:r>
              <a:rPr kumimoji="1" lang="zh-CN" altLang="en-US" sz="2800">
                <a:solidFill>
                  <a:srgbClr val="800000"/>
                </a:solidFill>
                <a:latin typeface="楷体_GB2312"/>
              </a:rPr>
              <a:t>放大电路的直流通路和交流通路</a:t>
            </a:r>
            <a:endParaRPr kumimoji="1" lang="zh-CN" altLang="en-US" sz="2800">
              <a:solidFill>
                <a:srgbClr val="800000"/>
              </a:solidFill>
              <a:latin typeface="楷体_GB2312"/>
            </a:endParaRPr>
          </a:p>
        </p:txBody>
      </p:sp>
      <p:sp>
        <p:nvSpPr>
          <p:cNvPr id="12" name="Text Box 13"/>
          <p:cNvSpPr txBox="1">
            <a:spLocks noChangeArrowheads="1"/>
          </p:cNvSpPr>
          <p:nvPr/>
        </p:nvSpPr>
        <p:spPr bwMode="auto">
          <a:xfrm>
            <a:off x="4859338" y="2127250"/>
            <a:ext cx="3673475" cy="201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lnSpc>
                <a:spcPct val="130000"/>
              </a:lnSpc>
              <a:spcBef>
                <a:spcPct val="0"/>
              </a:spcBef>
              <a:buClrTx/>
              <a:buFontTx/>
              <a:buNone/>
            </a:pPr>
            <a:r>
              <a:rPr kumimoji="1" lang="zh-CN" altLang="en-US" sz="2400">
                <a:solidFill>
                  <a:srgbClr val="000000"/>
                </a:solidFill>
                <a:latin typeface="楷体_GB2312"/>
              </a:rPr>
              <a:t>直流电压源内阻为零，交流电流流经直流电压源时不产生任何交流压降。</a:t>
            </a:r>
            <a:endParaRPr kumimoji="1" lang="en-US" altLang="zh-CN" sz="2400">
              <a:solidFill>
                <a:srgbClr val="000000"/>
              </a:solidFill>
              <a:latin typeface="楷体_GB2312"/>
            </a:endParaRPr>
          </a:p>
          <a:p>
            <a:pPr algn="just" eaLnBrk="1" hangingPunct="1">
              <a:lnSpc>
                <a:spcPct val="130000"/>
              </a:lnSpc>
              <a:spcBef>
                <a:spcPct val="0"/>
              </a:spcBef>
              <a:buClrTx/>
              <a:buFontTx/>
              <a:buNone/>
            </a:pPr>
            <a:r>
              <a:rPr kumimoji="1" lang="zh-CN" altLang="en-US" sz="2400">
                <a:solidFill>
                  <a:srgbClr val="000000"/>
                </a:solidFill>
                <a:latin typeface="楷体_GB2312"/>
              </a:rPr>
              <a:t>故</a:t>
            </a:r>
            <a:r>
              <a:rPr kumimoji="1" lang="en-US" altLang="zh-CN" sz="2400">
                <a:solidFill>
                  <a:srgbClr val="000000"/>
                </a:solidFill>
                <a:latin typeface="楷体_GB2312"/>
              </a:rPr>
              <a:t>:</a:t>
            </a:r>
            <a:endParaRPr kumimoji="1" lang="zh-CN" altLang="en-US" sz="2000">
              <a:solidFill>
                <a:srgbClr val="000000"/>
              </a:solidFill>
              <a:latin typeface="楷体_GB2312"/>
            </a:endParaRPr>
          </a:p>
        </p:txBody>
      </p:sp>
      <p:sp>
        <p:nvSpPr>
          <p:cNvPr id="13" name="Text Box 14"/>
          <p:cNvSpPr txBox="1">
            <a:spLocks noChangeArrowheads="1"/>
          </p:cNvSpPr>
          <p:nvPr/>
        </p:nvSpPr>
        <p:spPr bwMode="auto">
          <a:xfrm>
            <a:off x="4643438" y="4195763"/>
            <a:ext cx="4357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4762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zh-CN" altLang="en-US" sz="2400">
                <a:solidFill>
                  <a:srgbClr val="FF0000"/>
                </a:solidFill>
                <a:latin typeface="Times New Roman" panose="02020603050405020304" pitchFamily="18" charset="0"/>
                <a:ea typeface="黑体" panose="02010609060101010101" pitchFamily="49" charset="-122"/>
              </a:rPr>
              <a:t>直流电压源对交流相当于短路</a:t>
            </a:r>
            <a:endParaRPr kumimoji="1" lang="zh-CN" altLang="en-US" sz="2400">
              <a:solidFill>
                <a:srgbClr val="FF0000"/>
              </a:solidFill>
              <a:latin typeface="Times New Roman" panose="02020603050405020304" pitchFamily="18" charset="0"/>
              <a:ea typeface="黑体" panose="02010609060101010101" pitchFamily="49" charset="-122"/>
            </a:endParaRPr>
          </a:p>
        </p:txBody>
      </p:sp>
      <p:sp>
        <p:nvSpPr>
          <p:cNvPr id="49159" name="Text Box 8"/>
          <p:cNvSpPr txBox="1">
            <a:spLocks noChangeArrowheads="1"/>
          </p:cNvSpPr>
          <p:nvPr/>
        </p:nvSpPr>
        <p:spPr bwMode="auto">
          <a:xfrm>
            <a:off x="719138" y="1385888"/>
            <a:ext cx="53276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30000"/>
              </a:lnSpc>
              <a:spcBef>
                <a:spcPct val="0"/>
              </a:spcBef>
              <a:buClrTx/>
              <a:buFontTx/>
              <a:buNone/>
            </a:pPr>
            <a:r>
              <a:rPr kumimoji="1" lang="zh-CN" altLang="en-US" sz="2400">
                <a:solidFill>
                  <a:srgbClr val="000000"/>
                </a:solidFill>
                <a:latin typeface="楷体_GB2312"/>
              </a:rPr>
              <a:t>仅有交流电流流经的通路为交流通路</a:t>
            </a:r>
            <a:endParaRPr kumimoji="1" lang="zh-CN" altLang="en-US" sz="2400">
              <a:solidFill>
                <a:srgbClr val="000000"/>
              </a:solidFill>
              <a:latin typeface="楷体_GB231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Righ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4.2.2  </a:t>
            </a:r>
            <a:r>
              <a:rPr lang="zh-CN" altLang="en-US" sz="3200">
                <a:solidFill>
                  <a:srgbClr val="0000CC"/>
                </a:solidFill>
                <a:latin typeface="Times New Roman" panose="02020603050405020304" pitchFamily="18" charset="0"/>
              </a:rPr>
              <a:t>基本共源极放大电路的工作原理</a:t>
            </a:r>
            <a:endParaRPr lang="zh-CN" altLang="en-US" sz="3200">
              <a:solidFill>
                <a:srgbClr val="0000CC"/>
              </a:solidFill>
              <a:latin typeface="Times New Roman" panose="02020603050405020304" pitchFamily="18" charset="0"/>
            </a:endParaRPr>
          </a:p>
        </p:txBody>
      </p:sp>
      <p:sp>
        <p:nvSpPr>
          <p:cNvPr id="50179" name="Text Box 5"/>
          <p:cNvSpPr txBox="1">
            <a:spLocks noChangeArrowheads="1"/>
          </p:cNvSpPr>
          <p:nvPr/>
        </p:nvSpPr>
        <p:spPr bwMode="auto">
          <a:xfrm>
            <a:off x="539750" y="692150"/>
            <a:ext cx="70929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800">
                <a:solidFill>
                  <a:srgbClr val="800000"/>
                </a:solidFill>
                <a:latin typeface="楷体_GB2312"/>
              </a:rPr>
              <a:t>2. </a:t>
            </a:r>
            <a:r>
              <a:rPr kumimoji="1" lang="zh-CN" altLang="en-US" sz="2800">
                <a:solidFill>
                  <a:srgbClr val="800000"/>
                </a:solidFill>
                <a:latin typeface="楷体_GB2312"/>
              </a:rPr>
              <a:t>放大电路的直流通路和交流通路</a:t>
            </a:r>
            <a:endParaRPr kumimoji="1" lang="zh-CN" altLang="en-US" sz="2800">
              <a:solidFill>
                <a:srgbClr val="800000"/>
              </a:solidFill>
              <a:latin typeface="楷体_GB2312"/>
            </a:endParaRPr>
          </a:p>
        </p:txBody>
      </p:sp>
      <p:sp>
        <p:nvSpPr>
          <p:cNvPr id="50181" name="Text Box 8"/>
          <p:cNvSpPr txBox="1">
            <a:spLocks noChangeArrowheads="1"/>
          </p:cNvSpPr>
          <p:nvPr/>
        </p:nvSpPr>
        <p:spPr bwMode="auto">
          <a:xfrm>
            <a:off x="719138" y="1385888"/>
            <a:ext cx="53276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30000"/>
              </a:lnSpc>
              <a:spcBef>
                <a:spcPct val="0"/>
              </a:spcBef>
              <a:buClrTx/>
              <a:buFontTx/>
              <a:buNone/>
            </a:pPr>
            <a:r>
              <a:rPr kumimoji="1" lang="zh-CN" altLang="en-US" sz="2400" dirty="0">
                <a:solidFill>
                  <a:srgbClr val="000000"/>
                </a:solidFill>
                <a:latin typeface="楷体_GB2312"/>
              </a:rPr>
              <a:t>仅有交流电流流经的通路为交流通路</a:t>
            </a:r>
            <a:endParaRPr kumimoji="1" lang="zh-CN" altLang="en-US" sz="2400" dirty="0">
              <a:solidFill>
                <a:srgbClr val="000000"/>
              </a:solidFill>
              <a:latin typeface="楷体_GB2312"/>
            </a:endParaRPr>
          </a:p>
        </p:txBody>
      </p:sp>
      <p:sp>
        <p:nvSpPr>
          <p:cNvPr id="50182" name="Text Box 9"/>
          <p:cNvSpPr txBox="1">
            <a:spLocks noChangeArrowheads="1"/>
          </p:cNvSpPr>
          <p:nvPr/>
        </p:nvSpPr>
        <p:spPr bwMode="auto">
          <a:xfrm>
            <a:off x="4643438" y="5167313"/>
            <a:ext cx="4357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4762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zh-CN" altLang="en-US" sz="2400">
                <a:solidFill>
                  <a:srgbClr val="FF0000"/>
                </a:solidFill>
                <a:latin typeface="Times New Roman" panose="02020603050405020304" pitchFamily="18" charset="0"/>
                <a:ea typeface="黑体" panose="02010609060101010101" pitchFamily="49" charset="-122"/>
              </a:rPr>
              <a:t>直流电压源对交流相当于短路</a:t>
            </a:r>
            <a:endParaRPr kumimoji="1" lang="zh-CN" altLang="en-US" sz="2400" b="0">
              <a:solidFill>
                <a:srgbClr val="FF0000"/>
              </a:solidFill>
              <a:latin typeface="Times New Roman" panose="02020603050405020304" pitchFamily="18" charset="0"/>
              <a:ea typeface="黑体" panose="02010609060101010101" pitchFamily="49" charset="-122"/>
            </a:endParaRPr>
          </a:p>
        </p:txBody>
      </p:sp>
      <p:graphicFrame>
        <p:nvGraphicFramePr>
          <p:cNvPr id="50183" name="Object 15"/>
          <p:cNvGraphicFramePr>
            <a:graphicFrameLocks noChangeAspect="1"/>
          </p:cNvGraphicFramePr>
          <p:nvPr/>
        </p:nvGraphicFramePr>
        <p:xfrm>
          <a:off x="4781550" y="1952625"/>
          <a:ext cx="3894138" cy="2933700"/>
        </p:xfrm>
        <a:graphic>
          <a:graphicData uri="http://schemas.openxmlformats.org/presentationml/2006/ole">
            <mc:AlternateContent xmlns:mc="http://schemas.openxmlformats.org/markup-compatibility/2006">
              <mc:Choice xmlns:v="urn:schemas-microsoft-com:vml" Requires="v">
                <p:oleObj spid="_x0000_s159012" name="图片" r:id="rId2" imgW="2163445" imgH="1632585" progId="Word.Picture.8">
                  <p:embed/>
                </p:oleObj>
              </mc:Choice>
              <mc:Fallback>
                <p:oleObj name="图片" r:id="rId2" imgW="2163445" imgH="1632585" progId="Word.Picture.8">
                  <p:embed/>
                  <p:pic>
                    <p:nvPicPr>
                      <p:cNvPr id="0" name="图片 159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550" y="1952625"/>
                        <a:ext cx="3894138"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3"/>
          <p:cNvGraphicFramePr>
            <a:graphicFrameLocks noChangeAspect="1"/>
          </p:cNvGraphicFramePr>
          <p:nvPr/>
        </p:nvGraphicFramePr>
        <p:xfrm>
          <a:off x="638518" y="2241551"/>
          <a:ext cx="4048125" cy="3294062"/>
        </p:xfrm>
        <a:graphic>
          <a:graphicData uri="http://schemas.openxmlformats.org/presentationml/2006/ole">
            <mc:AlternateContent xmlns:mc="http://schemas.openxmlformats.org/markup-compatibility/2006">
              <mc:Choice xmlns:v="urn:schemas-microsoft-com:vml" Requires="v">
                <p:oleObj spid="_x0000_s159013" name="图片" r:id="rId4" imgW="2249170" imgH="1833245" progId="Word.Picture.8">
                  <p:embed/>
                </p:oleObj>
              </mc:Choice>
              <mc:Fallback>
                <p:oleObj name="图片" r:id="rId4" imgW="2249170" imgH="1833245" progId="Word.Picture.8">
                  <p:embed/>
                  <p:pic>
                    <p:nvPicPr>
                      <p:cNvPr id="0" name="图片 1590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518" y="2241551"/>
                        <a:ext cx="4048125"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5"/>
          <p:cNvSpPr txBox="1">
            <a:spLocks noChangeArrowheads="1"/>
          </p:cNvSpPr>
          <p:nvPr/>
        </p:nvSpPr>
        <p:spPr bwMode="auto">
          <a:xfrm>
            <a:off x="539750" y="692150"/>
            <a:ext cx="7092950"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800">
                <a:solidFill>
                  <a:srgbClr val="800000"/>
                </a:solidFill>
                <a:latin typeface="楷体_GB2312"/>
              </a:rPr>
              <a:t>3. </a:t>
            </a:r>
            <a:r>
              <a:rPr kumimoji="1" lang="zh-CN" altLang="en-US" sz="2800">
                <a:solidFill>
                  <a:srgbClr val="800000"/>
                </a:solidFill>
                <a:latin typeface="楷体_GB2312"/>
              </a:rPr>
              <a:t>放大电路的静态工作点估算</a:t>
            </a:r>
            <a:endParaRPr kumimoji="1" lang="zh-CN" altLang="en-US" sz="2800">
              <a:solidFill>
                <a:srgbClr val="800000"/>
              </a:solidFill>
              <a:latin typeface="楷体_GB2312"/>
            </a:endParaRPr>
          </a:p>
        </p:txBody>
      </p:sp>
      <p:sp>
        <p:nvSpPr>
          <p:cNvPr id="51203" name="Text Box 6"/>
          <p:cNvSpPr txBox="1">
            <a:spLocks noChangeArrowheads="1"/>
          </p:cNvSpPr>
          <p:nvPr/>
        </p:nvSpPr>
        <p:spPr bwMode="auto">
          <a:xfrm>
            <a:off x="863600" y="1233488"/>
            <a:ext cx="558006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400">
                <a:solidFill>
                  <a:srgbClr val="000000"/>
                </a:solidFill>
                <a:latin typeface="楷体_GB2312"/>
              </a:rPr>
              <a:t>直流通路</a:t>
            </a:r>
            <a:endParaRPr kumimoji="1" lang="zh-CN" altLang="en-US" sz="2400">
              <a:solidFill>
                <a:srgbClr val="000000"/>
              </a:solidFill>
              <a:latin typeface="楷体_GB2312"/>
            </a:endParaRPr>
          </a:p>
        </p:txBody>
      </p:sp>
      <p:graphicFrame>
        <p:nvGraphicFramePr>
          <p:cNvPr id="51204" name="Object 12"/>
          <p:cNvGraphicFramePr>
            <a:graphicFrameLocks noChangeAspect="1"/>
          </p:cNvGraphicFramePr>
          <p:nvPr/>
        </p:nvGraphicFramePr>
        <p:xfrm>
          <a:off x="4967288" y="728663"/>
          <a:ext cx="4048125" cy="3294062"/>
        </p:xfrm>
        <a:graphic>
          <a:graphicData uri="http://schemas.openxmlformats.org/presentationml/2006/ole">
            <mc:AlternateContent xmlns:mc="http://schemas.openxmlformats.org/markup-compatibility/2006">
              <mc:Choice xmlns:v="urn:schemas-microsoft-com:vml" Requires="v">
                <p:oleObj spid="_x0000_s160128" name="图片" r:id="rId1" imgW="2249170" imgH="1833245" progId="Word.Picture.8">
                  <p:embed/>
                </p:oleObj>
              </mc:Choice>
              <mc:Fallback>
                <p:oleObj name="图片" r:id="rId1" imgW="2249170" imgH="1833245" progId="Word.Picture.8">
                  <p:embed/>
                  <p:pic>
                    <p:nvPicPr>
                      <p:cNvPr id="0" name="图片 1601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288" y="728663"/>
                        <a:ext cx="4048125"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Text Box 13"/>
          <p:cNvSpPr txBox="1">
            <a:spLocks noChangeArrowheads="1"/>
          </p:cNvSpPr>
          <p:nvPr/>
        </p:nvSpPr>
        <p:spPr bwMode="auto">
          <a:xfrm>
            <a:off x="719138" y="1808163"/>
            <a:ext cx="421322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lnSpc>
                <a:spcPct val="130000"/>
              </a:lnSpc>
              <a:spcBef>
                <a:spcPts val="0"/>
              </a:spcBef>
              <a:spcAft>
                <a:spcPts val="0"/>
              </a:spcAft>
              <a:defRPr/>
            </a:pPr>
            <a:r>
              <a:rPr kumimoji="1" lang="zh-CN" altLang="en-US" sz="2000" b="1" kern="0" dirty="0">
                <a:solidFill>
                  <a:srgbClr val="000000"/>
                </a:solidFill>
                <a:ea typeface="楷体_GB2312" pitchFamily="49" charset="-122"/>
                <a:cs typeface="+mn-cs"/>
              </a:rPr>
              <a:t>假设</a:t>
            </a:r>
            <a:r>
              <a:rPr kumimoji="1" lang="en-US" altLang="zh-CN" sz="2000" b="1" kern="0" dirty="0">
                <a:solidFill>
                  <a:srgbClr val="000000"/>
                </a:solidFill>
                <a:ea typeface="楷体_GB2312" pitchFamily="49" charset="-122"/>
                <a:cs typeface="+mn-cs"/>
              </a:rPr>
              <a:t>NMOS</a:t>
            </a:r>
            <a:r>
              <a:rPr kumimoji="1" lang="zh-CN" altLang="en-US" sz="2000" b="1" kern="0" dirty="0">
                <a:solidFill>
                  <a:srgbClr val="000000"/>
                </a:solidFill>
                <a:ea typeface="楷体_GB2312" pitchFamily="49" charset="-122"/>
                <a:cs typeface="+mn-cs"/>
              </a:rPr>
              <a:t>管工作</a:t>
            </a:r>
            <a:r>
              <a:rPr kumimoji="1" lang="zh-CN" altLang="en-US" sz="2000" b="1" kern="0" dirty="0" smtClean="0">
                <a:solidFill>
                  <a:srgbClr val="000000"/>
                </a:solidFill>
                <a:ea typeface="楷体_GB2312" pitchFamily="49" charset="-122"/>
                <a:cs typeface="+mn-cs"/>
              </a:rPr>
              <a:t>于恒流区</a:t>
            </a:r>
            <a:r>
              <a:rPr kumimoji="1" lang="zh-CN" altLang="en-US" sz="2000" b="1" kern="0" dirty="0">
                <a:solidFill>
                  <a:srgbClr val="000000"/>
                </a:solidFill>
                <a:ea typeface="楷体_GB2312" pitchFamily="49" charset="-122"/>
                <a:cs typeface="+mn-cs"/>
              </a:rPr>
              <a:t>，则</a:t>
            </a:r>
            <a:endParaRPr kumimoji="1" lang="zh-CN" altLang="en-US" sz="2000" b="1" kern="0" dirty="0">
              <a:solidFill>
                <a:srgbClr val="000000"/>
              </a:solidFill>
              <a:ea typeface="楷体_GB2312" pitchFamily="49" charset="-122"/>
              <a:cs typeface="+mn-cs"/>
            </a:endParaRPr>
          </a:p>
        </p:txBody>
      </p:sp>
      <p:graphicFrame>
        <p:nvGraphicFramePr>
          <p:cNvPr id="31" name="Object 18"/>
          <p:cNvGraphicFramePr>
            <a:graphicFrameLocks noChangeAspect="1"/>
          </p:cNvGraphicFramePr>
          <p:nvPr/>
        </p:nvGraphicFramePr>
        <p:xfrm>
          <a:off x="1282700" y="2889250"/>
          <a:ext cx="2317750" cy="406400"/>
        </p:xfrm>
        <a:graphic>
          <a:graphicData uri="http://schemas.openxmlformats.org/presentationml/2006/ole">
            <mc:AlternateContent xmlns:mc="http://schemas.openxmlformats.org/markup-compatibility/2006">
              <mc:Choice xmlns:v="urn:schemas-microsoft-com:vml" Requires="v">
                <p:oleObj spid="_x0000_s160129" name="公式" r:id="rId3" imgW="1435100" imgH="254000" progId="Equation.3">
                  <p:embed/>
                </p:oleObj>
              </mc:Choice>
              <mc:Fallback>
                <p:oleObj name="公式" r:id="rId3" imgW="1435100" imgH="254000" progId="Equation.3">
                  <p:embed/>
                  <p:pic>
                    <p:nvPicPr>
                      <p:cNvPr id="0" name="图片 160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700" y="2889250"/>
                        <a:ext cx="23177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Text Box 19"/>
          <p:cNvSpPr txBox="1">
            <a:spLocks noChangeArrowheads="1"/>
          </p:cNvSpPr>
          <p:nvPr/>
        </p:nvSpPr>
        <p:spPr bwMode="auto">
          <a:xfrm>
            <a:off x="1258888" y="2312988"/>
            <a:ext cx="201612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lnSpc>
                <a:spcPct val="130000"/>
              </a:lnSpc>
              <a:spcBef>
                <a:spcPts val="0"/>
              </a:spcBef>
              <a:spcAft>
                <a:spcPts val="0"/>
              </a:spcAft>
              <a:defRPr/>
            </a:pP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GSQ </a:t>
            </a:r>
            <a:r>
              <a:rPr kumimoji="1" lang="en-US" altLang="zh-CN"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GG</a:t>
            </a:r>
            <a:endParaRPr kumimoji="1" lang="en-US" altLang="zh-CN" sz="2000" b="1" kern="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3" name="Text Box 20"/>
          <p:cNvSpPr txBox="1">
            <a:spLocks noChangeArrowheads="1"/>
          </p:cNvSpPr>
          <p:nvPr/>
        </p:nvSpPr>
        <p:spPr bwMode="auto">
          <a:xfrm>
            <a:off x="1223963" y="3332601"/>
            <a:ext cx="266382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lnSpc>
                <a:spcPct val="130000"/>
              </a:lnSpc>
              <a:spcBef>
                <a:spcPts val="0"/>
              </a:spcBef>
              <a:spcAft>
                <a:spcPts val="0"/>
              </a:spcAft>
              <a:defRPr/>
            </a:pP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DSQ </a:t>
            </a:r>
            <a:r>
              <a:rPr kumimoji="1" lang="en-US" altLang="zh-CN"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DD </a:t>
            </a:r>
            <a:r>
              <a:rPr kumimoji="1" lang="en-US" altLang="zh-CN" sz="20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I</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DQ </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R</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d</a:t>
            </a:r>
            <a:endPar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4" name="AutoShape 21"/>
          <p:cNvSpPr/>
          <p:nvPr/>
        </p:nvSpPr>
        <p:spPr bwMode="auto">
          <a:xfrm>
            <a:off x="971550" y="2528888"/>
            <a:ext cx="252413" cy="1152525"/>
          </a:xfrm>
          <a:prstGeom prst="leftBrace">
            <a:avLst>
              <a:gd name="adj1" fmla="val 38050"/>
              <a:gd name="adj2" fmla="val 50000"/>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sz="1800" b="1" kern="0">
              <a:solidFill>
                <a:srgbClr val="000000"/>
              </a:solidFill>
              <a:latin typeface="Arial Narrow" panose="020B0606020202030204" pitchFamily="34" charset="0"/>
              <a:ea typeface="宋体" panose="02010600030101010101" pitchFamily="2" charset="-122"/>
              <a:cs typeface="+mn-cs"/>
            </a:endParaRPr>
          </a:p>
        </p:txBody>
      </p:sp>
      <p:sp>
        <p:nvSpPr>
          <p:cNvPr id="35" name="Text Box 23"/>
          <p:cNvSpPr txBox="1">
            <a:spLocks noChangeArrowheads="1"/>
          </p:cNvSpPr>
          <p:nvPr/>
        </p:nvSpPr>
        <p:spPr bwMode="auto">
          <a:xfrm>
            <a:off x="611188" y="3995738"/>
            <a:ext cx="80295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lnSpc>
                <a:spcPct val="140000"/>
              </a:lnSpc>
              <a:spcBef>
                <a:spcPts val="0"/>
              </a:spcBef>
              <a:spcAft>
                <a:spcPts val="0"/>
              </a:spcAft>
              <a:defRPr/>
            </a:pPr>
            <a:r>
              <a:rPr kumimoji="1" lang="en-US" altLang="zh-CN"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当已知</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GG</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DD</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TN</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en-US" altLang="zh-CN" sz="2000" b="1" i="1" kern="0" dirty="0" err="1">
                <a:solidFill>
                  <a:srgbClr val="000000"/>
                </a:solidFill>
                <a:latin typeface="Times New Roman" panose="02020603050405020304" pitchFamily="18" charset="0"/>
                <a:ea typeface="楷体_GB2312" pitchFamily="49" charset="-122"/>
                <a:cs typeface="Times New Roman" panose="02020603050405020304" pitchFamily="18" charset="0"/>
              </a:rPr>
              <a:t>K</a:t>
            </a:r>
            <a:r>
              <a:rPr kumimoji="1" lang="en-US" altLang="zh-CN" sz="2000" b="1" kern="0" baseline="-30000" dirty="0" err="1">
                <a:solidFill>
                  <a:srgbClr val="000000"/>
                </a:solidFill>
                <a:latin typeface="Times New Roman" panose="02020603050405020304" pitchFamily="18" charset="0"/>
                <a:ea typeface="楷体_GB2312" pitchFamily="49" charset="-122"/>
                <a:cs typeface="Times New Roman" panose="02020603050405020304" pitchFamily="18" charset="0"/>
              </a:rPr>
              <a:t>n</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、和</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R</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d </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时，便可求得</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点（</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GSQ</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I</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DQ</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DSQ</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）。必须检验是否</a:t>
            </a:r>
            <a:r>
              <a:rPr kumimoji="1" lang="zh-CN" altLang="en-US" sz="2000" b="1" kern="0" dirty="0" smtClean="0">
                <a:solidFill>
                  <a:srgbClr val="000000"/>
                </a:solidFill>
                <a:latin typeface="Times New Roman" panose="02020603050405020304" pitchFamily="18" charset="0"/>
                <a:ea typeface="楷体_GB2312" pitchFamily="49" charset="-122"/>
                <a:cs typeface="Times New Roman" panose="02020603050405020304" pitchFamily="18" charset="0"/>
              </a:rPr>
              <a:t>满足恒流区</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工作条件：</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DSQ </a:t>
            </a:r>
            <a:r>
              <a:rPr kumimoji="1" lang="en-US" altLang="zh-CN"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&gt;</a:t>
            </a:r>
            <a:r>
              <a:rPr kumimoji="1" lang="en-US" altLang="zh-CN" sz="20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GSQ</a:t>
            </a:r>
            <a:r>
              <a:rPr kumimoji="1" lang="en-US" altLang="zh-CN" sz="20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000" b="1" i="1" kern="0" dirty="0">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b="1" kern="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TN </a:t>
            </a:r>
            <a:r>
              <a:rPr kumimoji="1" lang="en-US" altLang="zh-CN"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&gt;</a:t>
            </a:r>
            <a:r>
              <a:rPr kumimoji="1" lang="en-US" altLang="zh-CN" sz="18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1" lang="zh-CN" altLang="en-US" sz="2000" b="1" kern="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8" name="Text Box 28"/>
          <p:cNvSpPr txBox="1">
            <a:spLocks noChangeArrowheads="1"/>
          </p:cNvSpPr>
          <p:nvPr/>
        </p:nvSpPr>
        <p:spPr bwMode="auto">
          <a:xfrm>
            <a:off x="611188" y="5733256"/>
            <a:ext cx="7993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4762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just" eaLnBrk="1" hangingPunct="1">
              <a:spcBef>
                <a:spcPct val="0"/>
              </a:spcBef>
              <a:buClrTx/>
              <a:buFontTx/>
              <a:buNone/>
            </a:pPr>
            <a:r>
              <a:rPr kumimoji="1" lang="zh-CN" altLang="en-US" sz="2000" dirty="0">
                <a:solidFill>
                  <a:srgbClr val="FF0000"/>
                </a:solidFill>
                <a:latin typeface="Times New Roman" panose="02020603050405020304" pitchFamily="18" charset="0"/>
                <a:ea typeface="黑体" panose="02010609060101010101" pitchFamily="49" charset="-122"/>
              </a:rPr>
              <a:t>注意：电路结构不同，除</a:t>
            </a:r>
            <a:r>
              <a:rPr kumimoji="1" lang="en-US" altLang="zh-CN" sz="2000" dirty="0">
                <a:solidFill>
                  <a:srgbClr val="FF0000"/>
                </a:solidFill>
                <a:latin typeface="Times New Roman" panose="02020603050405020304" pitchFamily="18" charset="0"/>
                <a:ea typeface="黑体" panose="02010609060101010101" pitchFamily="49" charset="-122"/>
              </a:rPr>
              <a:t>FET</a:t>
            </a:r>
            <a:r>
              <a:rPr kumimoji="1" lang="zh-CN" altLang="en-US" sz="2000" dirty="0">
                <a:solidFill>
                  <a:srgbClr val="FF0000"/>
                </a:solidFill>
                <a:latin typeface="Times New Roman" panose="02020603050405020304" pitchFamily="18" charset="0"/>
                <a:ea typeface="黑体" panose="02010609060101010101" pitchFamily="49" charset="-122"/>
              </a:rPr>
              <a:t>特性方程外，其它电路方程将有差别</a:t>
            </a:r>
            <a:endParaRPr kumimoji="1" lang="zh-CN" altLang="en-US" sz="2000" b="0" dirty="0">
              <a:solidFill>
                <a:srgbClr val="FF0000"/>
              </a:solidFill>
              <a:latin typeface="Times New Roman" panose="02020603050405020304" pitchFamily="18" charset="0"/>
              <a:ea typeface="黑体" panose="02010609060101010101" pitchFamily="49" charset="-122"/>
            </a:endParaRPr>
          </a:p>
        </p:txBody>
      </p:sp>
      <p:sp>
        <p:nvSpPr>
          <p:cNvPr id="51214" name="Rectangle 5">
            <a:hlinkClick r:id="rId5"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4.2.2  </a:t>
            </a:r>
            <a:r>
              <a:rPr lang="zh-CN" altLang="en-US" sz="3200">
                <a:solidFill>
                  <a:srgbClr val="0000CC"/>
                </a:solidFill>
                <a:latin typeface="Times New Roman" panose="02020603050405020304" pitchFamily="18" charset="0"/>
              </a:rPr>
              <a:t>基本共源极放大电路的工作原理</a:t>
            </a:r>
            <a:endParaRPr lang="zh-CN" altLang="en-US" sz="3200">
              <a:solidFill>
                <a:srgbClr val="0000CC"/>
              </a:solidFill>
              <a:latin typeface="Times New Roman" panose="02020603050405020304" pitchFamily="18" charset="0"/>
            </a:endParaRPr>
          </a:p>
        </p:txBody>
      </p:sp>
      <p:sp>
        <p:nvSpPr>
          <p:cNvPr id="15" name="Text Box 21"/>
          <p:cNvSpPr txBox="1">
            <a:spLocks noChangeArrowheads="1"/>
          </p:cNvSpPr>
          <p:nvPr/>
        </p:nvSpPr>
        <p:spPr bwMode="auto">
          <a:xfrm>
            <a:off x="601802" y="5031106"/>
            <a:ext cx="7993063" cy="508000"/>
          </a:xfrm>
          <a:prstGeom prst="rect">
            <a:avLst/>
          </a:prstGeom>
          <a:solidFill>
            <a:srgbClr val="CCFFFF"/>
          </a:solidFill>
          <a:ln w="19050">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000" dirty="0">
                <a:solidFill>
                  <a:srgbClr val="000000"/>
                </a:solidFill>
                <a:latin typeface="Times New Roman" panose="02020603050405020304" pitchFamily="18" charset="0"/>
              </a:rPr>
              <a:t>如果初始假设是错误的，则必须作出新的假设，同时重新分析电路。</a:t>
            </a:r>
            <a:endParaRPr kumimoji="1" lang="zh-CN" altLang="en-US" sz="2000" dirty="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downRigh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strips(downRight)">
                                      <p:cBhvr>
                                        <p:cTn id="12" dur="500"/>
                                        <p:tgtEl>
                                          <p:spTgt spid="34"/>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strips(downRight)">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strips(downRight)">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strips(downRigh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strips(downRight)">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strips(downRigh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strips(downRight)">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4" grpId="0" animBg="1"/>
      <p:bldP spid="35" grpId="0"/>
      <p:bldP spid="38" grpId="0"/>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4.2.2  </a:t>
            </a:r>
            <a:r>
              <a:rPr lang="zh-CN" altLang="en-US" sz="3200">
                <a:solidFill>
                  <a:srgbClr val="0000CC"/>
                </a:solidFill>
                <a:latin typeface="Times New Roman" panose="02020603050405020304" pitchFamily="18" charset="0"/>
              </a:rPr>
              <a:t>基本共源极放大电路的工作原理</a:t>
            </a:r>
            <a:endParaRPr lang="zh-CN" altLang="en-US" sz="3200">
              <a:solidFill>
                <a:srgbClr val="0000CC"/>
              </a:solidFill>
              <a:latin typeface="Times New Roman" panose="02020603050405020304" pitchFamily="18" charset="0"/>
            </a:endParaRPr>
          </a:p>
        </p:txBody>
      </p:sp>
      <p:sp>
        <p:nvSpPr>
          <p:cNvPr id="52227" name="Rectangle 4">
            <a:hlinkClick r:id="rId1" action="ppaction://hlinksldjump"/>
          </p:cNvPr>
          <p:cNvSpPr>
            <a:spLocks noChangeArrowheads="1"/>
          </p:cNvSpPr>
          <p:nvPr/>
        </p:nvSpPr>
        <p:spPr bwMode="auto">
          <a:xfrm>
            <a:off x="533400" y="682625"/>
            <a:ext cx="6702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800">
                <a:solidFill>
                  <a:srgbClr val="000066"/>
                </a:solidFill>
                <a:ea typeface="黑体" panose="02010609060101010101" pitchFamily="49" charset="-122"/>
              </a:rPr>
              <a:t>例</a:t>
            </a:r>
            <a:r>
              <a:rPr lang="en-US" altLang="zh-CN" sz="2800">
                <a:solidFill>
                  <a:srgbClr val="000066"/>
                </a:solidFill>
                <a:ea typeface="黑体" panose="02010609060101010101" pitchFamily="49" charset="-122"/>
              </a:rPr>
              <a:t>4.2.1</a:t>
            </a:r>
            <a:endParaRPr lang="en-US" altLang="zh-CN" sz="2800">
              <a:solidFill>
                <a:srgbClr val="000066"/>
              </a:solidFill>
              <a:ea typeface="黑体" panose="02010609060101010101" pitchFamily="49" charset="-122"/>
            </a:endParaRPr>
          </a:p>
        </p:txBody>
      </p:sp>
      <p:graphicFrame>
        <p:nvGraphicFramePr>
          <p:cNvPr id="52228" name="Object 7"/>
          <p:cNvGraphicFramePr>
            <a:graphicFrameLocks noChangeAspect="1"/>
          </p:cNvGraphicFramePr>
          <p:nvPr/>
        </p:nvGraphicFramePr>
        <p:xfrm>
          <a:off x="4967288" y="728663"/>
          <a:ext cx="4048125" cy="3294062"/>
        </p:xfrm>
        <a:graphic>
          <a:graphicData uri="http://schemas.openxmlformats.org/presentationml/2006/ole">
            <mc:AlternateContent xmlns:mc="http://schemas.openxmlformats.org/markup-compatibility/2006">
              <mc:Choice xmlns:v="urn:schemas-microsoft-com:vml" Requires="v">
                <p:oleObj spid="_x0000_s161062" name="图片" r:id="rId2" imgW="2249170" imgH="1833245" progId="Word.Picture.8">
                  <p:embed/>
                </p:oleObj>
              </mc:Choice>
              <mc:Fallback>
                <p:oleObj name="图片" r:id="rId2" imgW="2249170" imgH="1833245" progId="Word.Picture.8">
                  <p:embed/>
                  <p:pic>
                    <p:nvPicPr>
                      <p:cNvPr id="0" name="图片 1610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288" y="728663"/>
                        <a:ext cx="4048125"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8"/>
          <p:cNvSpPr txBox="1">
            <a:spLocks noChangeArrowheads="1"/>
          </p:cNvSpPr>
          <p:nvPr/>
        </p:nvSpPr>
        <p:spPr bwMode="auto">
          <a:xfrm>
            <a:off x="1079500" y="2204864"/>
            <a:ext cx="432117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000" dirty="0">
                <a:solidFill>
                  <a:srgbClr val="000000"/>
                </a:solidFill>
                <a:latin typeface="Times New Roman" panose="02020603050405020304" pitchFamily="18" charset="0"/>
              </a:rPr>
              <a:t>假设</a:t>
            </a:r>
            <a:r>
              <a:rPr kumimoji="1" lang="en-US" altLang="zh-CN" sz="2000" dirty="0">
                <a:solidFill>
                  <a:srgbClr val="000000"/>
                </a:solidFill>
                <a:latin typeface="Times New Roman" panose="02020603050405020304" pitchFamily="18" charset="0"/>
              </a:rPr>
              <a:t>NMOS</a:t>
            </a:r>
            <a:r>
              <a:rPr kumimoji="1" lang="zh-CN" altLang="en-US" sz="2000" dirty="0">
                <a:solidFill>
                  <a:srgbClr val="000000"/>
                </a:solidFill>
                <a:latin typeface="Times New Roman" panose="02020603050405020304" pitchFamily="18" charset="0"/>
              </a:rPr>
              <a:t>管工作</a:t>
            </a:r>
            <a:r>
              <a:rPr kumimoji="1" lang="zh-CN" altLang="en-US" sz="2000" dirty="0" smtClean="0">
                <a:solidFill>
                  <a:srgbClr val="000000"/>
                </a:solidFill>
                <a:latin typeface="Times New Roman" panose="02020603050405020304" pitchFamily="18" charset="0"/>
              </a:rPr>
              <a:t>于恒流区</a:t>
            </a:r>
            <a:r>
              <a:rPr kumimoji="1" lang="zh-CN" altLang="en-US" sz="2000" dirty="0">
                <a:solidFill>
                  <a:srgbClr val="000000"/>
                </a:solidFill>
                <a:latin typeface="Times New Roman" panose="02020603050405020304" pitchFamily="18" charset="0"/>
              </a:rPr>
              <a:t>，根据</a:t>
            </a:r>
            <a:endParaRPr kumimoji="1" lang="zh-CN" altLang="en-US" sz="2000" dirty="0">
              <a:solidFill>
                <a:srgbClr val="000000"/>
              </a:solidFill>
              <a:latin typeface="Times New Roman" panose="02020603050405020304" pitchFamily="18" charset="0"/>
            </a:endParaRPr>
          </a:p>
        </p:txBody>
      </p:sp>
      <p:grpSp>
        <p:nvGrpSpPr>
          <p:cNvPr id="7" name="Group 20"/>
          <p:cNvGrpSpPr/>
          <p:nvPr/>
        </p:nvGrpSpPr>
        <p:grpSpPr bwMode="auto">
          <a:xfrm>
            <a:off x="1008063" y="2636912"/>
            <a:ext cx="2916237" cy="1460500"/>
            <a:chOff x="635" y="1344"/>
            <a:chExt cx="1837" cy="920"/>
          </a:xfrm>
        </p:grpSpPr>
        <p:graphicFrame>
          <p:nvGraphicFramePr>
            <p:cNvPr id="52234" name="Object 11"/>
            <p:cNvGraphicFramePr>
              <a:graphicFrameLocks noChangeAspect="1"/>
            </p:cNvGraphicFramePr>
            <p:nvPr/>
          </p:nvGraphicFramePr>
          <p:xfrm>
            <a:off x="831" y="1707"/>
            <a:ext cx="1537" cy="272"/>
          </p:xfrm>
          <a:graphic>
            <a:graphicData uri="http://schemas.openxmlformats.org/presentationml/2006/ole">
              <mc:AlternateContent xmlns:mc="http://schemas.openxmlformats.org/markup-compatibility/2006">
                <mc:Choice xmlns:v="urn:schemas-microsoft-com:vml" Requires="v">
                  <p:oleObj spid="_x0000_s161063" name="公式" r:id="rId4" imgW="1435100" imgH="254000" progId="Equation.3">
                    <p:embed/>
                  </p:oleObj>
                </mc:Choice>
                <mc:Fallback>
                  <p:oleObj name="公式" r:id="rId4" imgW="1435100" imgH="254000" progId="Equation.3">
                    <p:embed/>
                    <p:pic>
                      <p:nvPicPr>
                        <p:cNvPr id="0" name="图片 1610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 y="1707"/>
                          <a:ext cx="1537"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5" name="Text Box 12"/>
            <p:cNvSpPr txBox="1">
              <a:spLocks noChangeArrowheads="1"/>
            </p:cNvSpPr>
            <p:nvPr/>
          </p:nvSpPr>
          <p:spPr bwMode="auto">
            <a:xfrm>
              <a:off x="816" y="1344"/>
              <a:ext cx="127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200" i="1">
                  <a:solidFill>
                    <a:srgbClr val="000000"/>
                  </a:solidFill>
                  <a:latin typeface="Times New Roman" panose="02020603050405020304" pitchFamily="18" charset="0"/>
                </a:rPr>
                <a:t>V</a:t>
              </a:r>
              <a:r>
                <a:rPr kumimoji="1" lang="en-US" altLang="zh-CN" sz="2200" baseline="-30000">
                  <a:solidFill>
                    <a:srgbClr val="000000"/>
                  </a:solidFill>
                  <a:latin typeface="Times New Roman" panose="02020603050405020304" pitchFamily="18" charset="0"/>
                </a:rPr>
                <a:t>GSQ </a:t>
              </a:r>
              <a:r>
                <a:rPr kumimoji="1" lang="en-US" altLang="zh-CN" sz="2200">
                  <a:solidFill>
                    <a:srgbClr val="000000"/>
                  </a:solidFill>
                  <a:latin typeface="Times New Roman" panose="02020603050405020304" pitchFamily="18" charset="0"/>
                </a:rPr>
                <a:t>= </a:t>
              </a:r>
              <a:r>
                <a:rPr kumimoji="1" lang="en-US" altLang="zh-CN" sz="2200" i="1">
                  <a:solidFill>
                    <a:srgbClr val="000000"/>
                  </a:solidFill>
                  <a:latin typeface="Times New Roman" panose="02020603050405020304" pitchFamily="18" charset="0"/>
                </a:rPr>
                <a:t>V</a:t>
              </a:r>
              <a:r>
                <a:rPr kumimoji="1" lang="en-US" altLang="zh-CN" sz="2200" baseline="-30000">
                  <a:solidFill>
                    <a:srgbClr val="000000"/>
                  </a:solidFill>
                  <a:latin typeface="Times New Roman" panose="02020603050405020304" pitchFamily="18" charset="0"/>
                </a:rPr>
                <a:t>GG</a:t>
              </a:r>
              <a:endParaRPr kumimoji="1" lang="en-US" altLang="zh-CN" sz="2200">
                <a:solidFill>
                  <a:srgbClr val="000000"/>
                </a:solidFill>
                <a:latin typeface="Times New Roman" panose="02020603050405020304" pitchFamily="18" charset="0"/>
              </a:endParaRPr>
            </a:p>
          </p:txBody>
        </p:sp>
        <p:sp>
          <p:nvSpPr>
            <p:cNvPr id="52236" name="Text Box 13"/>
            <p:cNvSpPr txBox="1">
              <a:spLocks noChangeArrowheads="1"/>
            </p:cNvSpPr>
            <p:nvPr/>
          </p:nvSpPr>
          <p:spPr bwMode="auto">
            <a:xfrm>
              <a:off x="794" y="1956"/>
              <a:ext cx="167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200" i="1">
                  <a:solidFill>
                    <a:srgbClr val="000000"/>
                  </a:solidFill>
                  <a:latin typeface="Times New Roman" panose="02020603050405020304" pitchFamily="18" charset="0"/>
                </a:rPr>
                <a:t>V</a:t>
              </a:r>
              <a:r>
                <a:rPr kumimoji="1" lang="en-US" altLang="zh-CN" sz="2200" baseline="-30000">
                  <a:solidFill>
                    <a:srgbClr val="000000"/>
                  </a:solidFill>
                  <a:latin typeface="Times New Roman" panose="02020603050405020304" pitchFamily="18" charset="0"/>
                </a:rPr>
                <a:t>DSQ </a:t>
              </a:r>
              <a:r>
                <a:rPr kumimoji="1" lang="en-US" altLang="zh-CN" sz="2200">
                  <a:solidFill>
                    <a:srgbClr val="000000"/>
                  </a:solidFill>
                  <a:latin typeface="Times New Roman" panose="02020603050405020304" pitchFamily="18" charset="0"/>
                </a:rPr>
                <a:t>= </a:t>
              </a:r>
              <a:r>
                <a:rPr kumimoji="1" lang="en-US" altLang="zh-CN" sz="2200" i="1">
                  <a:solidFill>
                    <a:srgbClr val="000000"/>
                  </a:solidFill>
                  <a:latin typeface="Times New Roman" panose="02020603050405020304" pitchFamily="18" charset="0"/>
                </a:rPr>
                <a:t>V</a:t>
              </a:r>
              <a:r>
                <a:rPr kumimoji="1" lang="en-US" altLang="zh-CN" sz="2200" baseline="-30000">
                  <a:solidFill>
                    <a:srgbClr val="000000"/>
                  </a:solidFill>
                  <a:latin typeface="Times New Roman" panose="02020603050405020304" pitchFamily="18" charset="0"/>
                </a:rPr>
                <a:t>DD </a:t>
              </a:r>
              <a:r>
                <a:rPr kumimoji="1" lang="en-US" altLang="zh-CN" sz="2200">
                  <a:solidFill>
                    <a:srgbClr val="000000"/>
                  </a:solidFill>
                  <a:latin typeface="宋体" panose="02010600030101010101" pitchFamily="2" charset="-122"/>
                </a:rPr>
                <a:t>-</a:t>
              </a:r>
              <a:r>
                <a:rPr kumimoji="1" lang="en-US" altLang="zh-CN" sz="2200">
                  <a:solidFill>
                    <a:srgbClr val="000000"/>
                  </a:solidFill>
                  <a:latin typeface="Times New Roman" panose="02020603050405020304" pitchFamily="18" charset="0"/>
                </a:rPr>
                <a:t> </a:t>
              </a:r>
              <a:r>
                <a:rPr kumimoji="1" lang="en-US" altLang="zh-CN" sz="2200" i="1">
                  <a:solidFill>
                    <a:srgbClr val="000000"/>
                  </a:solidFill>
                  <a:latin typeface="Times New Roman" panose="02020603050405020304" pitchFamily="18" charset="0"/>
                </a:rPr>
                <a:t>I</a:t>
              </a:r>
              <a:r>
                <a:rPr kumimoji="1" lang="en-US" altLang="zh-CN" sz="2200" baseline="-30000">
                  <a:solidFill>
                    <a:srgbClr val="000000"/>
                  </a:solidFill>
                  <a:latin typeface="Times New Roman" panose="02020603050405020304" pitchFamily="18" charset="0"/>
                </a:rPr>
                <a:t>DQ </a:t>
              </a:r>
              <a:r>
                <a:rPr kumimoji="1" lang="en-US" altLang="zh-CN" sz="2200" i="1">
                  <a:solidFill>
                    <a:srgbClr val="000000"/>
                  </a:solidFill>
                  <a:latin typeface="Times New Roman" panose="02020603050405020304" pitchFamily="18" charset="0"/>
                </a:rPr>
                <a:t>R</a:t>
              </a:r>
              <a:r>
                <a:rPr kumimoji="1" lang="en-US" altLang="zh-CN" sz="2200" baseline="-30000">
                  <a:solidFill>
                    <a:srgbClr val="000000"/>
                  </a:solidFill>
                  <a:latin typeface="Times New Roman" panose="02020603050405020304" pitchFamily="18" charset="0"/>
                </a:rPr>
                <a:t>d</a:t>
              </a:r>
              <a:endParaRPr kumimoji="1" lang="en-US" altLang="zh-CN" sz="2200" baseline="-30000">
                <a:solidFill>
                  <a:srgbClr val="000000"/>
                </a:solidFill>
                <a:latin typeface="Times New Roman" panose="02020603050405020304" pitchFamily="18" charset="0"/>
              </a:endParaRPr>
            </a:p>
          </p:txBody>
        </p:sp>
        <p:sp>
          <p:nvSpPr>
            <p:cNvPr id="52237" name="AutoShape 14"/>
            <p:cNvSpPr/>
            <p:nvPr/>
          </p:nvSpPr>
          <p:spPr bwMode="auto">
            <a:xfrm>
              <a:off x="635" y="1480"/>
              <a:ext cx="159" cy="726"/>
            </a:xfrm>
            <a:prstGeom prst="leftBrace">
              <a:avLst>
                <a:gd name="adj1" fmla="val 38050"/>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2200">
                <a:latin typeface="Times New Roman" panose="02020603050405020304" pitchFamily="18" charset="0"/>
              </a:endParaRPr>
            </a:p>
          </p:txBody>
        </p:sp>
      </p:grpSp>
      <p:sp>
        <p:nvSpPr>
          <p:cNvPr id="52231" name="Text Box 15"/>
          <p:cNvSpPr txBox="1">
            <a:spLocks noChangeArrowheads="1"/>
          </p:cNvSpPr>
          <p:nvPr/>
        </p:nvSpPr>
        <p:spPr bwMode="auto">
          <a:xfrm>
            <a:off x="792163" y="1165225"/>
            <a:ext cx="4860925"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kumimoji="1" lang="zh-CN" altLang="en-US" sz="2200">
                <a:solidFill>
                  <a:srgbClr val="000000"/>
                </a:solidFill>
                <a:latin typeface="Times New Roman" panose="02020603050405020304" pitchFamily="18" charset="0"/>
              </a:rPr>
              <a:t>已知</a:t>
            </a:r>
            <a:r>
              <a:rPr kumimoji="1" lang="en-US" altLang="zh-CN" sz="2200" i="1">
                <a:solidFill>
                  <a:srgbClr val="000000"/>
                </a:solidFill>
                <a:latin typeface="Times New Roman" panose="02020603050405020304" pitchFamily="18" charset="0"/>
              </a:rPr>
              <a:t>V</a:t>
            </a:r>
            <a:r>
              <a:rPr kumimoji="1" lang="en-US" altLang="zh-CN" sz="2200" baseline="-30000">
                <a:solidFill>
                  <a:srgbClr val="000000"/>
                </a:solidFill>
                <a:latin typeface="Times New Roman" panose="02020603050405020304" pitchFamily="18" charset="0"/>
              </a:rPr>
              <a:t>GG</a:t>
            </a:r>
            <a:r>
              <a:rPr kumimoji="1" lang="en-US" altLang="zh-CN" sz="2200">
                <a:solidFill>
                  <a:srgbClr val="000000"/>
                </a:solidFill>
                <a:latin typeface="Times New Roman" panose="02020603050405020304" pitchFamily="18" charset="0"/>
              </a:rPr>
              <a:t>=2V</a:t>
            </a:r>
            <a:r>
              <a:rPr kumimoji="1" lang="zh-CN" altLang="en-US" sz="2200">
                <a:solidFill>
                  <a:srgbClr val="000000"/>
                </a:solidFill>
                <a:latin typeface="Times New Roman" panose="02020603050405020304" pitchFamily="18" charset="0"/>
              </a:rPr>
              <a:t>，</a:t>
            </a:r>
            <a:r>
              <a:rPr kumimoji="1" lang="en-US" altLang="zh-CN" sz="2200" i="1">
                <a:solidFill>
                  <a:srgbClr val="000000"/>
                </a:solidFill>
                <a:latin typeface="Times New Roman" panose="02020603050405020304" pitchFamily="18" charset="0"/>
              </a:rPr>
              <a:t>V</a:t>
            </a:r>
            <a:r>
              <a:rPr kumimoji="1" lang="en-US" altLang="zh-CN" sz="2200" baseline="-30000">
                <a:solidFill>
                  <a:srgbClr val="000000"/>
                </a:solidFill>
                <a:latin typeface="Times New Roman" panose="02020603050405020304" pitchFamily="18" charset="0"/>
              </a:rPr>
              <a:t>DD</a:t>
            </a:r>
            <a:r>
              <a:rPr kumimoji="1" lang="en-US" altLang="zh-CN" sz="2200">
                <a:solidFill>
                  <a:srgbClr val="000000"/>
                </a:solidFill>
                <a:latin typeface="Times New Roman" panose="02020603050405020304" pitchFamily="18" charset="0"/>
              </a:rPr>
              <a:t>=5V</a:t>
            </a:r>
            <a:r>
              <a:rPr kumimoji="1" lang="zh-CN" altLang="en-US" sz="2200">
                <a:solidFill>
                  <a:srgbClr val="000000"/>
                </a:solidFill>
                <a:latin typeface="Times New Roman" panose="02020603050405020304" pitchFamily="18" charset="0"/>
              </a:rPr>
              <a:t>，</a:t>
            </a:r>
            <a:r>
              <a:rPr kumimoji="1" lang="en-US" altLang="zh-CN" sz="2200" i="1">
                <a:solidFill>
                  <a:srgbClr val="000000"/>
                </a:solidFill>
                <a:latin typeface="Times New Roman" panose="02020603050405020304" pitchFamily="18" charset="0"/>
              </a:rPr>
              <a:t>V</a:t>
            </a:r>
            <a:r>
              <a:rPr kumimoji="1" lang="en-US" altLang="zh-CN" sz="2200" baseline="-30000">
                <a:solidFill>
                  <a:srgbClr val="000000"/>
                </a:solidFill>
                <a:latin typeface="Times New Roman" panose="02020603050405020304" pitchFamily="18" charset="0"/>
              </a:rPr>
              <a:t>TN</a:t>
            </a:r>
            <a:r>
              <a:rPr kumimoji="1" lang="en-US" altLang="zh-CN" sz="2200">
                <a:solidFill>
                  <a:srgbClr val="000000"/>
                </a:solidFill>
                <a:latin typeface="Times New Roman" panose="02020603050405020304" pitchFamily="18" charset="0"/>
              </a:rPr>
              <a:t>=1V</a:t>
            </a:r>
            <a:r>
              <a:rPr kumimoji="1" lang="zh-CN" altLang="en-US" sz="2200">
                <a:solidFill>
                  <a:srgbClr val="000000"/>
                </a:solidFill>
                <a:latin typeface="Times New Roman" panose="02020603050405020304" pitchFamily="18" charset="0"/>
              </a:rPr>
              <a:t>，</a:t>
            </a:r>
            <a:r>
              <a:rPr kumimoji="1" lang="en-US" altLang="zh-CN" sz="2200" i="1">
                <a:solidFill>
                  <a:srgbClr val="000000"/>
                </a:solidFill>
                <a:latin typeface="Times New Roman" panose="02020603050405020304" pitchFamily="18" charset="0"/>
              </a:rPr>
              <a:t>K</a:t>
            </a:r>
            <a:r>
              <a:rPr kumimoji="1" lang="en-US" altLang="zh-CN" sz="2200" baseline="-30000">
                <a:solidFill>
                  <a:srgbClr val="000000"/>
                </a:solidFill>
                <a:latin typeface="Times New Roman" panose="02020603050405020304" pitchFamily="18" charset="0"/>
              </a:rPr>
              <a:t>n</a:t>
            </a:r>
            <a:r>
              <a:rPr kumimoji="1" lang="en-US" altLang="zh-CN" sz="2200">
                <a:solidFill>
                  <a:srgbClr val="000000"/>
                </a:solidFill>
                <a:latin typeface="Times New Roman" panose="02020603050405020304" pitchFamily="18" charset="0"/>
              </a:rPr>
              <a:t>=0.2mA/V</a:t>
            </a:r>
            <a:r>
              <a:rPr kumimoji="1" lang="en-US" altLang="zh-CN" sz="2200" baseline="30000">
                <a:solidFill>
                  <a:srgbClr val="000000"/>
                </a:solidFill>
                <a:latin typeface="Times New Roman" panose="02020603050405020304" pitchFamily="18" charset="0"/>
              </a:rPr>
              <a:t>2</a:t>
            </a:r>
            <a:r>
              <a:rPr kumimoji="1" lang="zh-CN" altLang="en-US" sz="2200">
                <a:solidFill>
                  <a:srgbClr val="000000"/>
                </a:solidFill>
                <a:latin typeface="Times New Roman" panose="02020603050405020304" pitchFamily="18" charset="0"/>
              </a:rPr>
              <a:t>，</a:t>
            </a:r>
            <a:r>
              <a:rPr kumimoji="1" lang="en-US" altLang="zh-CN" sz="2200" i="1">
                <a:solidFill>
                  <a:srgbClr val="000000"/>
                </a:solidFill>
                <a:latin typeface="Times New Roman" panose="02020603050405020304" pitchFamily="18" charset="0"/>
              </a:rPr>
              <a:t>R</a:t>
            </a:r>
            <a:r>
              <a:rPr kumimoji="1" lang="en-US" altLang="zh-CN" sz="2200" baseline="-30000">
                <a:solidFill>
                  <a:srgbClr val="000000"/>
                </a:solidFill>
                <a:latin typeface="Times New Roman" panose="02020603050405020304" pitchFamily="18" charset="0"/>
              </a:rPr>
              <a:t>d </a:t>
            </a:r>
            <a:r>
              <a:rPr kumimoji="1" lang="en-US" altLang="zh-CN" sz="2200">
                <a:solidFill>
                  <a:srgbClr val="000000"/>
                </a:solidFill>
                <a:latin typeface="Times New Roman" panose="02020603050405020304" pitchFamily="18" charset="0"/>
              </a:rPr>
              <a:t>=12k</a:t>
            </a:r>
            <a:r>
              <a:rPr kumimoji="1" lang="en-US" altLang="zh-CN" sz="2200">
                <a:solidFill>
                  <a:srgbClr val="000000"/>
                </a:solidFill>
                <a:latin typeface="Times New Roman" panose="02020603050405020304" pitchFamily="18" charset="0"/>
                <a:sym typeface="Symbol" panose="05050102010706020507" pitchFamily="18" charset="2"/>
              </a:rPr>
              <a:t></a:t>
            </a:r>
            <a:r>
              <a:rPr kumimoji="1" lang="zh-CN" altLang="en-US" sz="2200">
                <a:solidFill>
                  <a:srgbClr val="000000"/>
                </a:solidFill>
                <a:latin typeface="Times New Roman" panose="02020603050405020304" pitchFamily="18" charset="0"/>
              </a:rPr>
              <a:t>，求</a:t>
            </a:r>
            <a:r>
              <a:rPr kumimoji="1" lang="en-US" altLang="zh-CN" sz="2200" i="1">
                <a:solidFill>
                  <a:srgbClr val="000000"/>
                </a:solidFill>
                <a:latin typeface="Times New Roman" panose="02020603050405020304" pitchFamily="18" charset="0"/>
              </a:rPr>
              <a:t>Q</a:t>
            </a:r>
            <a:r>
              <a:rPr kumimoji="1" lang="zh-CN" altLang="en-US" sz="2200">
                <a:solidFill>
                  <a:srgbClr val="000000"/>
                </a:solidFill>
                <a:latin typeface="Times New Roman" panose="02020603050405020304" pitchFamily="18" charset="0"/>
              </a:rPr>
              <a:t>点。</a:t>
            </a:r>
            <a:endParaRPr kumimoji="1" lang="zh-CN" altLang="en-US" sz="2200">
              <a:solidFill>
                <a:srgbClr val="000000"/>
              </a:solidFill>
              <a:latin typeface="Times New Roman" panose="02020603050405020304" pitchFamily="18" charset="0"/>
            </a:endParaRPr>
          </a:p>
        </p:txBody>
      </p:sp>
      <p:sp>
        <p:nvSpPr>
          <p:cNvPr id="13" name="Text Box 18"/>
          <p:cNvSpPr txBox="1">
            <a:spLocks noChangeArrowheads="1"/>
          </p:cNvSpPr>
          <p:nvPr/>
        </p:nvSpPr>
        <p:spPr bwMode="auto">
          <a:xfrm>
            <a:off x="647699" y="4185084"/>
            <a:ext cx="7885113" cy="1458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kumimoji="1" lang="zh-CN" altLang="en-US" sz="2200" dirty="0">
                <a:solidFill>
                  <a:srgbClr val="000000"/>
                </a:solidFill>
                <a:latin typeface="Times New Roman" panose="02020603050405020304" pitchFamily="18" charset="0"/>
              </a:rPr>
              <a:t>求得</a:t>
            </a:r>
            <a:r>
              <a:rPr kumimoji="1" lang="zh-CN" altLang="en-US" sz="2200" dirty="0" smtClean="0">
                <a:solidFill>
                  <a:srgbClr val="000000"/>
                </a:solidFill>
                <a:latin typeface="Times New Roman" panose="02020603050405020304" pitchFamily="18" charset="0"/>
              </a:rPr>
              <a:t>：</a:t>
            </a:r>
            <a:r>
              <a:rPr kumimoji="1" lang="en-US" altLang="zh-CN" sz="2200" i="1" dirty="0" smtClean="0">
                <a:solidFill>
                  <a:srgbClr val="000000"/>
                </a:solidFill>
                <a:latin typeface="Times New Roman" panose="02020603050405020304" pitchFamily="18" charset="0"/>
              </a:rPr>
              <a:t>V</a:t>
            </a:r>
            <a:r>
              <a:rPr kumimoji="1" lang="en-US" altLang="zh-CN" sz="2200" baseline="-30000" dirty="0" smtClean="0">
                <a:solidFill>
                  <a:srgbClr val="000000"/>
                </a:solidFill>
                <a:latin typeface="Times New Roman" panose="02020603050405020304" pitchFamily="18" charset="0"/>
              </a:rPr>
              <a:t>GSQ</a:t>
            </a:r>
            <a:r>
              <a:rPr kumimoji="1" lang="en-US" altLang="zh-CN" sz="2200" dirty="0" smtClean="0">
                <a:solidFill>
                  <a:srgbClr val="000000"/>
                </a:solidFill>
                <a:latin typeface="Times New Roman" panose="02020603050405020304" pitchFamily="18" charset="0"/>
              </a:rPr>
              <a:t>=2V</a:t>
            </a:r>
            <a:r>
              <a:rPr kumimoji="1" lang="zh-CN" altLang="en-US" sz="2200" dirty="0">
                <a:solidFill>
                  <a:srgbClr val="000000"/>
                </a:solidFill>
                <a:latin typeface="Times New Roman" panose="02020603050405020304" pitchFamily="18" charset="0"/>
              </a:rPr>
              <a:t>，</a:t>
            </a:r>
            <a:r>
              <a:rPr kumimoji="1" lang="en-US" altLang="zh-CN" sz="2200" i="1" dirty="0">
                <a:solidFill>
                  <a:srgbClr val="000000"/>
                </a:solidFill>
                <a:latin typeface="Times New Roman" panose="02020603050405020304" pitchFamily="18" charset="0"/>
              </a:rPr>
              <a:t>I</a:t>
            </a:r>
            <a:r>
              <a:rPr kumimoji="1" lang="en-US" altLang="zh-CN" sz="2200" baseline="-30000" dirty="0">
                <a:solidFill>
                  <a:srgbClr val="000000"/>
                </a:solidFill>
                <a:latin typeface="Times New Roman" panose="02020603050405020304" pitchFamily="18" charset="0"/>
              </a:rPr>
              <a:t>DQ</a:t>
            </a:r>
            <a:r>
              <a:rPr kumimoji="1" lang="en-US" altLang="zh-CN" sz="2200" dirty="0">
                <a:solidFill>
                  <a:srgbClr val="000000"/>
                </a:solidFill>
                <a:latin typeface="Times New Roman" panose="02020603050405020304" pitchFamily="18" charset="0"/>
              </a:rPr>
              <a:t>=0.2mA</a:t>
            </a:r>
            <a:r>
              <a:rPr kumimoji="1" lang="zh-CN" altLang="en-US" sz="2200" dirty="0">
                <a:solidFill>
                  <a:srgbClr val="000000"/>
                </a:solidFill>
                <a:latin typeface="Times New Roman" panose="02020603050405020304" pitchFamily="18" charset="0"/>
              </a:rPr>
              <a:t>，</a:t>
            </a:r>
            <a:r>
              <a:rPr kumimoji="1" lang="en-US" altLang="zh-CN" sz="2200" i="1" dirty="0" smtClean="0">
                <a:solidFill>
                  <a:srgbClr val="000000"/>
                </a:solidFill>
                <a:latin typeface="Times New Roman" panose="02020603050405020304" pitchFamily="18" charset="0"/>
              </a:rPr>
              <a:t>V</a:t>
            </a:r>
            <a:r>
              <a:rPr kumimoji="1" lang="en-US" altLang="zh-CN" sz="2200" baseline="-30000" dirty="0" smtClean="0">
                <a:solidFill>
                  <a:srgbClr val="000000"/>
                </a:solidFill>
                <a:latin typeface="Times New Roman" panose="02020603050405020304" pitchFamily="18" charset="0"/>
              </a:rPr>
              <a:t>DSQ</a:t>
            </a:r>
            <a:r>
              <a:rPr kumimoji="1" lang="en-US" altLang="zh-CN" sz="2200" dirty="0" smtClean="0">
                <a:solidFill>
                  <a:srgbClr val="000000"/>
                </a:solidFill>
                <a:latin typeface="Times New Roman" panose="02020603050405020304" pitchFamily="18" charset="0"/>
              </a:rPr>
              <a:t>=2.6V</a:t>
            </a:r>
            <a:endParaRPr kumimoji="1" lang="en-US" altLang="zh-CN" sz="2200" dirty="0" smtClean="0">
              <a:solidFill>
                <a:srgbClr val="000000"/>
              </a:solidFill>
              <a:latin typeface="Times New Roman" panose="02020603050405020304" pitchFamily="18" charset="0"/>
            </a:endParaRPr>
          </a:p>
          <a:p>
            <a:pPr eaLnBrk="1" hangingPunct="1">
              <a:lnSpc>
                <a:spcPct val="140000"/>
              </a:lnSpc>
              <a:spcBef>
                <a:spcPct val="0"/>
              </a:spcBef>
              <a:buClrTx/>
              <a:buFontTx/>
              <a:buNone/>
            </a:pPr>
            <a:r>
              <a:rPr kumimoji="1" lang="zh-CN" altLang="en-US" sz="2200" dirty="0" smtClean="0">
                <a:solidFill>
                  <a:srgbClr val="000000"/>
                </a:solidFill>
                <a:latin typeface="Times New Roman" panose="02020603050405020304" pitchFamily="18" charset="0"/>
              </a:rPr>
              <a:t>满足</a:t>
            </a:r>
            <a:r>
              <a:rPr kumimoji="1" lang="en-US" altLang="zh-CN" sz="2200" i="1" dirty="0" smtClean="0">
                <a:solidFill>
                  <a:srgbClr val="000000"/>
                </a:solidFill>
                <a:latin typeface="Times New Roman" panose="02020603050405020304" pitchFamily="18" charset="0"/>
              </a:rPr>
              <a:t>V</a:t>
            </a:r>
            <a:r>
              <a:rPr kumimoji="1" lang="en-US" altLang="zh-CN" sz="2200" baseline="-30000" dirty="0" smtClean="0">
                <a:solidFill>
                  <a:srgbClr val="000000"/>
                </a:solidFill>
                <a:latin typeface="Times New Roman" panose="02020603050405020304" pitchFamily="18" charset="0"/>
              </a:rPr>
              <a:t>DSQ </a:t>
            </a:r>
            <a:r>
              <a:rPr kumimoji="1" lang="en-US" altLang="zh-CN" sz="2200" dirty="0">
                <a:solidFill>
                  <a:srgbClr val="000000"/>
                </a:solidFill>
                <a:latin typeface="Times New Roman" panose="02020603050405020304" pitchFamily="18" charset="0"/>
              </a:rPr>
              <a:t>&gt;</a:t>
            </a:r>
            <a:r>
              <a:rPr kumimoji="1" lang="en-US" altLang="zh-CN" sz="2200" dirty="0">
                <a:latin typeface="Times New Roman" panose="02020603050405020304" pitchFamily="18" charset="0"/>
              </a:rPr>
              <a:t> </a:t>
            </a:r>
            <a:r>
              <a:rPr kumimoji="1" lang="en-US" altLang="zh-CN" sz="2200" i="1" dirty="0">
                <a:solidFill>
                  <a:srgbClr val="000000"/>
                </a:solidFill>
                <a:latin typeface="Times New Roman" panose="02020603050405020304" pitchFamily="18" charset="0"/>
              </a:rPr>
              <a:t>V</a:t>
            </a:r>
            <a:r>
              <a:rPr kumimoji="1" lang="en-US" altLang="zh-CN" sz="2200" baseline="-30000" dirty="0">
                <a:solidFill>
                  <a:srgbClr val="000000"/>
                </a:solidFill>
                <a:latin typeface="Times New Roman" panose="02020603050405020304" pitchFamily="18" charset="0"/>
              </a:rPr>
              <a:t>GSQ</a:t>
            </a:r>
            <a:r>
              <a:rPr kumimoji="1" lang="en-US" altLang="zh-CN" sz="2200" dirty="0">
                <a:latin typeface="Times New Roman" panose="02020603050405020304" pitchFamily="18" charset="0"/>
              </a:rPr>
              <a:t> </a:t>
            </a:r>
            <a:r>
              <a:rPr kumimoji="1" lang="en-US" altLang="zh-CN" sz="2200" dirty="0">
                <a:solidFill>
                  <a:srgbClr val="000000"/>
                </a:solidFill>
                <a:latin typeface="宋体" panose="02010600030101010101" pitchFamily="2" charset="-122"/>
              </a:rPr>
              <a:t>-</a:t>
            </a:r>
            <a:r>
              <a:rPr kumimoji="1" lang="en-US" altLang="zh-CN" sz="2200" dirty="0">
                <a:latin typeface="Times New Roman" panose="02020603050405020304" pitchFamily="18" charset="0"/>
              </a:rPr>
              <a:t> </a:t>
            </a:r>
            <a:r>
              <a:rPr kumimoji="1" lang="en-US" altLang="zh-CN" sz="2200" i="1" dirty="0">
                <a:solidFill>
                  <a:srgbClr val="000000"/>
                </a:solidFill>
                <a:latin typeface="Times New Roman" panose="02020603050405020304" pitchFamily="18" charset="0"/>
              </a:rPr>
              <a:t>V</a:t>
            </a:r>
            <a:r>
              <a:rPr kumimoji="1" lang="en-US" altLang="zh-CN" sz="2200" baseline="-30000" dirty="0">
                <a:solidFill>
                  <a:srgbClr val="000000"/>
                </a:solidFill>
                <a:latin typeface="Times New Roman" panose="02020603050405020304" pitchFamily="18" charset="0"/>
              </a:rPr>
              <a:t>TN </a:t>
            </a:r>
            <a:r>
              <a:rPr kumimoji="1" lang="en-US" altLang="zh-CN" sz="2200" dirty="0">
                <a:solidFill>
                  <a:srgbClr val="000000"/>
                </a:solidFill>
                <a:latin typeface="Times New Roman" panose="02020603050405020304" pitchFamily="18" charset="0"/>
              </a:rPr>
              <a:t>&gt;</a:t>
            </a:r>
            <a:r>
              <a:rPr kumimoji="1" lang="en-US" altLang="zh-CN" sz="2200" dirty="0">
                <a:latin typeface="Times New Roman" panose="02020603050405020304" pitchFamily="18" charset="0"/>
              </a:rPr>
              <a:t> </a:t>
            </a:r>
            <a:r>
              <a:rPr kumimoji="1" lang="en-US" altLang="zh-CN" sz="2200" dirty="0" smtClean="0">
                <a:solidFill>
                  <a:srgbClr val="000000"/>
                </a:solidFill>
                <a:latin typeface="Times New Roman" panose="02020603050405020304" pitchFamily="18" charset="0"/>
              </a:rPr>
              <a:t>0</a:t>
            </a:r>
            <a:r>
              <a:rPr kumimoji="1" lang="zh-CN" altLang="en-US" sz="2200" dirty="0" smtClean="0">
                <a:solidFill>
                  <a:srgbClr val="000000"/>
                </a:solidFill>
                <a:latin typeface="Times New Roman" panose="02020603050405020304" pitchFamily="18" charset="0"/>
              </a:rPr>
              <a:t>，</a:t>
            </a:r>
            <a:r>
              <a:rPr kumimoji="1" lang="en-US" altLang="zh-CN" sz="2200" dirty="0" smtClean="0">
                <a:solidFill>
                  <a:srgbClr val="000000"/>
                </a:solidFill>
                <a:latin typeface="Times New Roman" panose="02020603050405020304" pitchFamily="18" charset="0"/>
              </a:rPr>
              <a:t>MOS</a:t>
            </a:r>
            <a:r>
              <a:rPr kumimoji="1" lang="zh-CN" altLang="en-US" sz="2200" dirty="0" smtClean="0">
                <a:solidFill>
                  <a:srgbClr val="000000"/>
                </a:solidFill>
                <a:latin typeface="Times New Roman" panose="02020603050405020304" pitchFamily="18" charset="0"/>
              </a:rPr>
              <a:t>管工作在恒</a:t>
            </a:r>
            <a:r>
              <a:rPr kumimoji="1" lang="zh-CN" altLang="en-US" sz="2200" dirty="0">
                <a:solidFill>
                  <a:srgbClr val="000000"/>
                </a:solidFill>
                <a:latin typeface="Times New Roman" panose="02020603050405020304" pitchFamily="18" charset="0"/>
              </a:rPr>
              <a:t>流</a:t>
            </a:r>
            <a:r>
              <a:rPr kumimoji="1" lang="zh-CN" altLang="en-US" sz="2200" dirty="0" smtClean="0">
                <a:solidFill>
                  <a:srgbClr val="000000"/>
                </a:solidFill>
                <a:latin typeface="Times New Roman" panose="02020603050405020304" pitchFamily="18" charset="0"/>
              </a:rPr>
              <a:t>区，假设成立，结果</a:t>
            </a:r>
            <a:r>
              <a:rPr kumimoji="1" lang="zh-CN" altLang="en-US" sz="2200" dirty="0">
                <a:solidFill>
                  <a:srgbClr val="000000"/>
                </a:solidFill>
                <a:latin typeface="Times New Roman" panose="02020603050405020304" pitchFamily="18" charset="0"/>
              </a:rPr>
              <a:t>即为所求。</a:t>
            </a:r>
            <a:endParaRPr kumimoji="1" lang="zh-CN" altLang="en-US" sz="2200" dirty="0">
              <a:solidFill>
                <a:srgbClr val="000000"/>
              </a:solidFill>
              <a:latin typeface="Times New Roman" panose="02020603050405020304" pitchFamily="18" charset="0"/>
            </a:endParaRPr>
          </a:p>
        </p:txBody>
      </p:sp>
      <p:sp>
        <p:nvSpPr>
          <p:cNvPr id="14" name="Text Box 19"/>
          <p:cNvSpPr txBox="1">
            <a:spLocks noChangeArrowheads="1"/>
          </p:cNvSpPr>
          <p:nvPr/>
        </p:nvSpPr>
        <p:spPr bwMode="auto">
          <a:xfrm>
            <a:off x="539750" y="2204864"/>
            <a:ext cx="7556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000">
                <a:solidFill>
                  <a:srgbClr val="000000"/>
                </a:solidFill>
                <a:latin typeface="Times New Roman" panose="02020603050405020304" pitchFamily="18" charset="0"/>
              </a:rPr>
              <a:t>解：</a:t>
            </a:r>
            <a:endParaRPr kumimoji="1" lang="zh-CN" altLang="en-US" sz="2000">
              <a:solidFill>
                <a:srgbClr val="000000"/>
              </a:solidFill>
              <a:latin typeface="Times New Roman" panose="02020603050405020304" pitchFamily="18" charset="0"/>
            </a:endParaRPr>
          </a:p>
        </p:txBody>
      </p:sp>
      <p:sp>
        <p:nvSpPr>
          <p:cNvPr id="15" name="Text Box 22"/>
          <p:cNvSpPr txBox="1">
            <a:spLocks noChangeArrowheads="1"/>
          </p:cNvSpPr>
          <p:nvPr/>
        </p:nvSpPr>
        <p:spPr bwMode="auto">
          <a:xfrm>
            <a:off x="757238" y="5634038"/>
            <a:ext cx="7056437"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dirty="0">
                <a:solidFill>
                  <a:srgbClr val="CC0066"/>
                </a:solidFill>
                <a:latin typeface="Times New Roman" panose="02020603050405020304" pitchFamily="18" charset="0"/>
              </a:rPr>
              <a:t># </a:t>
            </a:r>
            <a:r>
              <a:rPr kumimoji="1" lang="zh-CN" altLang="en-US" sz="2400" dirty="0">
                <a:solidFill>
                  <a:srgbClr val="CC0066"/>
                </a:solidFill>
                <a:latin typeface="Times New Roman" panose="02020603050405020304" pitchFamily="18" charset="0"/>
              </a:rPr>
              <a:t>请</a:t>
            </a:r>
            <a:r>
              <a:rPr kumimoji="1" lang="zh-CN" altLang="en-US" sz="2400" dirty="0" smtClean="0">
                <a:solidFill>
                  <a:srgbClr val="CC0066"/>
                </a:solidFill>
                <a:latin typeface="Times New Roman" panose="02020603050405020304" pitchFamily="18" charset="0"/>
              </a:rPr>
              <a:t>归纳静态</a:t>
            </a:r>
            <a:r>
              <a:rPr kumimoji="1" lang="zh-CN" altLang="en-US" sz="2400" dirty="0">
                <a:solidFill>
                  <a:srgbClr val="CC0066"/>
                </a:solidFill>
                <a:latin typeface="Times New Roman" panose="02020603050405020304" pitchFamily="18" charset="0"/>
              </a:rPr>
              <a:t>工作点的</a:t>
            </a:r>
            <a:r>
              <a:rPr kumimoji="1" lang="zh-CN" altLang="en-US" sz="2400" dirty="0" smtClean="0">
                <a:solidFill>
                  <a:srgbClr val="CC0066"/>
                </a:solidFill>
                <a:latin typeface="Times New Roman" panose="02020603050405020304" pitchFamily="18" charset="0"/>
              </a:rPr>
              <a:t>计算方法（包括其它</a:t>
            </a:r>
            <a:r>
              <a:rPr kumimoji="1" lang="zh-CN" altLang="en-US" sz="2400" dirty="0">
                <a:solidFill>
                  <a:srgbClr val="CC0066"/>
                </a:solidFill>
                <a:latin typeface="Times New Roman" panose="02020603050405020304" pitchFamily="18" charset="0"/>
              </a:rPr>
              <a:t>管</a:t>
            </a:r>
            <a:r>
              <a:rPr kumimoji="1" lang="zh-CN" altLang="en-US" sz="2400" dirty="0" smtClean="0">
                <a:solidFill>
                  <a:srgbClr val="CC0066"/>
                </a:solidFill>
                <a:latin typeface="Times New Roman" panose="02020603050405020304" pitchFamily="18" charset="0"/>
              </a:rPr>
              <a:t>型</a:t>
            </a:r>
            <a:r>
              <a:rPr kumimoji="1" lang="zh-CN" altLang="en-US" sz="2400" dirty="0">
                <a:solidFill>
                  <a:srgbClr val="CC0066"/>
                </a:solidFill>
                <a:latin typeface="Times New Roman" panose="02020603050405020304" pitchFamily="18" charset="0"/>
              </a:rPr>
              <a:t>）</a:t>
            </a:r>
            <a:endParaRPr kumimoji="1" lang="zh-CN" altLang="en-US" sz="2400" dirty="0">
              <a:solidFill>
                <a:srgbClr val="CC0066"/>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trips(down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trips(down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trips(downRigh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4.2.2  </a:t>
            </a:r>
            <a:r>
              <a:rPr lang="zh-CN" altLang="en-US" sz="3200">
                <a:solidFill>
                  <a:srgbClr val="0000CC"/>
                </a:solidFill>
                <a:latin typeface="Times New Roman" panose="02020603050405020304" pitchFamily="18" charset="0"/>
              </a:rPr>
              <a:t>基本共源极放大电路的工作原理</a:t>
            </a:r>
            <a:endParaRPr lang="zh-CN" altLang="en-US" sz="3200">
              <a:solidFill>
                <a:srgbClr val="0000CC"/>
              </a:solidFill>
              <a:latin typeface="Times New Roman" panose="02020603050405020304" pitchFamily="18" charset="0"/>
            </a:endParaRPr>
          </a:p>
        </p:txBody>
      </p:sp>
      <p:sp>
        <p:nvSpPr>
          <p:cNvPr id="54275" name="Text Box 24"/>
          <p:cNvSpPr txBox="1">
            <a:spLocks noChangeArrowheads="1"/>
          </p:cNvSpPr>
          <p:nvPr/>
        </p:nvSpPr>
        <p:spPr bwMode="auto">
          <a:xfrm>
            <a:off x="539750" y="657064"/>
            <a:ext cx="70929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800" dirty="0">
                <a:solidFill>
                  <a:srgbClr val="800000"/>
                </a:solidFill>
                <a:latin typeface="楷体_GB2312"/>
              </a:rPr>
              <a:t>4. </a:t>
            </a:r>
            <a:r>
              <a:rPr kumimoji="1" lang="zh-CN" altLang="en-US" sz="2800" dirty="0">
                <a:solidFill>
                  <a:srgbClr val="800000"/>
                </a:solidFill>
                <a:latin typeface="楷体_GB2312"/>
              </a:rPr>
              <a:t>放大电路的动态工作情况</a:t>
            </a:r>
            <a:endParaRPr kumimoji="1" lang="zh-CN" altLang="en-US" sz="2800" dirty="0">
              <a:solidFill>
                <a:srgbClr val="800000"/>
              </a:solidFill>
              <a:latin typeface="楷体_GB2312"/>
            </a:endParaRPr>
          </a:p>
        </p:txBody>
      </p:sp>
      <p:sp>
        <p:nvSpPr>
          <p:cNvPr id="4" name="Text Box 25"/>
          <p:cNvSpPr txBox="1">
            <a:spLocks noChangeArrowheads="1"/>
          </p:cNvSpPr>
          <p:nvPr/>
        </p:nvSpPr>
        <p:spPr bwMode="auto">
          <a:xfrm>
            <a:off x="503238" y="1160463"/>
            <a:ext cx="46450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200">
                <a:solidFill>
                  <a:srgbClr val="000000"/>
                </a:solidFill>
                <a:latin typeface="楷体_GB2312"/>
              </a:rPr>
              <a:t>在静态基础上加入小信号</a:t>
            </a:r>
            <a:r>
              <a:rPr kumimoji="1" lang="en-US" altLang="zh-CN" sz="2200" i="1">
                <a:solidFill>
                  <a:srgbClr val="000000"/>
                </a:solidFill>
                <a:latin typeface="Book Antiqua" panose="02040602050305030304" pitchFamily="18" charset="0"/>
              </a:rPr>
              <a:t>v</a:t>
            </a:r>
            <a:r>
              <a:rPr kumimoji="1" lang="en-US" altLang="zh-CN" sz="2200" baseline="-25000">
                <a:solidFill>
                  <a:srgbClr val="000000"/>
                </a:solidFill>
                <a:latin typeface="Times New Roman" panose="02020603050405020304" pitchFamily="18" charset="0"/>
              </a:rPr>
              <a:t>i</a:t>
            </a:r>
            <a:endParaRPr kumimoji="1" lang="en-US" altLang="zh-CN" sz="2200" baseline="-25000">
              <a:solidFill>
                <a:srgbClr val="000000"/>
              </a:solidFill>
              <a:latin typeface="Times New Roman" panose="02020603050405020304" pitchFamily="18" charset="0"/>
            </a:endParaRPr>
          </a:p>
        </p:txBody>
      </p:sp>
      <p:graphicFrame>
        <p:nvGraphicFramePr>
          <p:cNvPr id="5" name="Object 27"/>
          <p:cNvGraphicFramePr>
            <a:graphicFrameLocks noChangeAspect="1"/>
          </p:cNvGraphicFramePr>
          <p:nvPr/>
        </p:nvGraphicFramePr>
        <p:xfrm>
          <a:off x="2017713" y="2228850"/>
          <a:ext cx="3598862" cy="2928938"/>
        </p:xfrm>
        <a:graphic>
          <a:graphicData uri="http://schemas.openxmlformats.org/presentationml/2006/ole">
            <mc:AlternateContent xmlns:mc="http://schemas.openxmlformats.org/markup-compatibility/2006">
              <mc:Choice xmlns:v="urn:schemas-microsoft-com:vml" Requires="v">
                <p:oleObj spid="_x0000_s163694" name="图片" r:id="rId2" imgW="2249170" imgH="1833245" progId="Word.Picture.8">
                  <p:embed/>
                </p:oleObj>
              </mc:Choice>
              <mc:Fallback>
                <p:oleObj name="图片" r:id="rId2" imgW="2249170" imgH="1833245" progId="Word.Picture.8">
                  <p:embed/>
                  <p:pic>
                    <p:nvPicPr>
                      <p:cNvPr id="0" name="图片 1636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713" y="2228850"/>
                        <a:ext cx="3598862"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28"/>
          <p:cNvSpPr txBox="1">
            <a:spLocks noChangeArrowheads="1"/>
          </p:cNvSpPr>
          <p:nvPr/>
        </p:nvSpPr>
        <p:spPr bwMode="auto">
          <a:xfrm>
            <a:off x="503238" y="1608138"/>
            <a:ext cx="464502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200">
                <a:solidFill>
                  <a:srgbClr val="000000"/>
                </a:solidFill>
                <a:latin typeface="楷体_GB2312"/>
              </a:rPr>
              <a:t>此时电路中的总电压和电流为</a:t>
            </a:r>
            <a:endParaRPr kumimoji="1" lang="zh-CN" altLang="en-US" sz="2200" baseline="-25000">
              <a:solidFill>
                <a:srgbClr val="000000"/>
              </a:solidFill>
              <a:latin typeface="Times New Roman" panose="02020603050405020304" pitchFamily="18" charset="0"/>
            </a:endParaRPr>
          </a:p>
        </p:txBody>
      </p:sp>
      <p:sp>
        <p:nvSpPr>
          <p:cNvPr id="7" name="Text Box 29"/>
          <p:cNvSpPr txBox="1">
            <a:spLocks noChangeArrowheads="1"/>
          </p:cNvSpPr>
          <p:nvPr/>
        </p:nvSpPr>
        <p:spPr bwMode="auto">
          <a:xfrm>
            <a:off x="719138" y="2025650"/>
            <a:ext cx="262890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200" i="1">
                <a:solidFill>
                  <a:srgbClr val="000000"/>
                </a:solidFill>
                <a:latin typeface="Book Antiqua" panose="02040602050305030304" pitchFamily="18" charset="0"/>
              </a:rPr>
              <a:t>v</a:t>
            </a:r>
            <a:r>
              <a:rPr kumimoji="1" lang="en-US" altLang="zh-CN" sz="2200" baseline="-25000">
                <a:solidFill>
                  <a:srgbClr val="000000"/>
                </a:solidFill>
                <a:latin typeface="Times New Roman" panose="02020603050405020304" pitchFamily="18" charset="0"/>
              </a:rPr>
              <a:t>GS </a:t>
            </a:r>
            <a:r>
              <a:rPr kumimoji="1" lang="en-US" altLang="zh-CN" sz="2200">
                <a:solidFill>
                  <a:srgbClr val="000000"/>
                </a:solidFill>
                <a:latin typeface="楷体_GB2312"/>
              </a:rPr>
              <a:t>=</a:t>
            </a:r>
            <a:r>
              <a:rPr kumimoji="1" lang="en-US" altLang="zh-CN" sz="2200">
                <a:latin typeface="Times New Roman" panose="02020603050405020304" pitchFamily="18" charset="0"/>
              </a:rPr>
              <a:t> </a:t>
            </a:r>
            <a:r>
              <a:rPr kumimoji="1" lang="en-US" altLang="zh-CN" sz="2200" i="1">
                <a:solidFill>
                  <a:srgbClr val="000000"/>
                </a:solidFill>
                <a:latin typeface="Times New Roman" panose="02020603050405020304" pitchFamily="18" charset="0"/>
              </a:rPr>
              <a:t>V</a:t>
            </a:r>
            <a:r>
              <a:rPr kumimoji="1" lang="en-US" altLang="zh-CN" sz="2200" baseline="-25000">
                <a:solidFill>
                  <a:srgbClr val="000000"/>
                </a:solidFill>
                <a:latin typeface="Times New Roman" panose="02020603050405020304" pitchFamily="18" charset="0"/>
              </a:rPr>
              <a:t>GSQ </a:t>
            </a:r>
            <a:r>
              <a:rPr kumimoji="1" lang="en-US" altLang="zh-CN" sz="2200">
                <a:solidFill>
                  <a:srgbClr val="000000"/>
                </a:solidFill>
                <a:latin typeface="楷体_GB2312"/>
              </a:rPr>
              <a:t>+</a:t>
            </a:r>
            <a:r>
              <a:rPr kumimoji="1" lang="en-US" altLang="zh-CN" sz="2200">
                <a:latin typeface="Times New Roman" panose="02020603050405020304" pitchFamily="18" charset="0"/>
              </a:rPr>
              <a:t> </a:t>
            </a:r>
            <a:r>
              <a:rPr kumimoji="1" lang="en-US" altLang="zh-CN" sz="2200" i="1">
                <a:solidFill>
                  <a:srgbClr val="000000"/>
                </a:solidFill>
                <a:latin typeface="Book Antiqua" panose="02040602050305030304" pitchFamily="18" charset="0"/>
              </a:rPr>
              <a:t>v</a:t>
            </a:r>
            <a:r>
              <a:rPr kumimoji="1" lang="en-US" altLang="zh-CN" sz="2200" baseline="-25000">
                <a:solidFill>
                  <a:srgbClr val="000000"/>
                </a:solidFill>
                <a:latin typeface="Times New Roman" panose="02020603050405020304" pitchFamily="18" charset="0"/>
              </a:rPr>
              <a:t>i </a:t>
            </a:r>
            <a:endParaRPr kumimoji="1" lang="en-US" altLang="zh-CN" sz="2200" baseline="-25000">
              <a:solidFill>
                <a:srgbClr val="000000"/>
              </a:solidFill>
              <a:latin typeface="Times New Roman" panose="02020603050405020304" pitchFamily="18" charset="0"/>
            </a:endParaRPr>
          </a:p>
          <a:p>
            <a:pPr eaLnBrk="1" hangingPunct="1">
              <a:lnSpc>
                <a:spcPct val="130000"/>
              </a:lnSpc>
              <a:spcBef>
                <a:spcPct val="0"/>
              </a:spcBef>
              <a:buClrTx/>
              <a:buFontTx/>
              <a:buNone/>
            </a:pPr>
            <a:r>
              <a:rPr kumimoji="1" lang="en-US" altLang="zh-CN" sz="2200" i="1">
                <a:solidFill>
                  <a:srgbClr val="000000"/>
                </a:solidFill>
                <a:latin typeface="Times New Roman" panose="02020603050405020304" pitchFamily="18" charset="0"/>
              </a:rPr>
              <a:t>i</a:t>
            </a:r>
            <a:r>
              <a:rPr kumimoji="1" lang="en-US" altLang="zh-CN" sz="2200" baseline="-25000">
                <a:solidFill>
                  <a:srgbClr val="000000"/>
                </a:solidFill>
                <a:latin typeface="Times New Roman" panose="02020603050405020304" pitchFamily="18" charset="0"/>
              </a:rPr>
              <a:t>D</a:t>
            </a:r>
            <a:r>
              <a:rPr kumimoji="1" lang="en-US" altLang="zh-CN" sz="2200">
                <a:latin typeface="Times New Roman" panose="02020603050405020304" pitchFamily="18" charset="0"/>
              </a:rPr>
              <a:t> </a:t>
            </a:r>
            <a:r>
              <a:rPr kumimoji="1" lang="en-US" altLang="zh-CN" sz="2200">
                <a:solidFill>
                  <a:srgbClr val="000000"/>
                </a:solidFill>
                <a:latin typeface="楷体_GB2312"/>
              </a:rPr>
              <a:t>=</a:t>
            </a:r>
            <a:r>
              <a:rPr kumimoji="1" lang="en-US" altLang="zh-CN" sz="2200">
                <a:latin typeface="Times New Roman" panose="02020603050405020304" pitchFamily="18" charset="0"/>
              </a:rPr>
              <a:t> </a:t>
            </a:r>
            <a:r>
              <a:rPr kumimoji="1" lang="en-US" altLang="zh-CN" sz="2200" i="1">
                <a:solidFill>
                  <a:srgbClr val="000000"/>
                </a:solidFill>
                <a:latin typeface="Times New Roman" panose="02020603050405020304" pitchFamily="18" charset="0"/>
              </a:rPr>
              <a:t>I</a:t>
            </a:r>
            <a:r>
              <a:rPr kumimoji="1" lang="en-US" altLang="zh-CN" sz="2200" baseline="-25000">
                <a:solidFill>
                  <a:srgbClr val="000000"/>
                </a:solidFill>
                <a:latin typeface="Times New Roman" panose="02020603050405020304" pitchFamily="18" charset="0"/>
              </a:rPr>
              <a:t>DQ </a:t>
            </a:r>
            <a:r>
              <a:rPr kumimoji="1" lang="en-US" altLang="zh-CN" sz="2200">
                <a:solidFill>
                  <a:srgbClr val="000000"/>
                </a:solidFill>
                <a:latin typeface="楷体_GB2312"/>
              </a:rPr>
              <a:t>+</a:t>
            </a:r>
            <a:r>
              <a:rPr kumimoji="1" lang="en-US" altLang="zh-CN" sz="2200">
                <a:latin typeface="Times New Roman" panose="02020603050405020304" pitchFamily="18" charset="0"/>
              </a:rPr>
              <a:t> </a:t>
            </a:r>
            <a:r>
              <a:rPr kumimoji="1" lang="en-US" altLang="zh-CN" sz="2200" i="1">
                <a:solidFill>
                  <a:srgbClr val="000000"/>
                </a:solidFill>
                <a:latin typeface="Times New Roman" panose="02020603050405020304" pitchFamily="18" charset="0"/>
              </a:rPr>
              <a:t>i</a:t>
            </a:r>
            <a:r>
              <a:rPr kumimoji="1" lang="en-US" altLang="zh-CN" sz="2200" baseline="-25000">
                <a:solidFill>
                  <a:srgbClr val="000000"/>
                </a:solidFill>
                <a:latin typeface="Times New Roman" panose="02020603050405020304" pitchFamily="18" charset="0"/>
              </a:rPr>
              <a:t>d</a:t>
            </a:r>
            <a:endParaRPr kumimoji="1" lang="en-US" altLang="zh-CN" sz="2200" baseline="-25000">
              <a:solidFill>
                <a:srgbClr val="000000"/>
              </a:solidFill>
              <a:latin typeface="Times New Roman" panose="02020603050405020304" pitchFamily="18" charset="0"/>
            </a:endParaRPr>
          </a:p>
          <a:p>
            <a:pPr eaLnBrk="1" hangingPunct="1">
              <a:lnSpc>
                <a:spcPct val="130000"/>
              </a:lnSpc>
              <a:spcBef>
                <a:spcPct val="0"/>
              </a:spcBef>
              <a:buClrTx/>
              <a:buFontTx/>
              <a:buNone/>
            </a:pPr>
            <a:r>
              <a:rPr kumimoji="1" lang="en-US" altLang="zh-CN" sz="2200" i="1">
                <a:solidFill>
                  <a:srgbClr val="000000"/>
                </a:solidFill>
                <a:latin typeface="Book Antiqua" panose="02040602050305030304" pitchFamily="18" charset="0"/>
              </a:rPr>
              <a:t>v</a:t>
            </a:r>
            <a:r>
              <a:rPr kumimoji="1" lang="en-US" altLang="zh-CN" sz="2200" baseline="-25000">
                <a:solidFill>
                  <a:srgbClr val="000000"/>
                </a:solidFill>
                <a:latin typeface="Times New Roman" panose="02020603050405020304" pitchFamily="18" charset="0"/>
              </a:rPr>
              <a:t>DS </a:t>
            </a:r>
            <a:r>
              <a:rPr kumimoji="1" lang="en-US" altLang="zh-CN" sz="2200">
                <a:solidFill>
                  <a:srgbClr val="000000"/>
                </a:solidFill>
                <a:latin typeface="楷体_GB2312"/>
              </a:rPr>
              <a:t>=</a:t>
            </a:r>
            <a:r>
              <a:rPr kumimoji="1" lang="en-US" altLang="zh-CN" sz="2200">
                <a:latin typeface="Times New Roman" panose="02020603050405020304" pitchFamily="18" charset="0"/>
              </a:rPr>
              <a:t> </a:t>
            </a:r>
            <a:r>
              <a:rPr kumimoji="1" lang="en-US" altLang="zh-CN" sz="2200" i="1">
                <a:solidFill>
                  <a:srgbClr val="000000"/>
                </a:solidFill>
                <a:latin typeface="Book Antiqua" panose="02040602050305030304" pitchFamily="18" charset="0"/>
              </a:rPr>
              <a:t>v</a:t>
            </a:r>
            <a:r>
              <a:rPr kumimoji="1" lang="en-US" altLang="zh-CN" sz="2200" baseline="-25000">
                <a:solidFill>
                  <a:srgbClr val="000000"/>
                </a:solidFill>
                <a:latin typeface="Times New Roman" panose="02020603050405020304" pitchFamily="18" charset="0"/>
              </a:rPr>
              <a:t>DSQ </a:t>
            </a:r>
            <a:r>
              <a:rPr kumimoji="1" lang="en-US" altLang="zh-CN" sz="2200">
                <a:solidFill>
                  <a:srgbClr val="000000"/>
                </a:solidFill>
                <a:latin typeface="楷体_GB2312"/>
              </a:rPr>
              <a:t>+</a:t>
            </a:r>
            <a:r>
              <a:rPr kumimoji="1" lang="en-US" altLang="zh-CN" sz="2200">
                <a:latin typeface="Times New Roman" panose="02020603050405020304" pitchFamily="18" charset="0"/>
              </a:rPr>
              <a:t> </a:t>
            </a:r>
            <a:r>
              <a:rPr kumimoji="1" lang="en-US" altLang="zh-CN" sz="2200" i="1">
                <a:solidFill>
                  <a:srgbClr val="000000"/>
                </a:solidFill>
                <a:latin typeface="Book Antiqua" panose="02040602050305030304" pitchFamily="18" charset="0"/>
              </a:rPr>
              <a:t>v</a:t>
            </a:r>
            <a:r>
              <a:rPr kumimoji="1" lang="en-US" altLang="zh-CN" sz="2200" baseline="-25000">
                <a:solidFill>
                  <a:srgbClr val="000000"/>
                </a:solidFill>
                <a:latin typeface="Times New Roman" panose="02020603050405020304" pitchFamily="18" charset="0"/>
              </a:rPr>
              <a:t>ds </a:t>
            </a:r>
            <a:endParaRPr kumimoji="1" lang="en-US" altLang="zh-CN" sz="2200" baseline="-25000">
              <a:solidFill>
                <a:srgbClr val="000000"/>
              </a:solidFill>
              <a:latin typeface="Times New Roman" panose="02020603050405020304" pitchFamily="18" charset="0"/>
            </a:endParaRPr>
          </a:p>
        </p:txBody>
      </p:sp>
      <p:sp>
        <p:nvSpPr>
          <p:cNvPr id="8" name="Text Box 30"/>
          <p:cNvSpPr txBox="1">
            <a:spLocks noChangeArrowheads="1"/>
          </p:cNvSpPr>
          <p:nvPr/>
        </p:nvSpPr>
        <p:spPr bwMode="auto">
          <a:xfrm>
            <a:off x="503238" y="3462338"/>
            <a:ext cx="1404937" cy="144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kumimoji="1" lang="zh-CN" altLang="en-US" sz="2200">
                <a:solidFill>
                  <a:srgbClr val="000000"/>
                </a:solidFill>
                <a:latin typeface="楷体_GB2312"/>
              </a:rPr>
              <a:t>其中</a:t>
            </a:r>
            <a:endParaRPr kumimoji="1" lang="zh-CN" altLang="en-US" sz="2200">
              <a:solidFill>
                <a:srgbClr val="000000"/>
              </a:solidFill>
              <a:latin typeface="楷体_GB2312"/>
            </a:endParaRPr>
          </a:p>
          <a:p>
            <a:pPr eaLnBrk="1" hangingPunct="1">
              <a:lnSpc>
                <a:spcPct val="140000"/>
              </a:lnSpc>
              <a:spcBef>
                <a:spcPct val="0"/>
              </a:spcBef>
              <a:buClrTx/>
              <a:buFontTx/>
              <a:buNone/>
            </a:pPr>
            <a:r>
              <a:rPr kumimoji="1" lang="en-US" altLang="zh-CN" sz="2200" i="1">
                <a:solidFill>
                  <a:srgbClr val="000000"/>
                </a:solidFill>
                <a:latin typeface="Times New Roman" panose="02020603050405020304" pitchFamily="18" charset="0"/>
              </a:rPr>
              <a:t>i</a:t>
            </a:r>
            <a:r>
              <a:rPr kumimoji="1" lang="en-US" altLang="zh-CN" sz="2200" baseline="-25000">
                <a:solidFill>
                  <a:srgbClr val="000000"/>
                </a:solidFill>
                <a:latin typeface="Times New Roman" panose="02020603050405020304" pitchFamily="18" charset="0"/>
              </a:rPr>
              <a:t>d</a:t>
            </a:r>
            <a:r>
              <a:rPr kumimoji="1" lang="zh-CN" altLang="en-US" sz="2200">
                <a:solidFill>
                  <a:srgbClr val="000000"/>
                </a:solidFill>
                <a:latin typeface="楷体_GB2312"/>
              </a:rPr>
              <a:t>和</a:t>
            </a:r>
            <a:r>
              <a:rPr kumimoji="1" lang="en-US" altLang="zh-CN" sz="2200" i="1">
                <a:solidFill>
                  <a:srgbClr val="000000"/>
                </a:solidFill>
                <a:latin typeface="Book Antiqua" panose="02040602050305030304" pitchFamily="18" charset="0"/>
              </a:rPr>
              <a:t>v</a:t>
            </a:r>
            <a:r>
              <a:rPr kumimoji="1" lang="en-US" altLang="zh-CN" sz="2200" baseline="-25000">
                <a:solidFill>
                  <a:srgbClr val="000000"/>
                </a:solidFill>
                <a:latin typeface="Times New Roman" panose="02020603050405020304" pitchFamily="18" charset="0"/>
              </a:rPr>
              <a:t>ds</a:t>
            </a:r>
            <a:r>
              <a:rPr kumimoji="1" lang="zh-CN" altLang="en-US" sz="2200">
                <a:solidFill>
                  <a:srgbClr val="000000"/>
                </a:solidFill>
                <a:latin typeface="楷体_GB2312"/>
              </a:rPr>
              <a:t>为交流量</a:t>
            </a:r>
            <a:endParaRPr kumimoji="1" lang="zh-CN" altLang="en-US" sz="2200" baseline="-25000">
              <a:solidFill>
                <a:srgbClr val="000000"/>
              </a:solidFill>
              <a:latin typeface="Times New Roman" panose="02020603050405020304" pitchFamily="18" charset="0"/>
            </a:endParaRPr>
          </a:p>
        </p:txBody>
      </p:sp>
      <p:graphicFrame>
        <p:nvGraphicFramePr>
          <p:cNvPr id="9" name="Object 33"/>
          <p:cNvGraphicFramePr>
            <a:graphicFrameLocks noChangeAspect="1"/>
          </p:cNvGraphicFramePr>
          <p:nvPr/>
        </p:nvGraphicFramePr>
        <p:xfrm>
          <a:off x="5994400" y="657225"/>
          <a:ext cx="2786063" cy="1144588"/>
        </p:xfrm>
        <a:graphic>
          <a:graphicData uri="http://schemas.openxmlformats.org/presentationml/2006/ole">
            <mc:AlternateContent xmlns:mc="http://schemas.openxmlformats.org/markup-compatibility/2006">
              <mc:Choice xmlns:v="urn:schemas-microsoft-com:vml" Requires="v">
                <p:oleObj spid="_x0000_s163695" name="图片" r:id="rId4" imgW="2325370" imgH="955040" progId="Word.Picture.8">
                  <p:embed/>
                </p:oleObj>
              </mc:Choice>
              <mc:Fallback>
                <p:oleObj name="图片" r:id="rId4" imgW="2325370" imgH="955040" progId="Word.Picture.8">
                  <p:embed/>
                  <p:pic>
                    <p:nvPicPr>
                      <p:cNvPr id="0" name="图片 1636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4400" y="657225"/>
                        <a:ext cx="2786063"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5"/>
          <p:cNvGraphicFramePr>
            <a:graphicFrameLocks noChangeAspect="1"/>
          </p:cNvGraphicFramePr>
          <p:nvPr/>
        </p:nvGraphicFramePr>
        <p:xfrm>
          <a:off x="5743575" y="1773238"/>
          <a:ext cx="3071813" cy="1463675"/>
        </p:xfrm>
        <a:graphic>
          <a:graphicData uri="http://schemas.openxmlformats.org/presentationml/2006/ole">
            <mc:AlternateContent xmlns:mc="http://schemas.openxmlformats.org/markup-compatibility/2006">
              <mc:Choice xmlns:v="urn:schemas-microsoft-com:vml" Requires="v">
                <p:oleObj spid="_x0000_s163696" name="图片" r:id="rId6" imgW="2563495" imgH="1222375" progId="Word.Picture.8">
                  <p:embed/>
                </p:oleObj>
              </mc:Choice>
              <mc:Fallback>
                <p:oleObj name="图片" r:id="rId6" imgW="2563495" imgH="1222375" progId="Word.Picture.8">
                  <p:embed/>
                  <p:pic>
                    <p:nvPicPr>
                      <p:cNvPr id="0" name="图片 1636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3575" y="1773238"/>
                        <a:ext cx="307181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7"/>
          <p:cNvGraphicFramePr>
            <a:graphicFrameLocks noChangeAspect="1"/>
          </p:cNvGraphicFramePr>
          <p:nvPr/>
        </p:nvGraphicFramePr>
        <p:xfrm>
          <a:off x="5743575" y="3224213"/>
          <a:ext cx="3076575" cy="1463675"/>
        </p:xfrm>
        <a:graphic>
          <a:graphicData uri="http://schemas.openxmlformats.org/presentationml/2006/ole">
            <mc:AlternateContent xmlns:mc="http://schemas.openxmlformats.org/markup-compatibility/2006">
              <mc:Choice xmlns:v="urn:schemas-microsoft-com:vml" Requires="v">
                <p:oleObj spid="_x0000_s163697" name="图片" r:id="rId8" imgW="2563495" imgH="1222375" progId="Word.Picture.8">
                  <p:embed/>
                </p:oleObj>
              </mc:Choice>
              <mc:Fallback>
                <p:oleObj name="图片" r:id="rId8" imgW="2563495" imgH="1222375" progId="Word.Picture.8">
                  <p:embed/>
                  <p:pic>
                    <p:nvPicPr>
                      <p:cNvPr id="0" name="图片 1636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3575" y="3224213"/>
                        <a:ext cx="30765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39"/>
          <p:cNvGraphicFramePr>
            <a:graphicFrameLocks noChangeAspect="1"/>
          </p:cNvGraphicFramePr>
          <p:nvPr/>
        </p:nvGraphicFramePr>
        <p:xfrm>
          <a:off x="5743575" y="4702175"/>
          <a:ext cx="3076575" cy="1463675"/>
        </p:xfrm>
        <a:graphic>
          <a:graphicData uri="http://schemas.openxmlformats.org/presentationml/2006/ole">
            <mc:AlternateContent xmlns:mc="http://schemas.openxmlformats.org/markup-compatibility/2006">
              <mc:Choice xmlns:v="urn:schemas-microsoft-com:vml" Requires="v">
                <p:oleObj spid="_x0000_s163698" name="图片" r:id="rId10" imgW="2563495" imgH="1222375" progId="Word.Picture.8">
                  <p:embed/>
                </p:oleObj>
              </mc:Choice>
              <mc:Fallback>
                <p:oleObj name="图片" r:id="rId10" imgW="2563495" imgH="1222375" progId="Word.Picture.8">
                  <p:embed/>
                  <p:pic>
                    <p:nvPicPr>
                      <p:cNvPr id="0" name="图片 16369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3575" y="4702175"/>
                        <a:ext cx="30765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41"/>
          <p:cNvGraphicFramePr>
            <a:graphicFrameLocks noChangeAspect="1"/>
          </p:cNvGraphicFramePr>
          <p:nvPr/>
        </p:nvGraphicFramePr>
        <p:xfrm>
          <a:off x="684213" y="5275263"/>
          <a:ext cx="2286000" cy="433387"/>
        </p:xfrm>
        <a:graphic>
          <a:graphicData uri="http://schemas.openxmlformats.org/presentationml/2006/ole">
            <mc:AlternateContent xmlns:mc="http://schemas.openxmlformats.org/markup-compatibility/2006">
              <mc:Choice xmlns:v="urn:schemas-microsoft-com:vml" Requires="v">
                <p:oleObj spid="_x0000_s163699" name="公式" r:id="rId12" imgW="1269365" imgH="241300" progId="Equation.3">
                  <p:embed/>
                </p:oleObj>
              </mc:Choice>
              <mc:Fallback>
                <p:oleObj name="公式" r:id="rId12" imgW="1269365" imgH="241300" progId="Equation.3">
                  <p:embed/>
                  <p:pic>
                    <p:nvPicPr>
                      <p:cNvPr id="0" name="图片 16369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213" y="5275263"/>
                        <a:ext cx="22860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42"/>
          <p:cNvSpPr txBox="1">
            <a:spLocks noChangeArrowheads="1"/>
          </p:cNvSpPr>
          <p:nvPr/>
        </p:nvSpPr>
        <p:spPr bwMode="auto">
          <a:xfrm>
            <a:off x="3275013" y="5172075"/>
            <a:ext cx="24130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200" i="1" dirty="0" err="1">
                <a:solidFill>
                  <a:srgbClr val="000000"/>
                </a:solidFill>
                <a:latin typeface="Book Antiqua" panose="02040602050305030304" pitchFamily="18" charset="0"/>
              </a:rPr>
              <a:t>v</a:t>
            </a:r>
            <a:r>
              <a:rPr kumimoji="1" lang="en-US" altLang="zh-CN" sz="2200" baseline="-25000" dirty="0" err="1">
                <a:solidFill>
                  <a:srgbClr val="000000"/>
                </a:solidFill>
                <a:latin typeface="Times New Roman" panose="02020603050405020304" pitchFamily="18" charset="0"/>
              </a:rPr>
              <a:t>DS</a:t>
            </a:r>
            <a:r>
              <a:rPr kumimoji="1" lang="en-US" altLang="zh-CN" sz="2200" baseline="-25000" dirty="0">
                <a:solidFill>
                  <a:srgbClr val="000000"/>
                </a:solidFill>
                <a:latin typeface="Times New Roman" panose="02020603050405020304" pitchFamily="18" charset="0"/>
              </a:rPr>
              <a:t> </a:t>
            </a:r>
            <a:r>
              <a:rPr kumimoji="1" lang="en-US" altLang="zh-CN" sz="2200" dirty="0">
                <a:solidFill>
                  <a:srgbClr val="000000"/>
                </a:solidFill>
                <a:latin typeface="楷体_GB2312"/>
              </a:rPr>
              <a:t>= </a:t>
            </a:r>
            <a:r>
              <a:rPr kumimoji="1" lang="en-US" altLang="zh-CN" sz="2200" i="1" dirty="0">
                <a:solidFill>
                  <a:srgbClr val="000000"/>
                </a:solidFill>
                <a:latin typeface="Times New Roman" panose="02020603050405020304" pitchFamily="18" charset="0"/>
              </a:rPr>
              <a:t>V</a:t>
            </a:r>
            <a:r>
              <a:rPr kumimoji="1" lang="en-US" altLang="zh-CN" sz="2200" baseline="-25000" dirty="0">
                <a:solidFill>
                  <a:srgbClr val="000000"/>
                </a:solidFill>
                <a:latin typeface="Times New Roman" panose="02020603050405020304" pitchFamily="18" charset="0"/>
              </a:rPr>
              <a:t>DD </a:t>
            </a:r>
            <a:r>
              <a:rPr kumimoji="1" lang="en-US" altLang="zh-CN" sz="2200" dirty="0">
                <a:solidFill>
                  <a:srgbClr val="000000"/>
                </a:solidFill>
                <a:latin typeface="楷体_GB2312"/>
              </a:rPr>
              <a:t>-</a:t>
            </a:r>
            <a:r>
              <a:rPr kumimoji="1" lang="en-US" altLang="zh-CN" sz="2200" dirty="0">
                <a:latin typeface="Times New Roman" panose="02020603050405020304" pitchFamily="18" charset="0"/>
              </a:rPr>
              <a:t> </a:t>
            </a:r>
            <a:r>
              <a:rPr kumimoji="1" lang="en-US" altLang="zh-CN" sz="2200" i="1" dirty="0" err="1">
                <a:solidFill>
                  <a:srgbClr val="000000"/>
                </a:solidFill>
                <a:latin typeface="Times New Roman" panose="02020603050405020304" pitchFamily="18" charset="0"/>
              </a:rPr>
              <a:t>i</a:t>
            </a:r>
            <a:r>
              <a:rPr kumimoji="1" lang="en-US" altLang="zh-CN" sz="2200" baseline="-25000" dirty="0" err="1">
                <a:solidFill>
                  <a:srgbClr val="000000"/>
                </a:solidFill>
                <a:latin typeface="Times New Roman" panose="02020603050405020304" pitchFamily="18" charset="0"/>
              </a:rPr>
              <a:t>D</a:t>
            </a:r>
            <a:r>
              <a:rPr kumimoji="1" lang="en-US" altLang="zh-CN" sz="2200" i="1" dirty="0" err="1">
                <a:solidFill>
                  <a:srgbClr val="000000"/>
                </a:solidFill>
                <a:latin typeface="Times New Roman" panose="02020603050405020304" pitchFamily="18" charset="0"/>
              </a:rPr>
              <a:t>R</a:t>
            </a:r>
            <a:r>
              <a:rPr kumimoji="1" lang="en-US" altLang="zh-CN" sz="2200" baseline="-25000" dirty="0" err="1">
                <a:solidFill>
                  <a:srgbClr val="000000"/>
                </a:solidFill>
                <a:latin typeface="Times New Roman" panose="02020603050405020304" pitchFamily="18" charset="0"/>
              </a:rPr>
              <a:t>d</a:t>
            </a:r>
            <a:r>
              <a:rPr kumimoji="1" lang="en-US" altLang="zh-CN" sz="2200" baseline="-25000" dirty="0">
                <a:solidFill>
                  <a:srgbClr val="000000"/>
                </a:solidFill>
                <a:latin typeface="Times New Roman" panose="02020603050405020304" pitchFamily="18" charset="0"/>
              </a:rPr>
              <a:t> </a:t>
            </a:r>
            <a:endParaRPr kumimoji="1" lang="en-US" altLang="zh-CN" sz="2200" baseline="-25000" dirty="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par>
                          <p:cTn id="18" fill="hold">
                            <p:stCondLst>
                              <p:cond delay="500"/>
                            </p:stCondLst>
                            <p:childTnLst>
                              <p:par>
                                <p:cTn id="19" presetID="18" presetClass="entr" presetSubtype="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trips(downRigh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strips(downRigh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strips(downRigh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strips(downRight)">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5"/>
          <p:cNvSpPr>
            <a:spLocks noChangeArrowheads="1"/>
          </p:cNvSpPr>
          <p:nvPr/>
        </p:nvSpPr>
        <p:spPr bwMode="auto">
          <a:xfrm>
            <a:off x="201613" y="684498"/>
            <a:ext cx="52705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dirty="0">
                <a:solidFill>
                  <a:srgbClr val="C00000"/>
                </a:solidFill>
                <a:latin typeface="楷体_GB2312"/>
              </a:rPr>
              <a:t>1</a:t>
            </a:r>
            <a:r>
              <a:rPr kumimoji="1" lang="zh-CN" altLang="en-US" sz="2800" dirty="0">
                <a:solidFill>
                  <a:srgbClr val="C00000"/>
                </a:solidFill>
                <a:latin typeface="楷体_GB2312"/>
              </a:rPr>
              <a:t>．结构及电路符号</a:t>
            </a:r>
            <a:endParaRPr kumimoji="1" lang="zh-CN" altLang="en-US" sz="2800" dirty="0">
              <a:solidFill>
                <a:srgbClr val="C00000"/>
              </a:solidFill>
              <a:latin typeface="楷体_GB2312"/>
            </a:endParaRPr>
          </a:p>
        </p:txBody>
      </p:sp>
      <p:sp>
        <p:nvSpPr>
          <p:cNvPr id="8196" name="Text Box 3" descr="羊皮纸"/>
          <p:cNvSpPr txBox="1">
            <a:spLocks noChangeArrowheads="1"/>
          </p:cNvSpPr>
          <p:nvPr/>
        </p:nvSpPr>
        <p:spPr bwMode="auto">
          <a:xfrm>
            <a:off x="2208213" y="4716463"/>
            <a:ext cx="1371600" cy="549275"/>
          </a:xfrm>
          <a:prstGeom prst="rect">
            <a:avLst/>
          </a:prstGeom>
          <a:noFill/>
          <a:ln>
            <a:noFill/>
          </a:ln>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ClrTx/>
              <a:buFontTx/>
              <a:buNone/>
            </a:pPr>
            <a:r>
              <a:rPr kumimoji="1" lang="zh-CN" altLang="en-US" sz="2400">
                <a:latin typeface="Times New Roman" panose="02020603050405020304" pitchFamily="18" charset="0"/>
              </a:rPr>
              <a:t>剖面图</a:t>
            </a:r>
            <a:endParaRPr kumimoji="1" lang="zh-CN" altLang="en-US" sz="2400" baseline="-25000">
              <a:latin typeface="Times New Roman" panose="02020603050405020304" pitchFamily="18" charset="0"/>
            </a:endParaRPr>
          </a:p>
        </p:txBody>
      </p:sp>
      <p:grpSp>
        <p:nvGrpSpPr>
          <p:cNvPr id="14" name="Group 4"/>
          <p:cNvGrpSpPr/>
          <p:nvPr/>
        </p:nvGrpSpPr>
        <p:grpSpPr bwMode="auto">
          <a:xfrm>
            <a:off x="5811838" y="1744663"/>
            <a:ext cx="2720975" cy="3392487"/>
            <a:chOff x="3614" y="1521"/>
            <a:chExt cx="1714" cy="2137"/>
          </a:xfrm>
        </p:grpSpPr>
        <p:graphicFrame>
          <p:nvGraphicFramePr>
            <p:cNvPr id="8199" name="Object 5"/>
            <p:cNvGraphicFramePr>
              <a:graphicFrameLocks noChangeAspect="1"/>
            </p:cNvGraphicFramePr>
            <p:nvPr/>
          </p:nvGraphicFramePr>
          <p:xfrm>
            <a:off x="3614" y="1521"/>
            <a:ext cx="1714" cy="1599"/>
          </p:xfrm>
          <a:graphic>
            <a:graphicData uri="http://schemas.openxmlformats.org/presentationml/2006/ole">
              <mc:AlternateContent xmlns:mc="http://schemas.openxmlformats.org/markup-compatibility/2006">
                <mc:Choice xmlns:v="urn:schemas-microsoft-com:vml" Requires="v">
                  <p:oleObj spid="_x0000_s128292" name="Picture2" r:id="rId2" imgW="1134110" imgH="1057910" progId="Word.Picture.8">
                    <p:embed/>
                  </p:oleObj>
                </mc:Choice>
                <mc:Fallback>
                  <p:oleObj name="Picture2" r:id="rId2" imgW="1134110" imgH="1057910" progId="Word.Picture.8">
                    <p:embed/>
                    <p:pic>
                      <p:nvPicPr>
                        <p:cNvPr id="0" name="图片 1282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 y="1521"/>
                          <a:ext cx="1714" cy="15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0" name="Text Box 6" descr="羊皮纸"/>
            <p:cNvSpPr txBox="1">
              <a:spLocks noChangeArrowheads="1"/>
            </p:cNvSpPr>
            <p:nvPr/>
          </p:nvSpPr>
          <p:spPr bwMode="auto">
            <a:xfrm>
              <a:off x="4128" y="3312"/>
              <a:ext cx="864" cy="346"/>
            </a:xfrm>
            <a:prstGeom prst="rect">
              <a:avLst/>
            </a:prstGeom>
            <a:noFill/>
            <a:ln>
              <a:noFill/>
            </a:ln>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ClrTx/>
                <a:buFontTx/>
                <a:buNone/>
              </a:pPr>
              <a:r>
                <a:rPr kumimoji="1" lang="zh-CN" altLang="en-US" sz="2400">
                  <a:latin typeface="Times New Roman" panose="02020603050405020304" pitchFamily="18" charset="0"/>
                </a:rPr>
                <a:t>符号</a:t>
              </a:r>
              <a:endParaRPr kumimoji="1" lang="zh-CN" altLang="en-US" sz="2400" baseline="-25000">
                <a:latin typeface="Times New Roman" panose="02020603050405020304" pitchFamily="18" charset="0"/>
              </a:endParaRPr>
            </a:p>
          </p:txBody>
        </p:sp>
      </p:grpSp>
      <p:graphicFrame>
        <p:nvGraphicFramePr>
          <p:cNvPr id="8198" name="Object 7"/>
          <p:cNvGraphicFramePr>
            <a:graphicFrameLocks noChangeAspect="1"/>
          </p:cNvGraphicFramePr>
          <p:nvPr/>
        </p:nvGraphicFramePr>
        <p:xfrm>
          <a:off x="515938" y="1408113"/>
          <a:ext cx="4664075" cy="3384550"/>
        </p:xfrm>
        <a:graphic>
          <a:graphicData uri="http://schemas.openxmlformats.org/presentationml/2006/ole">
            <mc:AlternateContent xmlns:mc="http://schemas.openxmlformats.org/markup-compatibility/2006">
              <mc:Choice xmlns:v="urn:schemas-microsoft-com:vml" Requires="v">
                <p:oleObj spid="_x0000_s128293" name="" r:id="rId4" imgW="1943100" imgH="1409700" progId="Word.Picture.8">
                  <p:embed/>
                </p:oleObj>
              </mc:Choice>
              <mc:Fallback>
                <p:oleObj name="" r:id="rId4" imgW="1943100" imgH="1409700" progId="Word.Picture.8">
                  <p:embed/>
                  <p:pic>
                    <p:nvPicPr>
                      <p:cNvPr id="0" name="图片 1282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8" y="1408113"/>
                        <a:ext cx="466407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4"/>
          <p:cNvSpPr>
            <a:spLocks noChangeArrowheads="1"/>
          </p:cNvSpPr>
          <p:nvPr/>
        </p:nvSpPr>
        <p:spPr bwMode="auto">
          <a:xfrm>
            <a:off x="598487" y="-4217"/>
            <a:ext cx="8101013"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10000"/>
              </a:lnSpc>
              <a:spcBef>
                <a:spcPct val="0"/>
              </a:spcBef>
              <a:buClrTx/>
              <a:buFontTx/>
              <a:buNone/>
            </a:pPr>
            <a:r>
              <a:rPr lang="en-US" altLang="zh-CN" sz="3600" dirty="0">
                <a:solidFill>
                  <a:srgbClr val="0000CC"/>
                </a:solidFill>
                <a:latin typeface="Times New Roman" panose="02020603050405020304" pitchFamily="18" charset="0"/>
              </a:rPr>
              <a:t>4.1.1  N</a:t>
            </a:r>
            <a:r>
              <a:rPr lang="zh-CN" altLang="en-US" sz="3600" dirty="0">
                <a:solidFill>
                  <a:srgbClr val="0000CC"/>
                </a:solidFill>
                <a:latin typeface="Times New Roman" panose="02020603050405020304" pitchFamily="18" charset="0"/>
              </a:rPr>
              <a:t>沟道增强型</a:t>
            </a:r>
            <a:r>
              <a:rPr lang="en-US" altLang="zh-CN" sz="3600" dirty="0">
                <a:solidFill>
                  <a:srgbClr val="0000CC"/>
                </a:solidFill>
                <a:latin typeface="Times New Roman" panose="02020603050405020304" pitchFamily="18" charset="0"/>
              </a:rPr>
              <a:t>MOSFET</a:t>
            </a:r>
            <a:endParaRPr lang="en-US" altLang="zh-CN" sz="3600" dirty="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857250" y="0"/>
            <a:ext cx="70437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4.2  MOSFET</a:t>
            </a:r>
            <a:r>
              <a:rPr lang="zh-CN" altLang="en-US" sz="3600">
                <a:solidFill>
                  <a:srgbClr val="0000CC"/>
                </a:solidFill>
                <a:latin typeface="Times New Roman" panose="02020603050405020304" pitchFamily="18" charset="0"/>
              </a:rPr>
              <a:t>基本共源极放大电路</a:t>
            </a:r>
            <a:endParaRPr lang="zh-CN" altLang="en-US" sz="3600">
              <a:solidFill>
                <a:srgbClr val="0000CC"/>
              </a:solidFill>
              <a:latin typeface="Times New Roman" panose="02020603050405020304" pitchFamily="18" charset="0"/>
            </a:endParaRPr>
          </a:p>
        </p:txBody>
      </p:sp>
      <p:sp>
        <p:nvSpPr>
          <p:cNvPr id="55299" name="Rectangle 3"/>
          <p:cNvSpPr>
            <a:spLocks noChangeArrowheads="1"/>
          </p:cNvSpPr>
          <p:nvPr/>
        </p:nvSpPr>
        <p:spPr bwMode="auto">
          <a:xfrm>
            <a:off x="539750" y="1301750"/>
            <a:ext cx="75612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a:latin typeface="Times New Roman" panose="02020603050405020304" pitchFamily="18" charset="0"/>
              </a:rPr>
              <a:t>4.2.1  </a:t>
            </a:r>
            <a:r>
              <a:rPr kumimoji="1" lang="zh-CN" altLang="en-US" sz="3200">
                <a:latin typeface="Times New Roman" panose="02020603050405020304" pitchFamily="18" charset="0"/>
              </a:rPr>
              <a:t>基本共源极放大电路的组成</a:t>
            </a:r>
            <a:endParaRPr kumimoji="1" lang="zh-CN" altLang="en-US" sz="3200">
              <a:latin typeface="Times New Roman" panose="02020603050405020304" pitchFamily="18" charset="0"/>
            </a:endParaRPr>
          </a:p>
        </p:txBody>
      </p:sp>
      <p:sp>
        <p:nvSpPr>
          <p:cNvPr id="55300" name="Rectangle 4"/>
          <p:cNvSpPr>
            <a:spLocks noChangeArrowheads="1"/>
          </p:cNvSpPr>
          <p:nvPr/>
        </p:nvSpPr>
        <p:spPr bwMode="auto">
          <a:xfrm>
            <a:off x="539750" y="2257425"/>
            <a:ext cx="777716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a:latin typeface="Times New Roman" panose="02020603050405020304" pitchFamily="18" charset="0"/>
              </a:rPr>
              <a:t>4.2.2  </a:t>
            </a:r>
            <a:r>
              <a:rPr kumimoji="1" lang="zh-CN" altLang="en-US" sz="3200">
                <a:latin typeface="Times New Roman" panose="02020603050405020304" pitchFamily="18" charset="0"/>
              </a:rPr>
              <a:t>基本共源极放大电路的工作原理</a:t>
            </a:r>
            <a:endParaRPr kumimoji="1" lang="zh-CN" altLang="en-US" sz="3200">
              <a:latin typeface="Times New Roman" panose="02020603050405020304" pitchFamily="18" charset="0"/>
            </a:endParaRPr>
          </a:p>
        </p:txBody>
      </p:sp>
      <p:sp>
        <p:nvSpPr>
          <p:cNvPr id="55301" name="Rectangle 5"/>
          <p:cNvSpPr>
            <a:spLocks noChangeArrowheads="1"/>
          </p:cNvSpPr>
          <p:nvPr/>
        </p:nvSpPr>
        <p:spPr bwMode="auto">
          <a:xfrm>
            <a:off x="539750" y="3216275"/>
            <a:ext cx="8027988"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dirty="0">
                <a:solidFill>
                  <a:srgbClr val="C00000"/>
                </a:solidFill>
                <a:latin typeface="Times New Roman" panose="02020603050405020304" pitchFamily="18" charset="0"/>
              </a:rPr>
              <a:t>4.2.3  </a:t>
            </a:r>
            <a:r>
              <a:rPr kumimoji="1" lang="zh-CN" altLang="en-US" sz="3200" dirty="0">
                <a:solidFill>
                  <a:srgbClr val="C00000"/>
                </a:solidFill>
                <a:latin typeface="Times New Roman" panose="02020603050405020304" pitchFamily="18" charset="0"/>
              </a:rPr>
              <a:t>放大电路的习惯画法</a:t>
            </a:r>
            <a:endParaRPr kumimoji="1" lang="zh-CN" altLang="en-US" sz="3200" dirty="0">
              <a:solidFill>
                <a:srgbClr val="C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4.2.3  </a:t>
            </a:r>
            <a:r>
              <a:rPr lang="zh-CN" altLang="en-US" sz="3200">
                <a:solidFill>
                  <a:srgbClr val="0000CC"/>
                </a:solidFill>
                <a:latin typeface="Times New Roman" panose="02020603050405020304" pitchFamily="18" charset="0"/>
              </a:rPr>
              <a:t>放大电路的习惯画法</a:t>
            </a:r>
            <a:endParaRPr lang="zh-CN" altLang="en-US" sz="3200">
              <a:solidFill>
                <a:srgbClr val="0000CC"/>
              </a:solidFill>
              <a:latin typeface="Times New Roman" panose="02020603050405020304" pitchFamily="18" charset="0"/>
            </a:endParaRPr>
          </a:p>
        </p:txBody>
      </p:sp>
      <p:sp>
        <p:nvSpPr>
          <p:cNvPr id="11" name="Text Box 19"/>
          <p:cNvSpPr txBox="1">
            <a:spLocks noChangeArrowheads="1"/>
          </p:cNvSpPr>
          <p:nvPr/>
        </p:nvSpPr>
        <p:spPr bwMode="auto">
          <a:xfrm>
            <a:off x="684213" y="836613"/>
            <a:ext cx="7775575"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400">
                <a:solidFill>
                  <a:srgbClr val="000000"/>
                </a:solidFill>
                <a:latin typeface="楷体_GB2312"/>
              </a:rPr>
              <a:t>    </a:t>
            </a:r>
            <a:r>
              <a:rPr kumimoji="1" lang="zh-CN" altLang="en-US" sz="2400">
                <a:solidFill>
                  <a:srgbClr val="000000"/>
                </a:solidFill>
                <a:latin typeface="楷体_GB2312"/>
              </a:rPr>
              <a:t>省略工作电源的直流电压符号，仅保留电压源非接</a:t>
            </a:r>
            <a:r>
              <a:rPr kumimoji="1" lang="zh-CN" altLang="en-US" sz="2400">
                <a:solidFill>
                  <a:srgbClr val="000000"/>
                </a:solidFill>
                <a:latin typeface="Times New Roman" panose="02020603050405020304" pitchFamily="18" charset="0"/>
              </a:rPr>
              <a:t>“</a:t>
            </a:r>
            <a:r>
              <a:rPr kumimoji="1" lang="zh-CN" altLang="en-US" sz="2400">
                <a:solidFill>
                  <a:srgbClr val="000000"/>
                </a:solidFill>
                <a:latin typeface="楷体_GB2312"/>
              </a:rPr>
              <a:t>地</a:t>
            </a:r>
            <a:r>
              <a:rPr kumimoji="1" lang="zh-CN" altLang="en-US" sz="2400">
                <a:solidFill>
                  <a:srgbClr val="000000"/>
                </a:solidFill>
                <a:latin typeface="Times New Roman" panose="02020603050405020304" pitchFamily="18" charset="0"/>
              </a:rPr>
              <a:t>”</a:t>
            </a:r>
            <a:r>
              <a:rPr kumimoji="1" lang="zh-CN" altLang="en-US" sz="2400">
                <a:solidFill>
                  <a:srgbClr val="000000"/>
                </a:solidFill>
                <a:latin typeface="楷体_GB2312"/>
              </a:rPr>
              <a:t>端子，并标注电压源名称。</a:t>
            </a:r>
            <a:endParaRPr kumimoji="1" lang="zh-CN" altLang="en-US" sz="2400" baseline="-25000">
              <a:solidFill>
                <a:srgbClr val="000000"/>
              </a:solidFill>
              <a:latin typeface="Times New Roman" panose="02020603050405020304" pitchFamily="18" charset="0"/>
            </a:endParaRPr>
          </a:p>
        </p:txBody>
      </p:sp>
      <p:graphicFrame>
        <p:nvGraphicFramePr>
          <p:cNvPr id="56324" name="Object 21"/>
          <p:cNvGraphicFramePr>
            <a:graphicFrameLocks noChangeAspect="1"/>
          </p:cNvGraphicFramePr>
          <p:nvPr/>
        </p:nvGraphicFramePr>
        <p:xfrm>
          <a:off x="468313" y="2039938"/>
          <a:ext cx="4052887" cy="3298825"/>
        </p:xfrm>
        <a:graphic>
          <a:graphicData uri="http://schemas.openxmlformats.org/presentationml/2006/ole">
            <mc:AlternateContent xmlns:mc="http://schemas.openxmlformats.org/markup-compatibility/2006">
              <mc:Choice xmlns:v="urn:schemas-microsoft-com:vml" Requires="v">
                <p:oleObj spid="_x0000_s164132" name="图片" r:id="rId2" imgW="2249170" imgH="1833245" progId="Word.Picture.8">
                  <p:embed/>
                </p:oleObj>
              </mc:Choice>
              <mc:Fallback>
                <p:oleObj name="图片" r:id="rId2" imgW="2249170" imgH="1833245" progId="Word.Picture.8">
                  <p:embed/>
                  <p:pic>
                    <p:nvPicPr>
                      <p:cNvPr id="0" name="图片 164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039938"/>
                        <a:ext cx="4052887"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 name="Group 27"/>
          <p:cNvGrpSpPr/>
          <p:nvPr/>
        </p:nvGrpSpPr>
        <p:grpSpPr bwMode="auto">
          <a:xfrm>
            <a:off x="5219700" y="1858963"/>
            <a:ext cx="2965450" cy="3802062"/>
            <a:chOff x="3288" y="1094"/>
            <a:chExt cx="1868" cy="2395"/>
          </a:xfrm>
        </p:grpSpPr>
        <p:sp>
          <p:nvSpPr>
            <p:cNvPr id="56326" name="Text Box 24"/>
            <p:cNvSpPr txBox="1">
              <a:spLocks noChangeArrowheads="1"/>
            </p:cNvSpPr>
            <p:nvPr/>
          </p:nvSpPr>
          <p:spPr bwMode="auto">
            <a:xfrm>
              <a:off x="3674" y="3181"/>
              <a:ext cx="97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30000"/>
                </a:lnSpc>
                <a:spcBef>
                  <a:spcPct val="0"/>
                </a:spcBef>
                <a:buClrTx/>
                <a:buFontTx/>
                <a:buNone/>
              </a:pPr>
              <a:r>
                <a:rPr kumimoji="1" lang="zh-CN" altLang="en-US" sz="2000">
                  <a:solidFill>
                    <a:srgbClr val="000000"/>
                  </a:solidFill>
                  <a:latin typeface="楷体_GB2312"/>
                </a:rPr>
                <a:t>习惯画法</a:t>
              </a:r>
              <a:endParaRPr kumimoji="1" lang="zh-CN" altLang="en-US" sz="2000" baseline="-25000">
                <a:solidFill>
                  <a:srgbClr val="000000"/>
                </a:solidFill>
                <a:latin typeface="Times New Roman" panose="02020603050405020304" pitchFamily="18" charset="0"/>
              </a:endParaRPr>
            </a:p>
          </p:txBody>
        </p:sp>
        <p:graphicFrame>
          <p:nvGraphicFramePr>
            <p:cNvPr id="56327" name="Object 25"/>
            <p:cNvGraphicFramePr>
              <a:graphicFrameLocks noChangeAspect="1"/>
            </p:cNvGraphicFramePr>
            <p:nvPr/>
          </p:nvGraphicFramePr>
          <p:xfrm>
            <a:off x="3288" y="1094"/>
            <a:ext cx="1868" cy="2073"/>
          </p:xfrm>
          <a:graphic>
            <a:graphicData uri="http://schemas.openxmlformats.org/presentationml/2006/ole">
              <mc:AlternateContent xmlns:mc="http://schemas.openxmlformats.org/markup-compatibility/2006">
                <mc:Choice xmlns:v="urn:schemas-microsoft-com:vml" Requires="v">
                  <p:oleObj spid="_x0000_s164133" name="图片" r:id="rId4" imgW="1649095" imgH="1833245" progId="Word.Picture.8">
                    <p:embed/>
                  </p:oleObj>
                </mc:Choice>
                <mc:Fallback>
                  <p:oleObj name="图片" r:id="rId4" imgW="1649095" imgH="1833245" progId="Word.Picture.8">
                    <p:embed/>
                    <p:pic>
                      <p:nvPicPr>
                        <p:cNvPr id="0" name="图片 1641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8" y="1094"/>
                          <a:ext cx="1868" cy="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611188" y="0"/>
            <a:ext cx="7607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99"/>
                </a:solidFill>
              </a:rPr>
              <a:t>4  </a:t>
            </a:r>
            <a:r>
              <a:rPr lang="zh-CN" altLang="en-US" sz="3200">
                <a:solidFill>
                  <a:srgbClr val="000099"/>
                </a:solidFill>
              </a:rPr>
              <a:t>场效应三极管及放大电路</a:t>
            </a:r>
            <a:endParaRPr lang="zh-CN" altLang="en-US" sz="3200">
              <a:solidFill>
                <a:srgbClr val="000099"/>
              </a:solidFill>
            </a:endParaRPr>
          </a:p>
        </p:txBody>
      </p:sp>
      <p:sp>
        <p:nvSpPr>
          <p:cNvPr id="70659" name="Rectangle 3"/>
          <p:cNvSpPr>
            <a:spLocks noChangeArrowheads="1"/>
          </p:cNvSpPr>
          <p:nvPr/>
        </p:nvSpPr>
        <p:spPr bwMode="auto">
          <a:xfrm>
            <a:off x="539750" y="981075"/>
            <a:ext cx="824547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lang="en-US" altLang="zh-CN" dirty="0">
                <a:latin typeface="Times New Roman" panose="02020603050405020304" pitchFamily="18" charset="0"/>
              </a:rPr>
              <a:t>4.1  </a:t>
            </a:r>
            <a:r>
              <a:rPr lang="zh-CN" altLang="en-US" dirty="0">
                <a:latin typeface="Times New Roman" panose="02020603050405020304" pitchFamily="18" charset="0"/>
              </a:rPr>
              <a:t>金属</a:t>
            </a:r>
            <a:r>
              <a:rPr lang="en-US" altLang="zh-CN" dirty="0">
                <a:latin typeface="Times New Roman" panose="02020603050405020304" pitchFamily="18" charset="0"/>
              </a:rPr>
              <a:t>-</a:t>
            </a:r>
            <a:r>
              <a:rPr lang="zh-CN" altLang="en-US" dirty="0">
                <a:latin typeface="Times New Roman" panose="02020603050405020304" pitchFamily="18" charset="0"/>
              </a:rPr>
              <a:t>氧化物</a:t>
            </a:r>
            <a:r>
              <a:rPr lang="en-US" altLang="zh-CN" dirty="0">
                <a:latin typeface="Times New Roman" panose="02020603050405020304" pitchFamily="18" charset="0"/>
              </a:rPr>
              <a:t>-</a:t>
            </a:r>
            <a:r>
              <a:rPr lang="zh-CN" altLang="en-US" dirty="0">
                <a:latin typeface="Times New Roman" panose="02020603050405020304" pitchFamily="18" charset="0"/>
              </a:rPr>
              <a:t>半导体（</a:t>
            </a:r>
            <a:r>
              <a:rPr lang="en-US" altLang="zh-CN" dirty="0">
                <a:latin typeface="Times New Roman" panose="02020603050405020304" pitchFamily="18" charset="0"/>
              </a:rPr>
              <a:t>MOS</a:t>
            </a:r>
            <a:r>
              <a:rPr lang="zh-CN" altLang="en-US" dirty="0">
                <a:latin typeface="Times New Roman" panose="02020603050405020304" pitchFamily="18" charset="0"/>
              </a:rPr>
              <a:t>）场效应三极管</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4.2  MOSFET</a:t>
            </a:r>
            <a:r>
              <a:rPr lang="zh-CN" altLang="en-US" dirty="0">
                <a:latin typeface="Times New Roman" panose="02020603050405020304" pitchFamily="18" charset="0"/>
              </a:rPr>
              <a:t>基本共源极放大电路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solidFill>
                  <a:srgbClr val="C00000"/>
                </a:solidFill>
                <a:latin typeface="Times New Roman" panose="02020603050405020304" pitchFamily="18" charset="0"/>
              </a:rPr>
              <a:t>4.3  </a:t>
            </a:r>
            <a:r>
              <a:rPr lang="zh-CN" altLang="en-US" dirty="0">
                <a:solidFill>
                  <a:srgbClr val="C00000"/>
                </a:solidFill>
                <a:latin typeface="Times New Roman" panose="02020603050405020304" pitchFamily="18" charset="0"/>
              </a:rPr>
              <a:t>图解分析法</a:t>
            </a:r>
            <a:endParaRPr lang="zh-CN" altLang="en-US" dirty="0">
              <a:solidFill>
                <a:srgbClr val="C00000"/>
              </a:solidFill>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4.4  </a:t>
            </a:r>
            <a:r>
              <a:rPr lang="zh-CN" altLang="en-US" dirty="0">
                <a:latin typeface="Times New Roman" panose="02020603050405020304" pitchFamily="18" charset="0"/>
              </a:rPr>
              <a:t>小信号模型分析法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4.5  </a:t>
            </a:r>
            <a:r>
              <a:rPr lang="zh-CN" altLang="en-US" dirty="0">
                <a:latin typeface="Times New Roman" panose="02020603050405020304" pitchFamily="18" charset="0"/>
              </a:rPr>
              <a:t>共漏极和共栅极放大电路</a:t>
            </a:r>
            <a:endParaRPr lang="zh-CN" altLang="en-US" dirty="0">
              <a:latin typeface="Times New Roman" panose="02020603050405020304" pitchFamily="18" charset="0"/>
            </a:endParaRPr>
          </a:p>
          <a:p>
            <a:pPr eaLnBrk="1" hangingPunct="1">
              <a:lnSpc>
                <a:spcPct val="130000"/>
              </a:lnSpc>
              <a:spcBef>
                <a:spcPct val="0"/>
              </a:spcBef>
              <a:buClrTx/>
              <a:buNone/>
            </a:pPr>
            <a:r>
              <a:rPr lang="en-US" altLang="zh-CN" dirty="0">
                <a:latin typeface="Times New Roman" panose="02020603050405020304" pitchFamily="18" charset="0"/>
              </a:rPr>
              <a:t>4.6  MOSFET</a:t>
            </a:r>
            <a:r>
              <a:rPr lang="zh-CN" altLang="en-US" dirty="0">
                <a:latin typeface="Times New Roman" panose="02020603050405020304" pitchFamily="18" charset="0"/>
              </a:rPr>
              <a:t>大信号工作及开关应用</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smtClean="0">
                <a:latin typeface="Times New Roman" panose="02020603050405020304" pitchFamily="18" charset="0"/>
              </a:rPr>
              <a:t>4.7  </a:t>
            </a:r>
            <a:r>
              <a:rPr lang="zh-CN" altLang="en-US" dirty="0" smtClean="0">
                <a:latin typeface="Times New Roman" panose="02020603050405020304" pitchFamily="18" charset="0"/>
              </a:rPr>
              <a:t>多级放大</a:t>
            </a:r>
            <a:r>
              <a:rPr lang="zh-CN" altLang="en-US" dirty="0">
                <a:latin typeface="Times New Roman" panose="02020603050405020304" pitchFamily="18" charset="0"/>
              </a:rPr>
              <a:t>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4.9  </a:t>
            </a:r>
            <a:r>
              <a:rPr lang="zh-CN" altLang="en-US" dirty="0">
                <a:latin typeface="Times New Roman" panose="02020603050405020304" pitchFamily="18" charset="0"/>
              </a:rPr>
              <a:t>各种</a:t>
            </a:r>
            <a:r>
              <a:rPr lang="en-US" altLang="zh-CN" dirty="0">
                <a:latin typeface="Times New Roman" panose="02020603050405020304" pitchFamily="18" charset="0"/>
              </a:rPr>
              <a:t>FET</a:t>
            </a:r>
            <a:r>
              <a:rPr lang="zh-CN" altLang="en-US" dirty="0">
                <a:latin typeface="Times New Roman" panose="02020603050405020304" pitchFamily="18" charset="0"/>
              </a:rPr>
              <a:t>的特性及使用注意事项</a:t>
            </a:r>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a:spLocks noChangeArrowheads="1"/>
          </p:cNvSpPr>
          <p:nvPr/>
        </p:nvSpPr>
        <p:spPr bwMode="auto">
          <a:xfrm>
            <a:off x="719572" y="1269318"/>
            <a:ext cx="72009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dirty="0">
                <a:solidFill>
                  <a:srgbClr val="CC0000"/>
                </a:solidFill>
                <a:latin typeface="Times New Roman" panose="02020603050405020304" pitchFamily="18" charset="0"/>
              </a:rPr>
              <a:t>4.3.1  </a:t>
            </a:r>
            <a:r>
              <a:rPr kumimoji="1" lang="zh-CN" altLang="en-US" sz="3200" dirty="0">
                <a:solidFill>
                  <a:srgbClr val="CC0000"/>
                </a:solidFill>
                <a:latin typeface="Times New Roman" panose="02020603050405020304" pitchFamily="18" charset="0"/>
              </a:rPr>
              <a:t>用图解方法确定静态工作点</a:t>
            </a:r>
            <a:r>
              <a:rPr kumimoji="1" lang="en-US" altLang="zh-CN" sz="3200" i="1" dirty="0">
                <a:solidFill>
                  <a:srgbClr val="CC0000"/>
                </a:solidFill>
                <a:latin typeface="Times New Roman" panose="02020603050405020304" pitchFamily="18" charset="0"/>
              </a:rPr>
              <a:t>Q</a:t>
            </a:r>
            <a:endParaRPr kumimoji="1" lang="en-US" altLang="zh-CN" sz="3200" dirty="0">
              <a:solidFill>
                <a:srgbClr val="CC0000"/>
              </a:solidFill>
              <a:latin typeface="Times New Roman" panose="02020603050405020304" pitchFamily="18" charset="0"/>
              <a:ea typeface="宋体" panose="02010600030101010101" pitchFamily="2" charset="-122"/>
            </a:endParaRPr>
          </a:p>
        </p:txBody>
      </p:sp>
      <p:sp>
        <p:nvSpPr>
          <p:cNvPr id="71683" name="Rectangle 6"/>
          <p:cNvSpPr>
            <a:spLocks noChangeArrowheads="1"/>
          </p:cNvSpPr>
          <p:nvPr/>
        </p:nvSpPr>
        <p:spPr bwMode="auto">
          <a:xfrm>
            <a:off x="719572" y="2240868"/>
            <a:ext cx="609917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dirty="0">
                <a:latin typeface="Times New Roman" panose="02020603050405020304" pitchFamily="18" charset="0"/>
              </a:rPr>
              <a:t>4.3.2  </a:t>
            </a:r>
            <a:r>
              <a:rPr kumimoji="1" lang="zh-CN" altLang="en-US" sz="3200" dirty="0">
                <a:latin typeface="Times New Roman" panose="02020603050405020304" pitchFamily="18" charset="0"/>
              </a:rPr>
              <a:t>动态工作情况的图解分析</a:t>
            </a:r>
            <a:endParaRPr kumimoji="1" lang="zh-CN" altLang="en-US" sz="3200" dirty="0">
              <a:latin typeface="Times New Roman" panose="02020603050405020304" pitchFamily="18" charset="0"/>
              <a:ea typeface="宋体" panose="02010600030101010101" pitchFamily="2" charset="-122"/>
            </a:endParaRPr>
          </a:p>
        </p:txBody>
      </p:sp>
      <p:sp>
        <p:nvSpPr>
          <p:cNvPr id="71685" name="Rectangle 2"/>
          <p:cNvSpPr>
            <a:spLocks noChangeArrowheads="1"/>
          </p:cNvSpPr>
          <p:nvPr/>
        </p:nvSpPr>
        <p:spPr bwMode="auto">
          <a:xfrm>
            <a:off x="2724150" y="0"/>
            <a:ext cx="3309938"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4.3  </a:t>
            </a:r>
            <a:r>
              <a:rPr lang="zh-CN" altLang="en-US" sz="3600">
                <a:solidFill>
                  <a:srgbClr val="0000CC"/>
                </a:solidFill>
                <a:latin typeface="Times New Roman" panose="02020603050405020304" pitchFamily="18" charset="0"/>
              </a:rPr>
              <a:t>图解分析法</a:t>
            </a:r>
            <a:endParaRPr lang="zh-CN" altLang="en-US" sz="36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4.3.1  </a:t>
            </a:r>
            <a:r>
              <a:rPr lang="zh-CN" altLang="en-US" sz="3200">
                <a:solidFill>
                  <a:srgbClr val="0000CC"/>
                </a:solidFill>
                <a:latin typeface="Times New Roman" panose="02020603050405020304" pitchFamily="18" charset="0"/>
              </a:rPr>
              <a:t>用图解方法确定静态工作点</a:t>
            </a:r>
            <a:r>
              <a:rPr lang="en-US" altLang="zh-CN" sz="3200" i="1">
                <a:solidFill>
                  <a:srgbClr val="0000CC"/>
                </a:solidFill>
                <a:latin typeface="Times New Roman" panose="02020603050405020304" pitchFamily="18" charset="0"/>
              </a:rPr>
              <a:t>Q</a:t>
            </a:r>
            <a:endParaRPr lang="zh-CN" altLang="en-US" sz="3200" i="1">
              <a:solidFill>
                <a:srgbClr val="0000CC"/>
              </a:solidFill>
              <a:latin typeface="Times New Roman" panose="02020603050405020304" pitchFamily="18" charset="0"/>
            </a:endParaRPr>
          </a:p>
        </p:txBody>
      </p:sp>
      <p:sp>
        <p:nvSpPr>
          <p:cNvPr id="72707" name="Rectangle 4"/>
          <p:cNvSpPr>
            <a:spLocks noChangeArrowheads="1"/>
          </p:cNvSpPr>
          <p:nvPr/>
        </p:nvSpPr>
        <p:spPr bwMode="auto">
          <a:xfrm>
            <a:off x="611188" y="765175"/>
            <a:ext cx="802957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0000"/>
              </a:lnSpc>
              <a:spcBef>
                <a:spcPct val="0"/>
              </a:spcBef>
              <a:buClrTx/>
              <a:buFontTx/>
              <a:buNone/>
            </a:pPr>
            <a:r>
              <a:rPr lang="en-US" altLang="zh-CN" sz="2300">
                <a:latin typeface="Times New Roman" panose="02020603050405020304" pitchFamily="18" charset="0"/>
              </a:rPr>
              <a:t>        </a:t>
            </a:r>
            <a:r>
              <a:rPr lang="zh-CN" altLang="en-US" sz="2300">
                <a:latin typeface="Times New Roman" panose="02020603050405020304" pitchFamily="18" charset="0"/>
              </a:rPr>
              <a:t>采用图解法分析静态工作点，必须已知</a:t>
            </a:r>
            <a:r>
              <a:rPr lang="en-US" altLang="zh-CN" sz="2300">
                <a:latin typeface="Times New Roman" panose="02020603050405020304" pitchFamily="18" charset="0"/>
              </a:rPr>
              <a:t>FET</a:t>
            </a:r>
            <a:r>
              <a:rPr lang="zh-CN" altLang="en-US" sz="2300">
                <a:latin typeface="Times New Roman" panose="02020603050405020304" pitchFamily="18" charset="0"/>
              </a:rPr>
              <a:t>的输出特性曲线。</a:t>
            </a:r>
            <a:endParaRPr lang="zh-CN" altLang="en-US" sz="2300">
              <a:latin typeface="Times New Roman" panose="02020603050405020304" pitchFamily="18" charset="0"/>
            </a:endParaRPr>
          </a:p>
        </p:txBody>
      </p:sp>
      <p:grpSp>
        <p:nvGrpSpPr>
          <p:cNvPr id="12" name="Group 27"/>
          <p:cNvGrpSpPr/>
          <p:nvPr/>
        </p:nvGrpSpPr>
        <p:grpSpPr bwMode="auto">
          <a:xfrm>
            <a:off x="4824413" y="1412875"/>
            <a:ext cx="4044950" cy="3457575"/>
            <a:chOff x="181" y="1162"/>
            <a:chExt cx="2548" cy="2178"/>
          </a:xfrm>
        </p:grpSpPr>
        <p:sp>
          <p:nvSpPr>
            <p:cNvPr id="72718" name="Text Box 7"/>
            <p:cNvSpPr txBox="1">
              <a:spLocks noChangeArrowheads="1"/>
            </p:cNvSpPr>
            <p:nvPr/>
          </p:nvSpPr>
          <p:spPr bwMode="auto">
            <a:xfrm>
              <a:off x="748" y="3090"/>
              <a:ext cx="14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000">
                  <a:latin typeface="楷体_GB2312"/>
                </a:rPr>
                <a:t>  </a:t>
              </a:r>
              <a:r>
                <a:rPr kumimoji="1" lang="zh-CN" altLang="en-US" sz="2000">
                  <a:latin typeface="楷体_GB2312"/>
                </a:rPr>
                <a:t>共源放大电路</a:t>
              </a:r>
              <a:endParaRPr kumimoji="1" lang="zh-CN" altLang="en-US" sz="2000">
                <a:latin typeface="楷体_GB2312"/>
              </a:endParaRPr>
            </a:p>
          </p:txBody>
        </p:sp>
        <p:graphicFrame>
          <p:nvGraphicFramePr>
            <p:cNvPr id="72719" name="Object 25"/>
            <p:cNvGraphicFramePr>
              <a:graphicFrameLocks noChangeAspect="1"/>
            </p:cNvGraphicFramePr>
            <p:nvPr/>
          </p:nvGraphicFramePr>
          <p:xfrm>
            <a:off x="181" y="1162"/>
            <a:ext cx="2548" cy="1922"/>
          </p:xfrm>
          <a:graphic>
            <a:graphicData uri="http://schemas.openxmlformats.org/presentationml/2006/ole">
              <mc:AlternateContent xmlns:mc="http://schemas.openxmlformats.org/markup-compatibility/2006">
                <mc:Choice xmlns:v="urn:schemas-microsoft-com:vml" Requires="v">
                  <p:oleObj spid="_x0000_s177444" name="图片" r:id="rId2" imgW="2249170" imgH="1699895" progId="Word.Picture.8">
                    <p:embed/>
                  </p:oleObj>
                </mc:Choice>
                <mc:Fallback>
                  <p:oleObj name="图片" r:id="rId2" imgW="2249170" imgH="1699895" progId="Word.Picture.8">
                    <p:embed/>
                    <p:pic>
                      <p:nvPicPr>
                        <p:cNvPr id="0" name="图片 1774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 y="1162"/>
                          <a:ext cx="2548" cy="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 name="Rectangle 28"/>
          <p:cNvSpPr>
            <a:spLocks noChangeArrowheads="1"/>
          </p:cNvSpPr>
          <p:nvPr/>
        </p:nvSpPr>
        <p:spPr bwMode="auto">
          <a:xfrm>
            <a:off x="611188" y="1736725"/>
            <a:ext cx="3529012"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82800" anchor="b">
            <a:spAutoFit/>
          </a:bodyPr>
          <a:lstStyle>
            <a:lvl1pPr marL="476250" indent="-4762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476250" indent="-4762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476250" indent="-47625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476250" indent="-4762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476250" indent="-47625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9334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3906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8478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3050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300">
                <a:latin typeface="Times New Roman" panose="02020603050405020304" pitchFamily="18" charset="0"/>
              </a:rPr>
              <a:t>静态：</a:t>
            </a:r>
            <a:r>
              <a:rPr lang="en-US" altLang="zh-CN" sz="2300" i="1">
                <a:latin typeface="Book Antiqua" panose="02040602050305030304" pitchFamily="18" charset="0"/>
              </a:rPr>
              <a:t>v</a:t>
            </a:r>
            <a:r>
              <a:rPr lang="en-US" altLang="zh-CN" sz="2300" baseline="-25000">
                <a:latin typeface="Times New Roman" panose="02020603050405020304" pitchFamily="18" charset="0"/>
              </a:rPr>
              <a:t>i</a:t>
            </a:r>
            <a:r>
              <a:rPr lang="en-US" altLang="zh-CN" sz="2300" i="1">
                <a:latin typeface="Times New Roman" panose="02020603050405020304" pitchFamily="18" charset="0"/>
              </a:rPr>
              <a:t> </a:t>
            </a:r>
            <a:r>
              <a:rPr lang="en-US" altLang="zh-CN" sz="2300">
                <a:latin typeface="Times New Roman" panose="02020603050405020304" pitchFamily="18" charset="0"/>
              </a:rPr>
              <a:t>= 0</a:t>
            </a:r>
            <a:endParaRPr lang="en-US" altLang="zh-CN" sz="2300">
              <a:latin typeface="Times New Roman" panose="02020603050405020304" pitchFamily="18" charset="0"/>
            </a:endParaRPr>
          </a:p>
        </p:txBody>
      </p:sp>
      <p:graphicFrame>
        <p:nvGraphicFramePr>
          <p:cNvPr id="16" name="Object 29"/>
          <p:cNvGraphicFramePr>
            <a:graphicFrameLocks noChangeAspect="1"/>
          </p:cNvGraphicFramePr>
          <p:nvPr/>
        </p:nvGraphicFramePr>
        <p:xfrm>
          <a:off x="4824413" y="1412875"/>
          <a:ext cx="4044950" cy="3051175"/>
        </p:xfrm>
        <a:graphic>
          <a:graphicData uri="http://schemas.openxmlformats.org/presentationml/2006/ole">
            <mc:AlternateContent xmlns:mc="http://schemas.openxmlformats.org/markup-compatibility/2006">
              <mc:Choice xmlns:v="urn:schemas-microsoft-com:vml" Requires="v">
                <p:oleObj spid="_x0000_s177445" name="图片" r:id="rId4" imgW="2249170" imgH="1699895" progId="Word.Picture.8">
                  <p:embed/>
                </p:oleObj>
              </mc:Choice>
              <mc:Fallback>
                <p:oleObj name="图片" r:id="rId4" imgW="2249170" imgH="1699895" progId="Word.Picture.8">
                  <p:embed/>
                  <p:pic>
                    <p:nvPicPr>
                      <p:cNvPr id="0" name="图片 1774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4413" y="1412875"/>
                        <a:ext cx="4044950" cy="3051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Line 31"/>
          <p:cNvSpPr>
            <a:spLocks noChangeShapeType="1"/>
          </p:cNvSpPr>
          <p:nvPr/>
        </p:nvSpPr>
        <p:spPr bwMode="auto">
          <a:xfrm>
            <a:off x="5724525" y="2744788"/>
            <a:ext cx="0" cy="1728787"/>
          </a:xfrm>
          <a:prstGeom prst="line">
            <a:avLst/>
          </a:prstGeom>
          <a:noFill/>
          <a:ln w="254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32"/>
          <p:cNvSpPr>
            <a:spLocks noChangeShapeType="1"/>
          </p:cNvSpPr>
          <p:nvPr/>
        </p:nvSpPr>
        <p:spPr bwMode="auto">
          <a:xfrm>
            <a:off x="7812088" y="1592263"/>
            <a:ext cx="0" cy="2881312"/>
          </a:xfrm>
          <a:prstGeom prst="line">
            <a:avLst/>
          </a:prstGeom>
          <a:noFill/>
          <a:ln w="254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Text Box 33"/>
          <p:cNvSpPr txBox="1">
            <a:spLocks noChangeArrowheads="1"/>
          </p:cNvSpPr>
          <p:nvPr/>
        </p:nvSpPr>
        <p:spPr bwMode="auto">
          <a:xfrm>
            <a:off x="684213" y="2168525"/>
            <a:ext cx="2374900" cy="5492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400" dirty="0">
                <a:solidFill>
                  <a:srgbClr val="800000"/>
                </a:solidFill>
                <a:latin typeface="Times New Roman" panose="02020603050405020304" pitchFamily="18" charset="0"/>
                <a:sym typeface="Symbol" panose="05050102010706020507" pitchFamily="18" charset="2"/>
              </a:rPr>
              <a:t>  </a:t>
            </a:r>
            <a:r>
              <a:rPr kumimoji="1" lang="zh-CN" altLang="en-US" sz="2400" dirty="0">
                <a:latin typeface="Times New Roman" panose="02020603050405020304" pitchFamily="18" charset="0"/>
              </a:rPr>
              <a:t>输入回路</a:t>
            </a:r>
            <a:endParaRPr kumimoji="1" lang="zh-CN" altLang="en-US" sz="2400" baseline="-25000" dirty="0">
              <a:latin typeface="Times New Roman" panose="02020603050405020304" pitchFamily="18" charset="0"/>
            </a:endParaRPr>
          </a:p>
        </p:txBody>
      </p:sp>
      <p:sp>
        <p:nvSpPr>
          <p:cNvPr id="20" name="Text Box 34"/>
          <p:cNvSpPr txBox="1">
            <a:spLocks noChangeArrowheads="1"/>
          </p:cNvSpPr>
          <p:nvPr/>
        </p:nvSpPr>
        <p:spPr bwMode="auto">
          <a:xfrm>
            <a:off x="1871663" y="2456892"/>
            <a:ext cx="2529860" cy="78483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400" i="1" dirty="0" err="1">
                <a:latin typeface="Book Antiqua" panose="02040602050305030304" pitchFamily="18" charset="0"/>
              </a:rPr>
              <a:t>v</a:t>
            </a:r>
            <a:r>
              <a:rPr kumimoji="1" lang="en-US" altLang="zh-CN" sz="2400" baseline="-25000" dirty="0" err="1">
                <a:latin typeface="Times New Roman" panose="02020603050405020304" pitchFamily="18" charset="0"/>
              </a:rPr>
              <a:t>GS</a:t>
            </a:r>
            <a:r>
              <a:rPr kumimoji="1" lang="en-US" altLang="zh-CN" sz="2400" dirty="0">
                <a:latin typeface="Times New Roman" panose="02020603050405020304" pitchFamily="18" charset="0"/>
              </a:rPr>
              <a:t> =</a:t>
            </a:r>
            <a:r>
              <a:rPr kumimoji="1" lang="en-US" altLang="zh-CN" sz="3600" dirty="0">
                <a:latin typeface="Times New Roman" panose="02020603050405020304" pitchFamily="18" charset="0"/>
              </a:rPr>
              <a:t> </a:t>
            </a:r>
            <a:r>
              <a:rPr kumimoji="1" lang="en-US" altLang="zh-CN" sz="2400" i="1" dirty="0">
                <a:latin typeface="Times New Roman" panose="02020603050405020304" pitchFamily="18" charset="0"/>
              </a:rPr>
              <a:t>V</a:t>
            </a:r>
            <a:r>
              <a:rPr kumimoji="1" lang="en-US" altLang="zh-CN" sz="2400" baseline="-25000" dirty="0">
                <a:latin typeface="Times New Roman" panose="02020603050405020304" pitchFamily="18" charset="0"/>
              </a:rPr>
              <a:t>GG</a:t>
            </a:r>
            <a:r>
              <a:rPr kumimoji="1" lang="en-US" altLang="zh-CN" sz="2400" dirty="0">
                <a:latin typeface="Times New Roman" panose="02020603050405020304" pitchFamily="18" charset="0"/>
              </a:rPr>
              <a:t> =</a:t>
            </a:r>
            <a:r>
              <a:rPr kumimoji="1" lang="en-US" altLang="zh-CN" sz="3600" dirty="0">
                <a:latin typeface="Times New Roman" panose="02020603050405020304" pitchFamily="18" charset="0"/>
              </a:rPr>
              <a:t> </a:t>
            </a:r>
            <a:r>
              <a:rPr kumimoji="1" lang="en-US" altLang="zh-CN" sz="2400" i="1" dirty="0">
                <a:latin typeface="Times New Roman" panose="02020603050405020304" pitchFamily="18" charset="0"/>
              </a:rPr>
              <a:t>V</a:t>
            </a:r>
            <a:r>
              <a:rPr kumimoji="1" lang="en-US" altLang="zh-CN" sz="2400" baseline="-25000" dirty="0">
                <a:latin typeface="Times New Roman" panose="02020603050405020304" pitchFamily="18" charset="0"/>
              </a:rPr>
              <a:t>GSQ</a:t>
            </a:r>
            <a:endParaRPr kumimoji="1" lang="en-US" altLang="zh-CN" sz="2400" baseline="-25000" dirty="0">
              <a:latin typeface="Times New Roman" panose="02020603050405020304" pitchFamily="18" charset="0"/>
            </a:endParaRPr>
          </a:p>
        </p:txBody>
      </p:sp>
      <p:sp>
        <p:nvSpPr>
          <p:cNvPr id="21" name="Text Box 35"/>
          <p:cNvSpPr txBox="1">
            <a:spLocks noChangeArrowheads="1"/>
          </p:cNvSpPr>
          <p:nvPr/>
        </p:nvSpPr>
        <p:spPr bwMode="auto">
          <a:xfrm>
            <a:off x="674688" y="3392488"/>
            <a:ext cx="2241550" cy="5492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400">
                <a:solidFill>
                  <a:srgbClr val="800000"/>
                </a:solidFill>
                <a:latin typeface="Times New Roman" panose="02020603050405020304" pitchFamily="18" charset="0"/>
                <a:sym typeface="Symbol" panose="05050102010706020507" pitchFamily="18" charset="2"/>
              </a:rPr>
              <a:t>  </a:t>
            </a:r>
            <a:r>
              <a:rPr kumimoji="1" lang="zh-CN" altLang="en-US" sz="2400">
                <a:latin typeface="Times New Roman" panose="02020603050405020304" pitchFamily="18" charset="0"/>
              </a:rPr>
              <a:t>输出回路</a:t>
            </a:r>
            <a:endParaRPr kumimoji="1" lang="zh-CN" altLang="en-US" sz="2400" baseline="-25000">
              <a:latin typeface="Times New Roman" panose="02020603050405020304" pitchFamily="18" charset="0"/>
            </a:endParaRPr>
          </a:p>
        </p:txBody>
      </p:sp>
      <p:sp>
        <p:nvSpPr>
          <p:cNvPr id="22" name="Text Box 36"/>
          <p:cNvSpPr txBox="1">
            <a:spLocks noChangeArrowheads="1"/>
          </p:cNvSpPr>
          <p:nvPr/>
        </p:nvSpPr>
        <p:spPr bwMode="auto">
          <a:xfrm>
            <a:off x="1655763" y="3717367"/>
            <a:ext cx="3132137" cy="124618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400" i="1" dirty="0" err="1">
                <a:latin typeface="Book Antiqua" panose="02040602050305030304" pitchFamily="18" charset="0"/>
              </a:rPr>
              <a:t>v</a:t>
            </a:r>
            <a:r>
              <a:rPr kumimoji="1" lang="en-US" altLang="zh-CN" sz="2400" baseline="-25000" dirty="0" err="1">
                <a:latin typeface="Times New Roman" panose="02020603050405020304" pitchFamily="18" charset="0"/>
              </a:rPr>
              <a:t>DS</a:t>
            </a:r>
            <a:r>
              <a:rPr kumimoji="1" lang="en-US" altLang="zh-CN" sz="2400" baseline="-25000" dirty="0">
                <a:latin typeface="Times New Roman" panose="02020603050405020304" pitchFamily="18" charset="0"/>
              </a:rPr>
              <a:t> </a:t>
            </a:r>
            <a:r>
              <a:rPr kumimoji="1" lang="en-US" altLang="zh-CN" sz="2400" dirty="0">
                <a:latin typeface="Times New Roman" panose="02020603050405020304" pitchFamily="18" charset="0"/>
              </a:rPr>
              <a:t>=</a:t>
            </a:r>
            <a:r>
              <a:rPr kumimoji="1" lang="en-US" altLang="zh-CN" sz="3600" dirty="0">
                <a:latin typeface="Times New Roman" panose="02020603050405020304" pitchFamily="18" charset="0"/>
              </a:rPr>
              <a:t> </a:t>
            </a:r>
            <a:r>
              <a:rPr kumimoji="1" lang="en-US" altLang="zh-CN" sz="2400" i="1" dirty="0">
                <a:latin typeface="Times New Roman" panose="02020603050405020304" pitchFamily="18" charset="0"/>
              </a:rPr>
              <a:t>V</a:t>
            </a:r>
            <a:r>
              <a:rPr kumimoji="1" lang="en-US" altLang="zh-CN" sz="2400" baseline="-25000" dirty="0">
                <a:latin typeface="Times New Roman" panose="02020603050405020304" pitchFamily="18" charset="0"/>
              </a:rPr>
              <a:t>DD</a:t>
            </a:r>
            <a:r>
              <a:rPr kumimoji="1" lang="zh-CN" altLang="en-US" sz="2400" dirty="0">
                <a:latin typeface="Times New Roman" panose="02020603050405020304" pitchFamily="18" charset="0"/>
              </a:rPr>
              <a:t>－</a:t>
            </a:r>
            <a:r>
              <a:rPr kumimoji="1" lang="en-US" altLang="zh-CN" sz="2400" i="1" dirty="0" err="1">
                <a:latin typeface="Times New Roman" panose="02020603050405020304" pitchFamily="18" charset="0"/>
              </a:rPr>
              <a:t>i</a:t>
            </a:r>
            <a:r>
              <a:rPr kumimoji="1" lang="en-US" altLang="zh-CN" sz="2400" baseline="-25000" dirty="0" err="1">
                <a:latin typeface="Times New Roman" panose="02020603050405020304" pitchFamily="18" charset="0"/>
              </a:rPr>
              <a:t>D</a:t>
            </a:r>
            <a:r>
              <a:rPr kumimoji="1" lang="en-US" altLang="zh-CN" sz="2400" i="1" dirty="0" err="1">
                <a:latin typeface="Times New Roman" panose="02020603050405020304" pitchFamily="18" charset="0"/>
              </a:rPr>
              <a:t>R</a:t>
            </a:r>
            <a:r>
              <a:rPr kumimoji="1" lang="en-US" altLang="zh-CN" sz="2400" baseline="-25000" dirty="0" err="1">
                <a:latin typeface="Times New Roman" panose="02020603050405020304" pitchFamily="18" charset="0"/>
              </a:rPr>
              <a:t>d</a:t>
            </a:r>
            <a:r>
              <a:rPr kumimoji="1" lang="en-US" altLang="zh-CN" sz="2400" baseline="-25000" dirty="0">
                <a:latin typeface="Times New Roman" panose="02020603050405020304" pitchFamily="18" charset="0"/>
              </a:rPr>
              <a:t>  </a:t>
            </a:r>
            <a:endParaRPr kumimoji="1" lang="en-US" altLang="zh-CN" sz="2400" baseline="-25000" dirty="0">
              <a:latin typeface="Times New Roman" panose="02020603050405020304" pitchFamily="18" charset="0"/>
            </a:endParaRPr>
          </a:p>
          <a:p>
            <a:pPr eaLnBrk="1" hangingPunct="1">
              <a:lnSpc>
                <a:spcPct val="125000"/>
              </a:lnSpc>
              <a:spcBef>
                <a:spcPct val="0"/>
              </a:spcBef>
              <a:buClrTx/>
              <a:buFontTx/>
              <a:buNone/>
            </a:pPr>
            <a:r>
              <a:rPr kumimoji="1" lang="zh-CN" altLang="en-US" sz="2400" dirty="0">
                <a:latin typeface="Times New Roman" panose="02020603050405020304" pitchFamily="18" charset="0"/>
              </a:rPr>
              <a:t>（直流负载线）</a:t>
            </a:r>
            <a:endParaRPr kumimoji="1" lang="zh-CN" altLang="en-US" sz="2400" dirty="0">
              <a:latin typeface="Times New Roman" panose="02020603050405020304" pitchFamily="18" charset="0"/>
            </a:endParaRPr>
          </a:p>
        </p:txBody>
      </p:sp>
      <p:sp>
        <p:nvSpPr>
          <p:cNvPr id="23" name="Text Box 37"/>
          <p:cNvSpPr txBox="1">
            <a:spLocks noChangeArrowheads="1"/>
          </p:cNvSpPr>
          <p:nvPr/>
        </p:nvSpPr>
        <p:spPr bwMode="auto">
          <a:xfrm>
            <a:off x="827088" y="5121275"/>
            <a:ext cx="7561262" cy="5492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zh-CN" altLang="en-US" sz="2400" dirty="0">
                <a:latin typeface="Times New Roman" panose="02020603050405020304" pitchFamily="18" charset="0"/>
              </a:rPr>
              <a:t>输出回路左侧的</a:t>
            </a:r>
            <a:r>
              <a:rPr kumimoji="1" lang="en-US" altLang="zh-CN" sz="2400" dirty="0">
                <a:latin typeface="Times New Roman" panose="02020603050405020304" pitchFamily="18" charset="0"/>
              </a:rPr>
              <a:t>FET</a:t>
            </a:r>
            <a:r>
              <a:rPr kumimoji="1" lang="zh-CN" altLang="en-US" sz="2400" dirty="0">
                <a:latin typeface="Times New Roman" panose="02020603050405020304" pitchFamily="18" charset="0"/>
              </a:rPr>
              <a:t>端口可用输出特性曲线描述</a:t>
            </a:r>
            <a:endParaRPr kumimoji="1" lang="zh-CN" altLang="en-US" sz="2400" baseline="-250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Righ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strips(downRigh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7" grpId="0" animBg="1"/>
      <p:bldP spid="18" grpId="0" animBg="1"/>
      <p:bldP spid="19" grpId="0"/>
      <p:bldP spid="20" grpId="0"/>
      <p:bldP spid="21" grpId="0"/>
      <p:bldP spid="22"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827088" y="942975"/>
          <a:ext cx="3854612" cy="3576074"/>
        </p:xfrm>
        <a:graphic>
          <a:graphicData uri="http://schemas.openxmlformats.org/presentationml/2006/ole">
            <mc:AlternateContent xmlns:mc="http://schemas.openxmlformats.org/markup-compatibility/2006">
              <mc:Choice xmlns:v="urn:schemas-microsoft-com:vml" Requires="v">
                <p:oleObj spid="_x0000_s239191" name="Picture" r:id="rId1" imgW="2562225" imgH="2529205" progId="Word.Picture.8">
                  <p:embed/>
                </p:oleObj>
              </mc:Choice>
              <mc:Fallback>
                <p:oleObj name="Picture" r:id="rId1" imgW="2562225" imgH="2529205" progId="Word.Picture.8">
                  <p:embed/>
                  <p:pic>
                    <p:nvPicPr>
                      <p:cNvPr id="0" name="Object 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942975"/>
                        <a:ext cx="3854612" cy="35760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37"/>
          <p:cNvGraphicFramePr>
            <a:graphicFrameLocks noChangeAspect="1"/>
          </p:cNvGraphicFramePr>
          <p:nvPr/>
        </p:nvGraphicFramePr>
        <p:xfrm>
          <a:off x="827088" y="960438"/>
          <a:ext cx="3843337" cy="3548062"/>
        </p:xfrm>
        <a:graphic>
          <a:graphicData uri="http://schemas.openxmlformats.org/presentationml/2006/ole">
            <mc:AlternateContent xmlns:mc="http://schemas.openxmlformats.org/markup-compatibility/2006">
              <mc:Choice xmlns:v="urn:schemas-microsoft-com:vml" Requires="v">
                <p:oleObj spid="_x0000_s239192" name="图片" r:id="rId3" imgW="2563495" imgH="2539365" progId="Word.Picture.8">
                  <p:embed/>
                </p:oleObj>
              </mc:Choice>
              <mc:Fallback>
                <p:oleObj name="图片" r:id="rId3" imgW="2563495" imgH="2539365" progId="Word.Picture.8">
                  <p:embed/>
                  <p:pic>
                    <p:nvPicPr>
                      <p:cNvPr id="0" name="图片 2391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960438"/>
                        <a:ext cx="3843337" cy="354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6" name="Object 18"/>
          <p:cNvGraphicFramePr>
            <a:graphicFrameLocks noChangeAspect="1"/>
          </p:cNvGraphicFramePr>
          <p:nvPr/>
        </p:nvGraphicFramePr>
        <p:xfrm>
          <a:off x="827088" y="928688"/>
          <a:ext cx="3840162" cy="3579812"/>
        </p:xfrm>
        <a:graphic>
          <a:graphicData uri="http://schemas.openxmlformats.org/presentationml/2006/ole">
            <mc:AlternateContent xmlns:mc="http://schemas.openxmlformats.org/markup-compatibility/2006">
              <mc:Choice xmlns:v="urn:schemas-microsoft-com:vml" Requires="v">
                <p:oleObj spid="_x0000_s239193" name="图片" r:id="rId5" imgW="2563495" imgH="2549525" progId="Word.Picture.8">
                  <p:embed/>
                </p:oleObj>
              </mc:Choice>
              <mc:Fallback>
                <p:oleObj name="图片" r:id="rId5" imgW="2563495" imgH="2549525" progId="Word.Picture.8">
                  <p:embed/>
                  <p:pic>
                    <p:nvPicPr>
                      <p:cNvPr id="0" name="图片 2391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928688"/>
                        <a:ext cx="3840162"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0"/>
          <p:cNvGraphicFramePr>
            <a:graphicFrameLocks noChangeAspect="1"/>
          </p:cNvGraphicFramePr>
          <p:nvPr/>
        </p:nvGraphicFramePr>
        <p:xfrm>
          <a:off x="827088" y="942975"/>
          <a:ext cx="3840162" cy="3565525"/>
        </p:xfrm>
        <a:graphic>
          <a:graphicData uri="http://schemas.openxmlformats.org/presentationml/2006/ole">
            <mc:AlternateContent xmlns:mc="http://schemas.openxmlformats.org/markup-compatibility/2006">
              <mc:Choice xmlns:v="urn:schemas-microsoft-com:vml" Requires="v">
                <p:oleObj spid="_x0000_s239194" name="图片" r:id="rId7" imgW="2563495" imgH="2539365" progId="Word.Picture.8">
                  <p:embed/>
                </p:oleObj>
              </mc:Choice>
              <mc:Fallback>
                <p:oleObj name="图片" r:id="rId7" imgW="2563495" imgH="2539365" progId="Word.Picture.8">
                  <p:embed/>
                  <p:pic>
                    <p:nvPicPr>
                      <p:cNvPr id="0" name="图片 2391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942975"/>
                        <a:ext cx="3840162"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22"/>
          <p:cNvGraphicFramePr>
            <a:graphicFrameLocks noChangeAspect="1"/>
          </p:cNvGraphicFramePr>
          <p:nvPr/>
        </p:nvGraphicFramePr>
        <p:xfrm>
          <a:off x="827088" y="942975"/>
          <a:ext cx="3840162" cy="3565525"/>
        </p:xfrm>
        <a:graphic>
          <a:graphicData uri="http://schemas.openxmlformats.org/presentationml/2006/ole">
            <mc:AlternateContent xmlns:mc="http://schemas.openxmlformats.org/markup-compatibility/2006">
              <mc:Choice xmlns:v="urn:schemas-microsoft-com:vml" Requires="v">
                <p:oleObj spid="_x0000_s239195" name="图片" r:id="rId9" imgW="2563495" imgH="2539365" progId="Word.Picture.8">
                  <p:embed/>
                </p:oleObj>
              </mc:Choice>
              <mc:Fallback>
                <p:oleObj name="图片" r:id="rId9" imgW="2563495" imgH="2539365" progId="Word.Picture.8">
                  <p:embed/>
                  <p:pic>
                    <p:nvPicPr>
                      <p:cNvPr id="0" name="图片 2391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942975"/>
                        <a:ext cx="3840162"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24"/>
          <p:cNvGraphicFramePr>
            <a:graphicFrameLocks noChangeAspect="1"/>
          </p:cNvGraphicFramePr>
          <p:nvPr/>
        </p:nvGraphicFramePr>
        <p:xfrm>
          <a:off x="827088" y="942975"/>
          <a:ext cx="3840162" cy="3565525"/>
        </p:xfrm>
        <a:graphic>
          <a:graphicData uri="http://schemas.openxmlformats.org/presentationml/2006/ole">
            <mc:AlternateContent xmlns:mc="http://schemas.openxmlformats.org/markup-compatibility/2006">
              <mc:Choice xmlns:v="urn:schemas-microsoft-com:vml" Requires="v">
                <p:oleObj spid="_x0000_s239196" name="图片" r:id="rId11" imgW="2563495" imgH="2539365" progId="Word.Picture.8">
                  <p:embed/>
                </p:oleObj>
              </mc:Choice>
              <mc:Fallback>
                <p:oleObj name="图片" r:id="rId11" imgW="2563495" imgH="2539365" progId="Word.Picture.8">
                  <p:embed/>
                  <p:pic>
                    <p:nvPicPr>
                      <p:cNvPr id="0" name="图片 2391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088" y="942975"/>
                        <a:ext cx="3840162"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26"/>
          <p:cNvGraphicFramePr>
            <a:graphicFrameLocks noChangeAspect="1"/>
          </p:cNvGraphicFramePr>
          <p:nvPr/>
        </p:nvGraphicFramePr>
        <p:xfrm>
          <a:off x="827088" y="942975"/>
          <a:ext cx="3840162" cy="3565525"/>
        </p:xfrm>
        <a:graphic>
          <a:graphicData uri="http://schemas.openxmlformats.org/presentationml/2006/ole">
            <mc:AlternateContent xmlns:mc="http://schemas.openxmlformats.org/markup-compatibility/2006">
              <mc:Choice xmlns:v="urn:schemas-microsoft-com:vml" Requires="v">
                <p:oleObj spid="_x0000_s239197" name="图片" r:id="rId13" imgW="2563495" imgH="2539365" progId="Word.Picture.8">
                  <p:embed/>
                </p:oleObj>
              </mc:Choice>
              <mc:Fallback>
                <p:oleObj name="图片" r:id="rId13" imgW="2563495" imgH="2539365" progId="Word.Picture.8">
                  <p:embed/>
                  <p:pic>
                    <p:nvPicPr>
                      <p:cNvPr id="0" name="图片 23919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7088" y="942975"/>
                        <a:ext cx="3840162"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28"/>
          <p:cNvGraphicFramePr>
            <a:graphicFrameLocks noChangeAspect="1"/>
          </p:cNvGraphicFramePr>
          <p:nvPr/>
        </p:nvGraphicFramePr>
        <p:xfrm>
          <a:off x="827088" y="928688"/>
          <a:ext cx="3840162" cy="3565525"/>
        </p:xfrm>
        <a:graphic>
          <a:graphicData uri="http://schemas.openxmlformats.org/presentationml/2006/ole">
            <mc:AlternateContent xmlns:mc="http://schemas.openxmlformats.org/markup-compatibility/2006">
              <mc:Choice xmlns:v="urn:schemas-microsoft-com:vml" Requires="v">
                <p:oleObj spid="_x0000_s239198" name="图片" r:id="rId15" imgW="2563495" imgH="2539365" progId="Word.Picture.8">
                  <p:embed/>
                </p:oleObj>
              </mc:Choice>
              <mc:Fallback>
                <p:oleObj name="图片" r:id="rId15" imgW="2563495" imgH="2539365" progId="Word.Picture.8">
                  <p:embed/>
                  <p:pic>
                    <p:nvPicPr>
                      <p:cNvPr id="0" name="图片 23919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7088" y="928688"/>
                        <a:ext cx="3840162"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827088" y="908720"/>
          <a:ext cx="3854612" cy="3576074"/>
        </p:xfrm>
        <a:graphic>
          <a:graphicData uri="http://schemas.openxmlformats.org/presentationml/2006/ole">
            <mc:AlternateContent xmlns:mc="http://schemas.openxmlformats.org/markup-compatibility/2006">
              <mc:Choice xmlns:v="urn:schemas-microsoft-com:vml" Requires="v">
                <p:oleObj spid="_x0000_s239199" name="Picture" r:id="rId17" imgW="2562225" imgH="2529205" progId="Word.Picture.8">
                  <p:embed/>
                </p:oleObj>
              </mc:Choice>
              <mc:Fallback>
                <p:oleObj name="Picture" r:id="rId17" imgW="2562225" imgH="2529205" progId="Word.Picture.8">
                  <p:embed/>
                  <p:pic>
                    <p:nvPicPr>
                      <p:cNvPr id="0" name="Object 20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7088" y="908720"/>
                        <a:ext cx="3854612" cy="35760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30" name="Rectangle 5">
            <a:hlinkClick r:id="rId19"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4.3.1  </a:t>
            </a:r>
            <a:r>
              <a:rPr lang="zh-CN" altLang="en-US" sz="3200">
                <a:solidFill>
                  <a:srgbClr val="0000CC"/>
                </a:solidFill>
                <a:latin typeface="Times New Roman" panose="02020603050405020304" pitchFamily="18" charset="0"/>
              </a:rPr>
              <a:t>用图解方法确定静态工作点</a:t>
            </a:r>
            <a:r>
              <a:rPr lang="en-US" altLang="zh-CN" sz="3200" i="1">
                <a:solidFill>
                  <a:srgbClr val="0000CC"/>
                </a:solidFill>
                <a:latin typeface="Times New Roman" panose="02020603050405020304" pitchFamily="18" charset="0"/>
              </a:rPr>
              <a:t>Q</a:t>
            </a:r>
            <a:endParaRPr lang="zh-CN" altLang="en-US" sz="3200" i="1">
              <a:solidFill>
                <a:srgbClr val="0000CC"/>
              </a:solidFill>
              <a:latin typeface="Times New Roman" panose="02020603050405020304" pitchFamily="18" charset="0"/>
            </a:endParaRPr>
          </a:p>
        </p:txBody>
      </p:sp>
      <p:grpSp>
        <p:nvGrpSpPr>
          <p:cNvPr id="73731" name="Group 6"/>
          <p:cNvGrpSpPr/>
          <p:nvPr/>
        </p:nvGrpSpPr>
        <p:grpSpPr bwMode="auto">
          <a:xfrm>
            <a:off x="4824413" y="1412875"/>
            <a:ext cx="4044950" cy="3457575"/>
            <a:chOff x="181" y="1162"/>
            <a:chExt cx="2548" cy="2178"/>
          </a:xfrm>
        </p:grpSpPr>
        <p:sp>
          <p:nvSpPr>
            <p:cNvPr id="73749" name="Text Box 7"/>
            <p:cNvSpPr txBox="1">
              <a:spLocks noChangeArrowheads="1"/>
            </p:cNvSpPr>
            <p:nvPr/>
          </p:nvSpPr>
          <p:spPr bwMode="auto">
            <a:xfrm>
              <a:off x="748" y="3090"/>
              <a:ext cx="14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000">
                  <a:latin typeface="楷体_GB2312"/>
                </a:rPr>
                <a:t>  </a:t>
              </a:r>
              <a:r>
                <a:rPr kumimoji="1" lang="zh-CN" altLang="en-US" sz="2000">
                  <a:latin typeface="楷体_GB2312"/>
                </a:rPr>
                <a:t>共源放大电路</a:t>
              </a:r>
              <a:endParaRPr kumimoji="1" lang="zh-CN" altLang="en-US" sz="2000">
                <a:latin typeface="楷体_GB2312"/>
              </a:endParaRPr>
            </a:p>
          </p:txBody>
        </p:sp>
        <p:graphicFrame>
          <p:nvGraphicFramePr>
            <p:cNvPr id="73750" name="Object 8"/>
            <p:cNvGraphicFramePr>
              <a:graphicFrameLocks noChangeAspect="1"/>
            </p:cNvGraphicFramePr>
            <p:nvPr/>
          </p:nvGraphicFramePr>
          <p:xfrm>
            <a:off x="181" y="1162"/>
            <a:ext cx="2548" cy="1922"/>
          </p:xfrm>
          <a:graphic>
            <a:graphicData uri="http://schemas.openxmlformats.org/presentationml/2006/ole">
              <mc:AlternateContent xmlns:mc="http://schemas.openxmlformats.org/markup-compatibility/2006">
                <mc:Choice xmlns:v="urn:schemas-microsoft-com:vml" Requires="v">
                  <p:oleObj spid="_x0000_s239200" name="图片" r:id="rId20" imgW="2249170" imgH="1699895" progId="Word.Picture.8">
                    <p:embed/>
                  </p:oleObj>
                </mc:Choice>
                <mc:Fallback>
                  <p:oleObj name="图片" r:id="rId20" imgW="2249170" imgH="1699895" progId="Word.Picture.8">
                    <p:embed/>
                    <p:pic>
                      <p:nvPicPr>
                        <p:cNvPr id="0" name="图片 23919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1" y="1162"/>
                          <a:ext cx="2548" cy="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3732" name="Object 10"/>
          <p:cNvGraphicFramePr>
            <a:graphicFrameLocks noChangeAspect="1"/>
          </p:cNvGraphicFramePr>
          <p:nvPr/>
        </p:nvGraphicFramePr>
        <p:xfrm>
          <a:off x="4824413" y="1412875"/>
          <a:ext cx="4044950" cy="3051175"/>
        </p:xfrm>
        <a:graphic>
          <a:graphicData uri="http://schemas.openxmlformats.org/presentationml/2006/ole">
            <mc:AlternateContent xmlns:mc="http://schemas.openxmlformats.org/markup-compatibility/2006">
              <mc:Choice xmlns:v="urn:schemas-microsoft-com:vml" Requires="v">
                <p:oleObj spid="_x0000_s239201" name="图片" r:id="rId22" imgW="2249170" imgH="1699895" progId="Word.Picture.8">
                  <p:embed/>
                </p:oleObj>
              </mc:Choice>
              <mc:Fallback>
                <p:oleObj name="图片" r:id="rId22" imgW="2249170" imgH="1699895" progId="Word.Picture.8">
                  <p:embed/>
                  <p:pic>
                    <p:nvPicPr>
                      <p:cNvPr id="0" name="图片 23920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24413" y="1412875"/>
                        <a:ext cx="4044950" cy="3051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3" name="Line 11"/>
          <p:cNvSpPr>
            <a:spLocks noChangeShapeType="1"/>
          </p:cNvSpPr>
          <p:nvPr/>
        </p:nvSpPr>
        <p:spPr bwMode="auto">
          <a:xfrm>
            <a:off x="5724525" y="2744788"/>
            <a:ext cx="0" cy="1728787"/>
          </a:xfrm>
          <a:prstGeom prst="line">
            <a:avLst/>
          </a:prstGeom>
          <a:noFill/>
          <a:ln w="254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734" name="Line 12"/>
          <p:cNvSpPr>
            <a:spLocks noChangeShapeType="1"/>
          </p:cNvSpPr>
          <p:nvPr/>
        </p:nvSpPr>
        <p:spPr bwMode="auto">
          <a:xfrm>
            <a:off x="7812088" y="1592263"/>
            <a:ext cx="0" cy="2881312"/>
          </a:xfrm>
          <a:prstGeom prst="line">
            <a:avLst/>
          </a:prstGeom>
          <a:noFill/>
          <a:ln w="2540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9" name="Group 36"/>
          <p:cNvGrpSpPr/>
          <p:nvPr/>
        </p:nvGrpSpPr>
        <p:grpSpPr bwMode="auto">
          <a:xfrm>
            <a:off x="3779838" y="800100"/>
            <a:ext cx="5005387" cy="536575"/>
            <a:chOff x="2381" y="504"/>
            <a:chExt cx="3153" cy="338"/>
          </a:xfrm>
        </p:grpSpPr>
        <p:sp>
          <p:nvSpPr>
            <p:cNvPr id="73747" name="Rectangle 9"/>
            <p:cNvSpPr>
              <a:spLocks noChangeArrowheads="1"/>
            </p:cNvSpPr>
            <p:nvPr/>
          </p:nvSpPr>
          <p:spPr bwMode="auto">
            <a:xfrm>
              <a:off x="2381" y="550"/>
              <a:ext cx="208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82800" anchor="b">
              <a:spAutoFit/>
            </a:bodyPr>
            <a:lstStyle>
              <a:lvl1pPr marL="476250" indent="-4762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476250" indent="-4762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476250" indent="-47625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476250" indent="-4762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476250" indent="-47625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9334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3906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8478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3050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200">
                  <a:latin typeface="Times New Roman" panose="02020603050405020304" pitchFamily="18" charset="0"/>
                </a:rPr>
                <a:t>得到静态工作点：</a:t>
              </a:r>
              <a:endParaRPr lang="zh-CN" altLang="en-US" sz="2200">
                <a:latin typeface="Times New Roman" panose="02020603050405020304" pitchFamily="18" charset="0"/>
              </a:endParaRPr>
            </a:p>
          </p:txBody>
        </p:sp>
        <p:sp>
          <p:nvSpPr>
            <p:cNvPr id="73748" name="Text Box 14"/>
            <p:cNvSpPr txBox="1">
              <a:spLocks noChangeArrowheads="1"/>
            </p:cNvSpPr>
            <p:nvPr/>
          </p:nvSpPr>
          <p:spPr bwMode="auto">
            <a:xfrm>
              <a:off x="3810" y="504"/>
              <a:ext cx="1724" cy="32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200" i="1">
                  <a:latin typeface="Times New Roman" panose="02020603050405020304" pitchFamily="18" charset="0"/>
                </a:rPr>
                <a:t>V</a:t>
              </a:r>
              <a:r>
                <a:rPr kumimoji="1" lang="en-US" altLang="zh-CN" sz="2200" baseline="-25000">
                  <a:latin typeface="Times New Roman" panose="02020603050405020304" pitchFamily="18" charset="0"/>
                </a:rPr>
                <a:t>GSQ</a:t>
              </a:r>
              <a:r>
                <a:rPr kumimoji="1" lang="zh-CN" altLang="en-US" sz="2200">
                  <a:latin typeface="Times New Roman" panose="02020603050405020304" pitchFamily="18" charset="0"/>
                </a:rPr>
                <a:t>、 </a:t>
              </a:r>
              <a:r>
                <a:rPr kumimoji="1" lang="en-US" altLang="zh-CN" sz="2200" i="1">
                  <a:latin typeface="Times New Roman" panose="02020603050405020304" pitchFamily="18" charset="0"/>
                </a:rPr>
                <a:t>I</a:t>
              </a:r>
              <a:r>
                <a:rPr kumimoji="1" lang="en-US" altLang="zh-CN" sz="2200" baseline="-25000">
                  <a:latin typeface="Times New Roman" panose="02020603050405020304" pitchFamily="18" charset="0"/>
                </a:rPr>
                <a:t>DQ</a:t>
              </a:r>
              <a:r>
                <a:rPr kumimoji="1" lang="zh-CN" altLang="en-US" sz="2200">
                  <a:latin typeface="Times New Roman" panose="02020603050405020304" pitchFamily="18" charset="0"/>
                </a:rPr>
                <a:t>、 </a:t>
              </a:r>
              <a:r>
                <a:rPr kumimoji="1" lang="en-US" altLang="zh-CN" sz="2200" i="1">
                  <a:latin typeface="Times New Roman" panose="02020603050405020304" pitchFamily="18" charset="0"/>
                </a:rPr>
                <a:t>V</a:t>
              </a:r>
              <a:r>
                <a:rPr kumimoji="1" lang="en-US" altLang="zh-CN" sz="2200" baseline="-25000">
                  <a:latin typeface="Times New Roman" panose="02020603050405020304" pitchFamily="18" charset="0"/>
                </a:rPr>
                <a:t>DSQ</a:t>
              </a:r>
              <a:endParaRPr kumimoji="1" lang="en-US" altLang="zh-CN" sz="2200" baseline="-25000">
                <a:latin typeface="Times New Roman" panose="02020603050405020304" pitchFamily="18" charset="0"/>
              </a:endParaRPr>
            </a:p>
          </p:txBody>
        </p:sp>
      </p:grpSp>
      <p:sp>
        <p:nvSpPr>
          <p:cNvPr id="20" name="Text Box 34"/>
          <p:cNvSpPr txBox="1">
            <a:spLocks noChangeArrowheads="1"/>
          </p:cNvSpPr>
          <p:nvPr/>
        </p:nvSpPr>
        <p:spPr bwMode="auto">
          <a:xfrm>
            <a:off x="971550" y="4545013"/>
            <a:ext cx="2771775" cy="5111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200" i="1">
                <a:latin typeface="Book Antiqua" panose="02040602050305030304" pitchFamily="18" charset="0"/>
              </a:rPr>
              <a:t>v</a:t>
            </a:r>
            <a:r>
              <a:rPr kumimoji="1" lang="en-US" altLang="zh-CN" sz="2200" baseline="-25000">
                <a:latin typeface="Times New Roman" panose="02020603050405020304" pitchFamily="18" charset="0"/>
              </a:rPr>
              <a:t>GS</a:t>
            </a:r>
            <a:r>
              <a:rPr kumimoji="1" lang="en-US" altLang="zh-CN" sz="2200">
                <a:latin typeface="Times New Roman" panose="02020603050405020304" pitchFamily="18" charset="0"/>
              </a:rPr>
              <a:t> = </a:t>
            </a:r>
            <a:r>
              <a:rPr kumimoji="1" lang="en-US" altLang="zh-CN" sz="2200" i="1">
                <a:latin typeface="Times New Roman" panose="02020603050405020304" pitchFamily="18" charset="0"/>
              </a:rPr>
              <a:t>V</a:t>
            </a:r>
            <a:r>
              <a:rPr kumimoji="1" lang="en-US" altLang="zh-CN" sz="2200" baseline="-25000">
                <a:latin typeface="Times New Roman" panose="02020603050405020304" pitchFamily="18" charset="0"/>
              </a:rPr>
              <a:t>GG</a:t>
            </a:r>
            <a:r>
              <a:rPr kumimoji="1" lang="en-US" altLang="zh-CN" sz="2200">
                <a:latin typeface="Times New Roman" panose="02020603050405020304" pitchFamily="18" charset="0"/>
              </a:rPr>
              <a:t> = </a:t>
            </a:r>
            <a:r>
              <a:rPr kumimoji="1" lang="en-US" altLang="zh-CN" sz="2200" i="1">
                <a:latin typeface="Times New Roman" panose="02020603050405020304" pitchFamily="18" charset="0"/>
              </a:rPr>
              <a:t>V</a:t>
            </a:r>
            <a:r>
              <a:rPr kumimoji="1" lang="en-US" altLang="zh-CN" sz="2200" baseline="-25000">
                <a:latin typeface="Times New Roman" panose="02020603050405020304" pitchFamily="18" charset="0"/>
              </a:rPr>
              <a:t>GSQ</a:t>
            </a:r>
            <a:endParaRPr kumimoji="1" lang="en-US" altLang="zh-CN" sz="2200" baseline="-25000">
              <a:latin typeface="Times New Roman" panose="02020603050405020304" pitchFamily="18" charset="0"/>
            </a:endParaRPr>
          </a:p>
        </p:txBody>
      </p:sp>
      <p:sp>
        <p:nvSpPr>
          <p:cNvPr id="21" name="Text Box 35"/>
          <p:cNvSpPr txBox="1">
            <a:spLocks noChangeArrowheads="1"/>
          </p:cNvSpPr>
          <p:nvPr/>
        </p:nvSpPr>
        <p:spPr bwMode="auto">
          <a:xfrm>
            <a:off x="971550" y="5149850"/>
            <a:ext cx="4716463" cy="51593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zh-CN" altLang="en-US" sz="2200" dirty="0">
                <a:latin typeface="Times New Roman" panose="02020603050405020304" pitchFamily="18" charset="0"/>
              </a:rPr>
              <a:t>直流负载线：</a:t>
            </a:r>
            <a:r>
              <a:rPr kumimoji="1" lang="zh-CN" altLang="en-US" sz="2200" i="1" dirty="0">
                <a:latin typeface="Book Antiqua" panose="02040602050305030304" pitchFamily="18" charset="0"/>
              </a:rPr>
              <a:t>   </a:t>
            </a:r>
            <a:r>
              <a:rPr kumimoji="1" lang="en-US" altLang="zh-CN" sz="2200" i="1" dirty="0" err="1">
                <a:latin typeface="Book Antiqua" panose="02040602050305030304" pitchFamily="18" charset="0"/>
              </a:rPr>
              <a:t>v</a:t>
            </a:r>
            <a:r>
              <a:rPr kumimoji="1" lang="en-US" altLang="zh-CN" sz="2200" baseline="-25000" dirty="0" err="1">
                <a:latin typeface="Times New Roman" panose="02020603050405020304" pitchFamily="18" charset="0"/>
              </a:rPr>
              <a:t>DS</a:t>
            </a:r>
            <a:r>
              <a:rPr kumimoji="1" lang="en-US" altLang="zh-CN" sz="2200" baseline="-25000" dirty="0">
                <a:latin typeface="Times New Roman" panose="02020603050405020304" pitchFamily="18" charset="0"/>
              </a:rPr>
              <a:t> </a:t>
            </a:r>
            <a:r>
              <a:rPr kumimoji="1" lang="en-US" altLang="zh-CN" sz="2200" dirty="0">
                <a:latin typeface="Times New Roman" panose="02020603050405020304" pitchFamily="18" charset="0"/>
              </a:rPr>
              <a:t>= </a:t>
            </a:r>
            <a:r>
              <a:rPr kumimoji="1" lang="en-US" altLang="zh-CN" sz="2200" i="1" dirty="0">
                <a:latin typeface="Times New Roman" panose="02020603050405020304" pitchFamily="18" charset="0"/>
              </a:rPr>
              <a:t>V</a:t>
            </a:r>
            <a:r>
              <a:rPr kumimoji="1" lang="en-US" altLang="zh-CN" sz="2200" baseline="-25000" dirty="0">
                <a:latin typeface="Times New Roman" panose="02020603050405020304" pitchFamily="18" charset="0"/>
              </a:rPr>
              <a:t>DD</a:t>
            </a:r>
            <a:r>
              <a:rPr kumimoji="1" lang="zh-CN" altLang="en-US" sz="2200" dirty="0">
                <a:latin typeface="Times New Roman" panose="02020603050405020304" pitchFamily="18" charset="0"/>
              </a:rPr>
              <a:t>－</a:t>
            </a:r>
            <a:r>
              <a:rPr kumimoji="1" lang="en-US" altLang="zh-CN" sz="2200" i="1" dirty="0" err="1" smtClean="0">
                <a:latin typeface="Times New Roman" panose="02020603050405020304" pitchFamily="18" charset="0"/>
              </a:rPr>
              <a:t>i</a:t>
            </a:r>
            <a:r>
              <a:rPr kumimoji="1" lang="en-US" altLang="zh-CN" sz="2200" baseline="-25000" dirty="0" err="1" smtClean="0">
                <a:latin typeface="Times New Roman" panose="02020603050405020304" pitchFamily="18" charset="0"/>
              </a:rPr>
              <a:t>D</a:t>
            </a:r>
            <a:r>
              <a:rPr kumimoji="1" lang="en-US" altLang="zh-CN" sz="2200" i="1" dirty="0" err="1" smtClean="0">
                <a:latin typeface="Times New Roman" panose="02020603050405020304" pitchFamily="18" charset="0"/>
              </a:rPr>
              <a:t>R</a:t>
            </a:r>
            <a:r>
              <a:rPr kumimoji="1" lang="en-US" altLang="zh-CN" sz="2200" baseline="-25000" dirty="0" err="1" smtClean="0">
                <a:latin typeface="Times New Roman" panose="02020603050405020304" pitchFamily="18" charset="0"/>
              </a:rPr>
              <a:t>d</a:t>
            </a:r>
            <a:endParaRPr kumimoji="1" lang="en-US" altLang="zh-CN" sz="2200" baseline="-250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up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trips(downRigh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trips(down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Righ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strips(downLeft)">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p:cNvSpPr>
            <a:spLocks noChangeArrowheads="1"/>
          </p:cNvSpPr>
          <p:nvPr/>
        </p:nvSpPr>
        <p:spPr bwMode="auto">
          <a:xfrm>
            <a:off x="503238" y="1136650"/>
            <a:ext cx="72009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a:latin typeface="Times New Roman" panose="02020603050405020304" pitchFamily="18" charset="0"/>
              </a:rPr>
              <a:t>4.3.1  </a:t>
            </a:r>
            <a:r>
              <a:rPr kumimoji="1" lang="zh-CN" altLang="en-US" sz="3200">
                <a:latin typeface="Times New Roman" panose="02020603050405020304" pitchFamily="18" charset="0"/>
              </a:rPr>
              <a:t>用图解方法确定静态工作点</a:t>
            </a:r>
            <a:r>
              <a:rPr kumimoji="1" lang="en-US" altLang="zh-CN" sz="3200" i="1">
                <a:latin typeface="Times New Roman" panose="02020603050405020304" pitchFamily="18" charset="0"/>
              </a:rPr>
              <a:t>Q</a:t>
            </a:r>
            <a:endParaRPr kumimoji="1" lang="en-US" altLang="zh-CN" sz="3200">
              <a:latin typeface="Times New Roman" panose="02020603050405020304" pitchFamily="18" charset="0"/>
              <a:ea typeface="宋体" panose="02010600030101010101" pitchFamily="2" charset="-122"/>
            </a:endParaRPr>
          </a:p>
        </p:txBody>
      </p:sp>
      <p:sp>
        <p:nvSpPr>
          <p:cNvPr id="74755" name="Rectangle 6"/>
          <p:cNvSpPr>
            <a:spLocks noChangeArrowheads="1"/>
          </p:cNvSpPr>
          <p:nvPr/>
        </p:nvSpPr>
        <p:spPr bwMode="auto">
          <a:xfrm>
            <a:off x="503238" y="2108200"/>
            <a:ext cx="609917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3200" dirty="0">
                <a:solidFill>
                  <a:srgbClr val="CC0000"/>
                </a:solidFill>
                <a:latin typeface="Times New Roman" panose="02020603050405020304" pitchFamily="18" charset="0"/>
              </a:rPr>
              <a:t>4.3.2  </a:t>
            </a:r>
            <a:r>
              <a:rPr kumimoji="1" lang="zh-CN" altLang="en-US" sz="3200" dirty="0">
                <a:solidFill>
                  <a:srgbClr val="CC0000"/>
                </a:solidFill>
                <a:latin typeface="Times New Roman" panose="02020603050405020304" pitchFamily="18" charset="0"/>
              </a:rPr>
              <a:t>动态工作情况的图解分析</a:t>
            </a:r>
            <a:endParaRPr kumimoji="1" lang="zh-CN" altLang="en-US" sz="3200" dirty="0">
              <a:solidFill>
                <a:srgbClr val="CC0000"/>
              </a:solidFill>
              <a:latin typeface="Times New Roman" panose="02020603050405020304" pitchFamily="18" charset="0"/>
            </a:endParaRPr>
          </a:p>
        </p:txBody>
      </p:sp>
      <p:sp>
        <p:nvSpPr>
          <p:cNvPr id="74757" name="Rectangle 2"/>
          <p:cNvSpPr>
            <a:spLocks noChangeArrowheads="1"/>
          </p:cNvSpPr>
          <p:nvPr/>
        </p:nvSpPr>
        <p:spPr bwMode="auto">
          <a:xfrm>
            <a:off x="2724150" y="0"/>
            <a:ext cx="3309938"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4.3  </a:t>
            </a:r>
            <a:r>
              <a:rPr lang="zh-CN" altLang="en-US" sz="3600">
                <a:solidFill>
                  <a:srgbClr val="0000CC"/>
                </a:solidFill>
                <a:latin typeface="Times New Roman" panose="02020603050405020304" pitchFamily="18" charset="0"/>
              </a:rPr>
              <a:t>图解分析法</a:t>
            </a:r>
            <a:endParaRPr lang="zh-CN" altLang="en-US" sz="36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4.3.2  </a:t>
            </a:r>
            <a:r>
              <a:rPr lang="zh-CN" altLang="en-US" sz="3200">
                <a:solidFill>
                  <a:srgbClr val="0000CC"/>
                </a:solidFill>
                <a:latin typeface="Times New Roman" panose="02020603050405020304" pitchFamily="18" charset="0"/>
              </a:rPr>
              <a:t>动态工作情况的图解分析</a:t>
            </a:r>
            <a:endParaRPr lang="zh-CN" altLang="en-US" sz="3200" i="1">
              <a:solidFill>
                <a:srgbClr val="0000CC"/>
              </a:solidFill>
              <a:latin typeface="Times New Roman" panose="02020603050405020304" pitchFamily="18" charset="0"/>
            </a:endParaRPr>
          </a:p>
        </p:txBody>
      </p:sp>
      <p:sp>
        <p:nvSpPr>
          <p:cNvPr id="75779" name="Text Box 6"/>
          <p:cNvSpPr txBox="1">
            <a:spLocks noChangeArrowheads="1"/>
          </p:cNvSpPr>
          <p:nvPr/>
        </p:nvSpPr>
        <p:spPr bwMode="auto">
          <a:xfrm>
            <a:off x="6264275" y="3348038"/>
            <a:ext cx="2268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000">
                <a:latin typeface="楷体_GB2312"/>
              </a:rPr>
              <a:t>  </a:t>
            </a:r>
            <a:r>
              <a:rPr kumimoji="1" lang="zh-CN" altLang="en-US" sz="2000">
                <a:latin typeface="楷体_GB2312"/>
              </a:rPr>
              <a:t>共源放大电路</a:t>
            </a:r>
            <a:endParaRPr kumimoji="1" lang="zh-CN" altLang="en-US" sz="2000">
              <a:latin typeface="楷体_GB2312"/>
            </a:endParaRPr>
          </a:p>
        </p:txBody>
      </p:sp>
      <p:graphicFrame>
        <p:nvGraphicFramePr>
          <p:cNvPr id="75780" name="Object 7"/>
          <p:cNvGraphicFramePr>
            <a:graphicFrameLocks noChangeAspect="1"/>
          </p:cNvGraphicFramePr>
          <p:nvPr/>
        </p:nvGraphicFramePr>
        <p:xfrm>
          <a:off x="5616575" y="792163"/>
          <a:ext cx="3371850" cy="2543175"/>
        </p:xfrm>
        <a:graphic>
          <a:graphicData uri="http://schemas.openxmlformats.org/presentationml/2006/ole">
            <mc:AlternateContent xmlns:mc="http://schemas.openxmlformats.org/markup-compatibility/2006">
              <mc:Choice xmlns:v="urn:schemas-microsoft-com:vml" Requires="v">
                <p:oleObj spid="_x0000_s248970" name="图片" r:id="rId2" imgW="2249170" imgH="1699895" progId="Word.Picture.8">
                  <p:embed/>
                </p:oleObj>
              </mc:Choice>
              <mc:Fallback>
                <p:oleObj name="图片" r:id="rId2" imgW="2249170" imgH="1699895" progId="Word.Picture.8">
                  <p:embed/>
                  <p:pic>
                    <p:nvPicPr>
                      <p:cNvPr id="0" name="图片 2489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575" y="792163"/>
                        <a:ext cx="33718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1" name="Object 8"/>
          <p:cNvGraphicFramePr>
            <a:graphicFrameLocks noChangeAspect="1"/>
          </p:cNvGraphicFramePr>
          <p:nvPr/>
        </p:nvGraphicFramePr>
        <p:xfrm>
          <a:off x="5616575" y="792163"/>
          <a:ext cx="3371850" cy="2543175"/>
        </p:xfrm>
        <a:graphic>
          <a:graphicData uri="http://schemas.openxmlformats.org/presentationml/2006/ole">
            <mc:AlternateContent xmlns:mc="http://schemas.openxmlformats.org/markup-compatibility/2006">
              <mc:Choice xmlns:v="urn:schemas-microsoft-com:vml" Requires="v">
                <p:oleObj spid="_x0000_s248971" name="图片" r:id="rId4" imgW="2249170" imgH="1699895" progId="Word.Picture.8">
                  <p:embed/>
                </p:oleObj>
              </mc:Choice>
              <mc:Fallback>
                <p:oleObj name="图片" r:id="rId4" imgW="2249170" imgH="1699895" progId="Word.Picture.8">
                  <p:embed/>
                  <p:pic>
                    <p:nvPicPr>
                      <p:cNvPr id="0" name="图片 2489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575" y="792163"/>
                        <a:ext cx="3371850" cy="2543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30"/>
          <p:cNvSpPr txBox="1">
            <a:spLocks noChangeArrowheads="1"/>
          </p:cNvSpPr>
          <p:nvPr/>
        </p:nvSpPr>
        <p:spPr bwMode="auto">
          <a:xfrm>
            <a:off x="5940425" y="4068763"/>
            <a:ext cx="2771775" cy="5111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200" i="1">
                <a:latin typeface="Book Antiqua" panose="02040602050305030304" pitchFamily="18" charset="0"/>
              </a:rPr>
              <a:t>v</a:t>
            </a:r>
            <a:r>
              <a:rPr kumimoji="1" lang="en-US" altLang="zh-CN" sz="2200" baseline="-25000">
                <a:latin typeface="Times New Roman" panose="02020603050405020304" pitchFamily="18" charset="0"/>
              </a:rPr>
              <a:t>GS</a:t>
            </a:r>
            <a:r>
              <a:rPr kumimoji="1" lang="en-US" altLang="zh-CN" sz="2200">
                <a:latin typeface="Times New Roman" panose="02020603050405020304" pitchFamily="18" charset="0"/>
              </a:rPr>
              <a:t> = </a:t>
            </a:r>
            <a:r>
              <a:rPr kumimoji="1" lang="en-US" altLang="zh-CN" sz="2200" i="1">
                <a:latin typeface="Times New Roman" panose="02020603050405020304" pitchFamily="18" charset="0"/>
              </a:rPr>
              <a:t>V</a:t>
            </a:r>
            <a:r>
              <a:rPr kumimoji="1" lang="en-US" altLang="zh-CN" sz="2200" baseline="-25000">
                <a:latin typeface="Times New Roman" panose="02020603050405020304" pitchFamily="18" charset="0"/>
              </a:rPr>
              <a:t>GSQ </a:t>
            </a:r>
            <a:r>
              <a:rPr kumimoji="1" lang="en-US" altLang="zh-CN" sz="2200">
                <a:latin typeface="Times New Roman" panose="02020603050405020304" pitchFamily="18" charset="0"/>
              </a:rPr>
              <a:t>+ </a:t>
            </a:r>
            <a:r>
              <a:rPr kumimoji="1" lang="en-US" altLang="zh-CN" sz="2200" i="1">
                <a:latin typeface="Book Antiqua" panose="02040602050305030304" pitchFamily="18" charset="0"/>
              </a:rPr>
              <a:t>v</a:t>
            </a:r>
            <a:r>
              <a:rPr kumimoji="1" lang="en-US" altLang="zh-CN" sz="2200" baseline="-25000">
                <a:latin typeface="Times New Roman" panose="02020603050405020304" pitchFamily="18" charset="0"/>
              </a:rPr>
              <a:t>i</a:t>
            </a:r>
            <a:r>
              <a:rPr kumimoji="1" lang="en-US" altLang="zh-CN" sz="2200">
                <a:latin typeface="Times New Roman" panose="02020603050405020304" pitchFamily="18" charset="0"/>
              </a:rPr>
              <a:t> </a:t>
            </a:r>
            <a:endParaRPr kumimoji="1" lang="en-US" altLang="zh-CN" sz="2200">
              <a:latin typeface="Times New Roman" panose="02020603050405020304" pitchFamily="18" charset="0"/>
            </a:endParaRPr>
          </a:p>
        </p:txBody>
      </p:sp>
      <p:sp>
        <p:nvSpPr>
          <p:cNvPr id="7" name="Text Box 31"/>
          <p:cNvSpPr txBox="1">
            <a:spLocks noChangeArrowheads="1"/>
          </p:cNvSpPr>
          <p:nvPr/>
        </p:nvSpPr>
        <p:spPr bwMode="auto">
          <a:xfrm>
            <a:off x="5867400" y="4752975"/>
            <a:ext cx="2917825" cy="5111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zh-CN" altLang="en-US" sz="2200">
                <a:latin typeface="Times New Roman" panose="02020603050405020304" pitchFamily="18" charset="0"/>
              </a:rPr>
              <a:t>工作点沿负载线移动</a:t>
            </a:r>
            <a:endParaRPr kumimoji="1" lang="zh-CN" altLang="en-US" sz="2200" baseline="-25000">
              <a:latin typeface="Times New Roman" panose="02020603050405020304" pitchFamily="18" charset="0"/>
            </a:endParaRPr>
          </a:p>
        </p:txBody>
      </p:sp>
      <p:graphicFrame>
        <p:nvGraphicFramePr>
          <p:cNvPr id="8" name="Object 34"/>
          <p:cNvGraphicFramePr>
            <a:graphicFrameLocks noChangeAspect="1"/>
          </p:cNvGraphicFramePr>
          <p:nvPr/>
        </p:nvGraphicFramePr>
        <p:xfrm>
          <a:off x="5616575" y="792163"/>
          <a:ext cx="3371850" cy="2543175"/>
        </p:xfrm>
        <a:graphic>
          <a:graphicData uri="http://schemas.openxmlformats.org/presentationml/2006/ole">
            <mc:AlternateContent xmlns:mc="http://schemas.openxmlformats.org/markup-compatibility/2006">
              <mc:Choice xmlns:v="urn:schemas-microsoft-com:vml" Requires="v">
                <p:oleObj spid="_x0000_s248972" name="图片" r:id="rId6" imgW="2249170" imgH="1699895" progId="Word.Picture.8">
                  <p:embed/>
                </p:oleObj>
              </mc:Choice>
              <mc:Fallback>
                <p:oleObj name="图片" r:id="rId6" imgW="2249170" imgH="1699895" progId="Word.Picture.8">
                  <p:embed/>
                  <p:pic>
                    <p:nvPicPr>
                      <p:cNvPr id="0" name="图片 2489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6575" y="792163"/>
                        <a:ext cx="33718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5" name="Object 36"/>
          <p:cNvGraphicFramePr>
            <a:graphicFrameLocks noChangeAspect="1"/>
          </p:cNvGraphicFramePr>
          <p:nvPr/>
        </p:nvGraphicFramePr>
        <p:xfrm>
          <a:off x="371475" y="1182688"/>
          <a:ext cx="5383213" cy="5126037"/>
        </p:xfrm>
        <a:graphic>
          <a:graphicData uri="http://schemas.openxmlformats.org/presentationml/2006/ole">
            <mc:AlternateContent xmlns:mc="http://schemas.openxmlformats.org/markup-compatibility/2006">
              <mc:Choice xmlns:v="urn:schemas-microsoft-com:vml" Requires="v">
                <p:oleObj spid="_x0000_s248973" name="图片" r:id="rId8" imgW="3592830" imgH="3427730" progId="Word.Picture.8">
                  <p:embed/>
                </p:oleObj>
              </mc:Choice>
              <mc:Fallback>
                <p:oleObj name="图片" r:id="rId8" imgW="3592830" imgH="3427730" progId="Word.Picture.8">
                  <p:embed/>
                  <p:pic>
                    <p:nvPicPr>
                      <p:cNvPr id="0" name="图片 2489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475" y="1182688"/>
                        <a:ext cx="5383213"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8"/>
          <p:cNvGraphicFramePr>
            <a:graphicFrameLocks noChangeAspect="1"/>
          </p:cNvGraphicFramePr>
          <p:nvPr/>
        </p:nvGraphicFramePr>
        <p:xfrm>
          <a:off x="371475" y="1196975"/>
          <a:ext cx="5383213" cy="5111750"/>
        </p:xfrm>
        <a:graphic>
          <a:graphicData uri="http://schemas.openxmlformats.org/presentationml/2006/ole">
            <mc:AlternateContent xmlns:mc="http://schemas.openxmlformats.org/markup-compatibility/2006">
              <mc:Choice xmlns:v="urn:schemas-microsoft-com:vml" Requires="v">
                <p:oleObj spid="_x0000_s248974" name="图片" r:id="rId10" imgW="3592830" imgH="3418205" progId="Word.Picture.8">
                  <p:embed/>
                </p:oleObj>
              </mc:Choice>
              <mc:Fallback>
                <p:oleObj name="图片" r:id="rId10" imgW="3592830" imgH="3418205" progId="Word.Picture.8">
                  <p:embed/>
                  <p:pic>
                    <p:nvPicPr>
                      <p:cNvPr id="0" name="图片 24897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475" y="1196975"/>
                        <a:ext cx="5383213"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40"/>
          <p:cNvGraphicFramePr>
            <a:graphicFrameLocks noChangeAspect="1"/>
          </p:cNvGraphicFramePr>
          <p:nvPr/>
        </p:nvGraphicFramePr>
        <p:xfrm>
          <a:off x="371475" y="1196975"/>
          <a:ext cx="5383213" cy="5111750"/>
        </p:xfrm>
        <a:graphic>
          <a:graphicData uri="http://schemas.openxmlformats.org/presentationml/2006/ole">
            <mc:AlternateContent xmlns:mc="http://schemas.openxmlformats.org/markup-compatibility/2006">
              <mc:Choice xmlns:v="urn:schemas-microsoft-com:vml" Requires="v">
                <p:oleObj spid="_x0000_s248975" name="图片" r:id="rId12" imgW="3592830" imgH="3418205" progId="Word.Picture.8">
                  <p:embed/>
                </p:oleObj>
              </mc:Choice>
              <mc:Fallback>
                <p:oleObj name="图片" r:id="rId12" imgW="3592830" imgH="3418205" progId="Word.Picture.8">
                  <p:embed/>
                  <p:pic>
                    <p:nvPicPr>
                      <p:cNvPr id="0" name="图片 24897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1475" y="1196975"/>
                        <a:ext cx="5383213"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2"/>
          <p:cNvGraphicFramePr>
            <a:graphicFrameLocks noChangeAspect="1"/>
          </p:cNvGraphicFramePr>
          <p:nvPr/>
        </p:nvGraphicFramePr>
        <p:xfrm>
          <a:off x="371475" y="1182688"/>
          <a:ext cx="5383213" cy="5126037"/>
        </p:xfrm>
        <a:graphic>
          <a:graphicData uri="http://schemas.openxmlformats.org/presentationml/2006/ole">
            <mc:AlternateContent xmlns:mc="http://schemas.openxmlformats.org/markup-compatibility/2006">
              <mc:Choice xmlns:v="urn:schemas-microsoft-com:vml" Requires="v">
                <p:oleObj spid="_x0000_s248976" name="图片" r:id="rId14" imgW="3592830" imgH="3427730" progId="Word.Picture.8">
                  <p:embed/>
                </p:oleObj>
              </mc:Choice>
              <mc:Fallback>
                <p:oleObj name="图片" r:id="rId14" imgW="3592830" imgH="3427730" progId="Word.Picture.8">
                  <p:embed/>
                  <p:pic>
                    <p:nvPicPr>
                      <p:cNvPr id="0" name="图片 24897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1475" y="1182688"/>
                        <a:ext cx="5383213"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44"/>
          <p:cNvGraphicFramePr>
            <a:graphicFrameLocks noChangeAspect="1"/>
          </p:cNvGraphicFramePr>
          <p:nvPr/>
        </p:nvGraphicFramePr>
        <p:xfrm>
          <a:off x="371475" y="1163638"/>
          <a:ext cx="5387975" cy="5145087"/>
        </p:xfrm>
        <a:graphic>
          <a:graphicData uri="http://schemas.openxmlformats.org/presentationml/2006/ole">
            <mc:AlternateContent xmlns:mc="http://schemas.openxmlformats.org/markup-compatibility/2006">
              <mc:Choice xmlns:v="urn:schemas-microsoft-com:vml" Requires="v">
                <p:oleObj spid="_x0000_s248977" name="图片" r:id="rId16" imgW="3592830" imgH="3437255" progId="Word.Picture.8">
                  <p:embed/>
                </p:oleObj>
              </mc:Choice>
              <mc:Fallback>
                <p:oleObj name="图片" r:id="rId16" imgW="3592830" imgH="3437255" progId="Word.Picture.8">
                  <p:embed/>
                  <p:pic>
                    <p:nvPicPr>
                      <p:cNvPr id="0" name="图片 24897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1475" y="1163638"/>
                        <a:ext cx="5387975" cy="514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90" name="Text Box 46"/>
          <p:cNvSpPr txBox="1">
            <a:spLocks noChangeArrowheads="1"/>
          </p:cNvSpPr>
          <p:nvPr/>
        </p:nvSpPr>
        <p:spPr bwMode="auto">
          <a:xfrm>
            <a:off x="503238" y="706233"/>
            <a:ext cx="3781425" cy="490519"/>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400" dirty="0">
                <a:latin typeface="楷体_GB2312"/>
              </a:rPr>
              <a:t>1. </a:t>
            </a:r>
            <a:r>
              <a:rPr kumimoji="1" lang="zh-CN" altLang="en-US" sz="2400" dirty="0">
                <a:latin typeface="楷体_GB2312"/>
              </a:rPr>
              <a:t>正常工作情况</a:t>
            </a:r>
            <a:endParaRPr kumimoji="1" lang="zh-CN" altLang="en-US" sz="2400" baseline="-25000" dirty="0">
              <a:latin typeface="楷体_GB231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up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4.3.2  </a:t>
            </a:r>
            <a:r>
              <a:rPr lang="zh-CN" altLang="en-US" sz="3200">
                <a:solidFill>
                  <a:srgbClr val="0000CC"/>
                </a:solidFill>
                <a:latin typeface="Times New Roman" panose="02020603050405020304" pitchFamily="18" charset="0"/>
              </a:rPr>
              <a:t>动态工作情况的图解分析</a:t>
            </a:r>
            <a:endParaRPr lang="zh-CN" altLang="en-US" sz="3200" i="1">
              <a:solidFill>
                <a:srgbClr val="0000CC"/>
              </a:solidFill>
              <a:latin typeface="Times New Roman" panose="02020603050405020304" pitchFamily="18" charset="0"/>
            </a:endParaRPr>
          </a:p>
        </p:txBody>
      </p:sp>
      <p:graphicFrame>
        <p:nvGraphicFramePr>
          <p:cNvPr id="76803" name="Object 22"/>
          <p:cNvGraphicFramePr>
            <a:graphicFrameLocks noChangeAspect="1"/>
          </p:cNvGraphicFramePr>
          <p:nvPr/>
        </p:nvGraphicFramePr>
        <p:xfrm>
          <a:off x="371475" y="1185863"/>
          <a:ext cx="5387975" cy="5159375"/>
        </p:xfrm>
        <a:graphic>
          <a:graphicData uri="http://schemas.openxmlformats.org/presentationml/2006/ole">
            <mc:AlternateContent xmlns:mc="http://schemas.openxmlformats.org/markup-compatibility/2006">
              <mc:Choice xmlns:v="urn:schemas-microsoft-com:vml" Requires="v">
                <p:oleObj spid="_x0000_s180371" name="图片" r:id="rId2" imgW="3592830" imgH="3446145" progId="Word.Picture.8">
                  <p:embed/>
                </p:oleObj>
              </mc:Choice>
              <mc:Fallback>
                <p:oleObj name="图片" r:id="rId2" imgW="3592830" imgH="3446145" progId="Word.Picture.8">
                  <p:embed/>
                  <p:pic>
                    <p:nvPicPr>
                      <p:cNvPr id="0" name="图片 1803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1185863"/>
                        <a:ext cx="5387975"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27"/>
          <p:cNvSpPr txBox="1">
            <a:spLocks noChangeArrowheads="1"/>
          </p:cNvSpPr>
          <p:nvPr/>
        </p:nvSpPr>
        <p:spPr bwMode="auto">
          <a:xfrm>
            <a:off x="5472113" y="657225"/>
            <a:ext cx="3529012" cy="3546475"/>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buClrTx/>
              <a:buFontTx/>
              <a:buNone/>
            </a:pPr>
            <a:r>
              <a:rPr kumimoji="1" lang="zh-CN" altLang="en-US" sz="2200">
                <a:latin typeface="Times New Roman" panose="02020603050405020304" pitchFamily="18" charset="0"/>
              </a:rPr>
              <a:t>图解分析可得如下结论：</a:t>
            </a:r>
            <a:r>
              <a:rPr kumimoji="1" lang="zh-CN" altLang="en-US" sz="2000">
                <a:latin typeface="Times New Roman" panose="02020603050405020304" pitchFamily="18" charset="0"/>
              </a:rPr>
              <a:t>   </a:t>
            </a:r>
            <a:endParaRPr kumimoji="1" lang="zh-CN" altLang="en-US" sz="2000">
              <a:latin typeface="Times New Roman" panose="02020603050405020304" pitchFamily="18" charset="0"/>
            </a:endParaRPr>
          </a:p>
          <a:p>
            <a:pPr eaLnBrk="1" hangingPunct="1">
              <a:lnSpc>
                <a:spcPct val="130000"/>
              </a:lnSpc>
              <a:buClrTx/>
              <a:buFontTx/>
              <a:buNone/>
            </a:pPr>
            <a:r>
              <a:rPr kumimoji="1" lang="zh-CN" altLang="en-US" sz="2000">
                <a:latin typeface="Times New Roman" panose="02020603050405020304" pitchFamily="18" charset="0"/>
              </a:rPr>
              <a:t>      </a:t>
            </a:r>
            <a:r>
              <a:rPr kumimoji="1" lang="en-US" altLang="zh-CN" sz="2000">
                <a:latin typeface="Times New Roman" panose="02020603050405020304" pitchFamily="18" charset="0"/>
              </a:rPr>
              <a:t>1. </a:t>
            </a:r>
            <a:r>
              <a:rPr kumimoji="1" lang="en-US" altLang="zh-CN" sz="2000" i="1">
                <a:latin typeface="Book Antiqua" panose="02040602050305030304" pitchFamily="18" charset="0"/>
              </a:rPr>
              <a:t>v</a:t>
            </a:r>
            <a:r>
              <a:rPr kumimoji="1" lang="en-US" altLang="zh-CN" sz="2000" baseline="-25000">
                <a:latin typeface="Times New Roman" panose="02020603050405020304" pitchFamily="18" charset="0"/>
              </a:rPr>
              <a:t>i</a:t>
            </a:r>
            <a:r>
              <a:rPr kumimoji="1" lang="en-US" altLang="zh-CN" sz="2000">
                <a:latin typeface="Times New Roman" panose="02020603050405020304" pitchFamily="18" charset="0"/>
                <a:sym typeface="Symbol" panose="05050102010706020507" pitchFamily="18" charset="2"/>
              </a:rPr>
              <a:t></a:t>
            </a:r>
            <a:r>
              <a:rPr kumimoji="1" lang="en-US" altLang="zh-CN" sz="2000" i="1">
                <a:latin typeface="Times New Roman" panose="02020603050405020304" pitchFamily="18" charset="0"/>
              </a:rPr>
              <a:t> </a:t>
            </a:r>
            <a:r>
              <a:rPr kumimoji="1" lang="en-US" altLang="zh-CN" sz="2000" i="1">
                <a:latin typeface="Book Antiqua" panose="02040602050305030304" pitchFamily="18" charset="0"/>
              </a:rPr>
              <a:t>v</a:t>
            </a:r>
            <a:r>
              <a:rPr kumimoji="1" lang="en-US" altLang="zh-CN" sz="2000" baseline="-25000">
                <a:latin typeface="Times New Roman" panose="02020603050405020304" pitchFamily="18" charset="0"/>
              </a:rPr>
              <a:t>GS</a:t>
            </a:r>
            <a:r>
              <a:rPr kumimoji="1" lang="en-US" altLang="zh-CN" sz="2000">
                <a:latin typeface="Times New Roman" panose="02020603050405020304" pitchFamily="18" charset="0"/>
                <a:sym typeface="Symbol" panose="05050102010706020507" pitchFamily="18" charset="2"/>
              </a:rPr>
              <a:t></a:t>
            </a:r>
            <a:r>
              <a:rPr kumimoji="1" lang="en-US" altLang="zh-CN" sz="2000" i="1">
                <a:latin typeface="Times New Roman" panose="02020603050405020304" pitchFamily="18" charset="0"/>
              </a:rPr>
              <a:t> i</a:t>
            </a:r>
            <a:r>
              <a:rPr kumimoji="1" lang="en-US" altLang="zh-CN" sz="2000" baseline="-25000">
                <a:latin typeface="Times New Roman" panose="02020603050405020304" pitchFamily="18" charset="0"/>
              </a:rPr>
              <a:t>D</a:t>
            </a:r>
            <a:r>
              <a:rPr kumimoji="1" lang="en-US" altLang="zh-CN" sz="2000">
                <a:latin typeface="Times New Roman" panose="02020603050405020304" pitchFamily="18" charset="0"/>
                <a:sym typeface="Symbol" panose="05050102010706020507" pitchFamily="18" charset="2"/>
              </a:rPr>
              <a:t></a:t>
            </a:r>
            <a:r>
              <a:rPr kumimoji="1" lang="en-US" altLang="zh-CN" sz="2000" i="1">
                <a:latin typeface="Times New Roman" panose="02020603050405020304" pitchFamily="18" charset="0"/>
              </a:rPr>
              <a:t> </a:t>
            </a:r>
            <a:r>
              <a:rPr kumimoji="1" lang="en-US" altLang="zh-CN" sz="2000" i="1">
                <a:latin typeface="Book Antiqua" panose="02040602050305030304" pitchFamily="18" charset="0"/>
              </a:rPr>
              <a:t>v</a:t>
            </a:r>
            <a:r>
              <a:rPr kumimoji="1" lang="en-US" altLang="zh-CN" sz="2000" baseline="-25000">
                <a:latin typeface="Times New Roman" panose="02020603050405020304" pitchFamily="18" charset="0"/>
              </a:rPr>
              <a:t>DS</a:t>
            </a:r>
            <a:r>
              <a:rPr kumimoji="1" lang="en-US" altLang="zh-CN" sz="2000">
                <a:latin typeface="Times New Roman" panose="02020603050405020304" pitchFamily="18" charset="0"/>
                <a:sym typeface="Symbol" panose="05050102010706020507" pitchFamily="18" charset="2"/>
              </a:rPr>
              <a:t> </a:t>
            </a:r>
            <a:r>
              <a:rPr kumimoji="1" lang="en-US" altLang="zh-CN" sz="2000" i="1">
                <a:latin typeface="Times New Roman" panose="02020603050405020304" pitchFamily="18" charset="0"/>
              </a:rPr>
              <a:t> |</a:t>
            </a:r>
            <a:r>
              <a:rPr kumimoji="1" lang="en-US" altLang="zh-CN" sz="2000" i="1">
                <a:latin typeface="Book Antiqua" panose="02040602050305030304" pitchFamily="18" charset="0"/>
              </a:rPr>
              <a:t>v</a:t>
            </a:r>
            <a:r>
              <a:rPr kumimoji="1" lang="en-US" altLang="zh-CN" sz="2000" baseline="-25000">
                <a:latin typeface="Times New Roman" panose="02020603050405020304" pitchFamily="18" charset="0"/>
              </a:rPr>
              <a:t>ds </a:t>
            </a:r>
            <a:r>
              <a:rPr kumimoji="1" lang="en-US" altLang="zh-CN" sz="2000">
                <a:latin typeface="Times New Roman" panose="02020603050405020304" pitchFamily="18" charset="0"/>
                <a:sym typeface="Symbol" panose="05050102010706020507" pitchFamily="18" charset="2"/>
              </a:rPr>
              <a:t>(</a:t>
            </a:r>
            <a:r>
              <a:rPr kumimoji="1" lang="en-US" altLang="zh-CN" sz="2000" i="1">
                <a:latin typeface="Book Antiqua" panose="02040602050305030304" pitchFamily="18" charset="0"/>
              </a:rPr>
              <a:t>v</a:t>
            </a:r>
            <a:r>
              <a:rPr kumimoji="1" lang="en-US" altLang="zh-CN" sz="2000" baseline="-25000">
                <a:latin typeface="Times New Roman" panose="02020603050405020304" pitchFamily="18" charset="0"/>
              </a:rPr>
              <a:t>o</a:t>
            </a:r>
            <a:r>
              <a:rPr kumimoji="1" lang="en-US" altLang="zh-CN" sz="2000">
                <a:latin typeface="Times New Roman" panose="02020603050405020304" pitchFamily="18" charset="0"/>
                <a:sym typeface="Symbol" panose="05050102010706020507" pitchFamily="18" charset="2"/>
              </a:rPr>
              <a:t>)</a:t>
            </a:r>
            <a:r>
              <a:rPr kumimoji="1" lang="en-US" altLang="zh-CN" sz="2000" i="1">
                <a:latin typeface="Times New Roman" panose="02020603050405020304" pitchFamily="18" charset="0"/>
              </a:rPr>
              <a:t>|</a:t>
            </a:r>
            <a:r>
              <a:rPr kumimoji="1" lang="en-US" altLang="zh-CN" sz="2000" baseline="-25000">
                <a:latin typeface="Times New Roman" panose="02020603050405020304" pitchFamily="18" charset="0"/>
              </a:rPr>
              <a:t> </a:t>
            </a:r>
            <a:r>
              <a:rPr kumimoji="1" lang="en-US" altLang="zh-CN" sz="2000">
                <a:latin typeface="Times New Roman" panose="02020603050405020304" pitchFamily="18" charset="0"/>
                <a:sym typeface="Symbol" panose="05050102010706020507" pitchFamily="18" charset="2"/>
              </a:rPr>
              <a:t>  (</a:t>
            </a:r>
            <a:r>
              <a:rPr kumimoji="1" lang="en-US" altLang="zh-CN" sz="2000" i="1">
                <a:latin typeface="Book Antiqua" panose="02040602050305030304" pitchFamily="18" charset="0"/>
              </a:rPr>
              <a:t>v</a:t>
            </a:r>
            <a:r>
              <a:rPr kumimoji="1" lang="en-US" altLang="zh-CN" sz="2000" baseline="-25000">
                <a:latin typeface="Times New Roman" panose="02020603050405020304" pitchFamily="18" charset="0"/>
              </a:rPr>
              <a:t>i</a:t>
            </a:r>
            <a:r>
              <a:rPr kumimoji="1" lang="zh-CN" altLang="en-US" sz="2000">
                <a:latin typeface="Times New Roman" panose="02020603050405020304" pitchFamily="18" charset="0"/>
                <a:sym typeface="Symbol" panose="05050102010706020507" pitchFamily="18" charset="2"/>
              </a:rPr>
              <a:t>正半周时</a:t>
            </a:r>
            <a:r>
              <a:rPr kumimoji="1" lang="en-US" altLang="zh-CN" sz="2000">
                <a:latin typeface="Times New Roman" panose="02020603050405020304" pitchFamily="18" charset="0"/>
                <a:sym typeface="Symbol" panose="05050102010706020507" pitchFamily="18" charset="2"/>
              </a:rPr>
              <a:t>)</a:t>
            </a:r>
            <a:endParaRPr kumimoji="1" lang="en-US" altLang="zh-CN" sz="2000">
              <a:latin typeface="Times New Roman" panose="02020603050405020304" pitchFamily="18" charset="0"/>
              <a:sym typeface="Symbol" panose="05050102010706020507" pitchFamily="18" charset="2"/>
            </a:endParaRPr>
          </a:p>
          <a:p>
            <a:pPr eaLnBrk="1" hangingPunct="1">
              <a:lnSpc>
                <a:spcPct val="130000"/>
              </a:lnSpc>
              <a:buClrTx/>
              <a:buFontTx/>
              <a:buNone/>
            </a:pPr>
            <a:r>
              <a:rPr kumimoji="1" lang="en-US" altLang="zh-CN" sz="2000">
                <a:latin typeface="Times New Roman" panose="02020603050405020304" pitchFamily="18" charset="0"/>
                <a:sym typeface="Symbol" panose="05050102010706020507" pitchFamily="18" charset="2"/>
              </a:rPr>
              <a:t>       </a:t>
            </a:r>
            <a:r>
              <a:rPr kumimoji="1" lang="en-US" altLang="zh-CN" sz="2000">
                <a:latin typeface="Times New Roman" panose="02020603050405020304" pitchFamily="18" charset="0"/>
              </a:rPr>
              <a:t>2. </a:t>
            </a:r>
            <a:r>
              <a:rPr kumimoji="1" lang="en-US" altLang="zh-CN" sz="2000" i="1">
                <a:latin typeface="Book Antiqua" panose="02040602050305030304" pitchFamily="18" charset="0"/>
              </a:rPr>
              <a:t>v</a:t>
            </a:r>
            <a:r>
              <a:rPr kumimoji="1" lang="en-US" altLang="zh-CN" sz="2000" baseline="-25000">
                <a:latin typeface="Times New Roman" panose="02020603050405020304" pitchFamily="18" charset="0"/>
              </a:rPr>
              <a:t>ds</a:t>
            </a:r>
            <a:r>
              <a:rPr kumimoji="1" lang="zh-CN" altLang="en-US" sz="2000">
                <a:latin typeface="Times New Roman" panose="02020603050405020304" pitchFamily="18" charset="0"/>
              </a:rPr>
              <a:t>与</a:t>
            </a:r>
            <a:r>
              <a:rPr kumimoji="1" lang="en-US" altLang="zh-CN" sz="2000" i="1">
                <a:latin typeface="Book Antiqua" panose="02040602050305030304" pitchFamily="18" charset="0"/>
              </a:rPr>
              <a:t>v</a:t>
            </a:r>
            <a:r>
              <a:rPr kumimoji="1" lang="en-US" altLang="zh-CN" sz="2000" baseline="-25000">
                <a:latin typeface="Times New Roman" panose="02020603050405020304" pitchFamily="18" charset="0"/>
              </a:rPr>
              <a:t>i</a:t>
            </a:r>
            <a:r>
              <a:rPr kumimoji="1" lang="zh-CN" altLang="en-US" sz="2000">
                <a:latin typeface="Times New Roman" panose="02020603050405020304" pitchFamily="18" charset="0"/>
              </a:rPr>
              <a:t>相位相反；</a:t>
            </a:r>
            <a:endParaRPr kumimoji="1" lang="zh-CN" altLang="en-US" sz="2000">
              <a:latin typeface="Times New Roman" panose="02020603050405020304" pitchFamily="18" charset="0"/>
            </a:endParaRPr>
          </a:p>
          <a:p>
            <a:pPr eaLnBrk="1" hangingPunct="1">
              <a:lnSpc>
                <a:spcPct val="130000"/>
              </a:lnSpc>
              <a:buClrTx/>
              <a:buFontTx/>
              <a:buNone/>
            </a:pPr>
            <a:r>
              <a:rPr kumimoji="1" lang="zh-CN" altLang="en-US" sz="2000">
                <a:latin typeface="Times New Roman" panose="02020603050405020304" pitchFamily="18" charset="0"/>
              </a:rPr>
              <a:t>       </a:t>
            </a:r>
            <a:r>
              <a:rPr kumimoji="1" lang="en-US" altLang="zh-CN" sz="2000">
                <a:latin typeface="Times New Roman" panose="02020603050405020304" pitchFamily="18" charset="0"/>
              </a:rPr>
              <a:t>3. </a:t>
            </a:r>
            <a:r>
              <a:rPr kumimoji="1" lang="zh-CN" altLang="en-US" sz="2000">
                <a:latin typeface="Times New Roman" panose="02020603050405020304" pitchFamily="18" charset="0"/>
              </a:rPr>
              <a:t>可以测量出放大电路的电压放大倍数；</a:t>
            </a:r>
            <a:endParaRPr kumimoji="1" lang="zh-CN" altLang="en-US" sz="2000">
              <a:latin typeface="Times New Roman" panose="02020603050405020304" pitchFamily="18" charset="0"/>
            </a:endParaRPr>
          </a:p>
          <a:p>
            <a:pPr eaLnBrk="1" hangingPunct="1">
              <a:lnSpc>
                <a:spcPct val="130000"/>
              </a:lnSpc>
              <a:buClrTx/>
              <a:buFontTx/>
              <a:buNone/>
            </a:pPr>
            <a:r>
              <a:rPr kumimoji="1" lang="zh-CN" altLang="en-US" sz="2000">
                <a:latin typeface="Times New Roman" panose="02020603050405020304" pitchFamily="18" charset="0"/>
              </a:rPr>
              <a:t>       </a:t>
            </a:r>
            <a:r>
              <a:rPr kumimoji="1" lang="en-US" altLang="zh-CN" sz="2000">
                <a:latin typeface="Times New Roman" panose="02020603050405020304" pitchFamily="18" charset="0"/>
              </a:rPr>
              <a:t>4. </a:t>
            </a:r>
            <a:r>
              <a:rPr kumimoji="1" lang="zh-CN" altLang="en-US" sz="2000">
                <a:latin typeface="Times New Roman" panose="02020603050405020304" pitchFamily="18" charset="0"/>
              </a:rPr>
              <a:t>可以确定最大不失真输出幅度</a:t>
            </a:r>
            <a:r>
              <a:rPr kumimoji="1" lang="zh-CN" altLang="en-US" sz="2000" b="0">
                <a:latin typeface="Times New Roman" panose="02020603050405020304" pitchFamily="18" charset="0"/>
              </a:rPr>
              <a:t>。</a:t>
            </a:r>
            <a:endParaRPr kumimoji="1" lang="zh-CN" altLang="en-US" sz="2000" b="0">
              <a:latin typeface="Times New Roman" panose="02020603050405020304" pitchFamily="18" charset="0"/>
            </a:endParaRPr>
          </a:p>
        </p:txBody>
      </p:sp>
      <p:sp>
        <p:nvSpPr>
          <p:cNvPr id="5" name="Text Box 28"/>
          <p:cNvSpPr txBox="1">
            <a:spLocks noChangeArrowheads="1"/>
          </p:cNvSpPr>
          <p:nvPr/>
        </p:nvSpPr>
        <p:spPr bwMode="auto">
          <a:xfrm>
            <a:off x="5543550" y="4221163"/>
            <a:ext cx="3349625" cy="1831975"/>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30000"/>
              </a:lnSpc>
              <a:defRPr/>
            </a:pPr>
            <a:r>
              <a:rPr kumimoji="1" lang="en-US" altLang="zh-CN" sz="2200" b="1" dirty="0">
                <a:solidFill>
                  <a:srgbClr val="FF3399"/>
                </a:solidFill>
                <a:effectLst>
                  <a:outerShdw blurRad="38100" dist="38100" dir="2700000" algn="tl">
                    <a:srgbClr val="C0C0C0"/>
                  </a:outerShdw>
                </a:effectLst>
                <a:ea typeface="楷体_GB2312" pitchFamily="49" charset="-122"/>
                <a:cs typeface="+mn-cs"/>
              </a:rPr>
              <a:t>        #</a:t>
            </a:r>
            <a:r>
              <a:rPr kumimoji="1" lang="en-US" altLang="zh-CN" sz="2200" b="1" dirty="0">
                <a:solidFill>
                  <a:schemeClr val="accent2"/>
                </a:solidFill>
                <a:effectLst>
                  <a:outerShdw blurRad="38100" dist="38100" dir="2700000" algn="tl">
                    <a:srgbClr val="C0C0C0"/>
                  </a:outerShdw>
                </a:effectLst>
                <a:ea typeface="楷体_GB2312" pitchFamily="49" charset="-122"/>
                <a:cs typeface="+mn-cs"/>
              </a:rPr>
              <a:t> </a:t>
            </a:r>
            <a:r>
              <a:rPr kumimoji="1" lang="zh-CN" altLang="en-US" sz="2200" b="1" dirty="0">
                <a:solidFill>
                  <a:srgbClr val="000066"/>
                </a:solidFill>
                <a:effectLst>
                  <a:outerShdw blurRad="38100" dist="38100" dir="2700000" algn="tl">
                    <a:srgbClr val="C0C0C0"/>
                  </a:outerShdw>
                </a:effectLst>
                <a:ea typeface="楷体_GB2312" pitchFamily="49" charset="-122"/>
                <a:cs typeface="+mn-cs"/>
              </a:rPr>
              <a:t>动态工作时，</a:t>
            </a:r>
            <a:r>
              <a:rPr kumimoji="1" lang="zh-CN" altLang="en-US" sz="2200" b="1" i="1" dirty="0">
                <a:solidFill>
                  <a:srgbClr val="000066"/>
                </a:solidFill>
                <a:effectLst>
                  <a:outerShdw blurRad="38100" dist="38100" dir="2700000" algn="tl">
                    <a:srgbClr val="C0C0C0"/>
                  </a:outerShdw>
                </a:effectLst>
                <a:ea typeface="楷体_GB2312" pitchFamily="49" charset="-122"/>
                <a:cs typeface="+mn-cs"/>
              </a:rPr>
              <a:t> </a:t>
            </a:r>
            <a:r>
              <a:rPr kumimoji="1" lang="en-US" altLang="zh-CN" sz="2200" b="1" i="1" dirty="0" err="1">
                <a:solidFill>
                  <a:srgbClr val="000066"/>
                </a:solidFill>
                <a:effectLst>
                  <a:outerShdw blurRad="38100" dist="38100" dir="2700000" algn="tl">
                    <a:srgbClr val="C0C0C0"/>
                  </a:outerShdw>
                </a:effectLst>
                <a:ea typeface="楷体_GB2312" pitchFamily="49" charset="-122"/>
                <a:cs typeface="+mn-cs"/>
              </a:rPr>
              <a:t>i</a:t>
            </a:r>
            <a:r>
              <a:rPr kumimoji="1" lang="en-US" altLang="zh-CN" sz="2200" b="1" baseline="-25000" dirty="0" err="1">
                <a:solidFill>
                  <a:srgbClr val="000066"/>
                </a:solidFill>
                <a:effectLst>
                  <a:outerShdw blurRad="38100" dist="38100" dir="2700000" algn="tl">
                    <a:srgbClr val="C0C0C0"/>
                  </a:outerShdw>
                </a:effectLst>
                <a:ea typeface="楷体_GB2312" pitchFamily="49" charset="-122"/>
                <a:cs typeface="+mn-cs"/>
              </a:rPr>
              <a:t>D</a:t>
            </a:r>
            <a:r>
              <a:rPr kumimoji="1" lang="zh-CN" altLang="en-US" sz="2200" b="1" dirty="0">
                <a:solidFill>
                  <a:srgbClr val="000066"/>
                </a:solidFill>
                <a:effectLst>
                  <a:outerShdw blurRad="38100" dist="38100" dir="2700000" algn="tl">
                    <a:srgbClr val="C0C0C0"/>
                  </a:outerShdw>
                </a:effectLst>
                <a:ea typeface="楷体_GB2312" pitchFamily="49" charset="-122"/>
                <a:cs typeface="+mn-cs"/>
                <a:sym typeface="Symbol" panose="05050102010706020507" pitchFamily="18" charset="2"/>
              </a:rPr>
              <a:t>的实际电流方向是否改变， </a:t>
            </a:r>
            <a:r>
              <a:rPr kumimoji="1" lang="en-US" altLang="zh-CN" sz="2200" b="1" i="1" dirty="0" err="1">
                <a:solidFill>
                  <a:srgbClr val="000066"/>
                </a:solidFill>
                <a:effectLst>
                  <a:outerShdw blurRad="38100" dist="38100" dir="2700000" algn="tl">
                    <a:srgbClr val="C0C0C0"/>
                  </a:outerShdw>
                </a:effectLst>
                <a:latin typeface="Book Antiqua" panose="02040602050305030304" pitchFamily="18" charset="0"/>
                <a:ea typeface="楷体_GB2312" pitchFamily="49" charset="-122"/>
                <a:cs typeface="+mn-cs"/>
              </a:rPr>
              <a:t>v</a:t>
            </a:r>
            <a:r>
              <a:rPr kumimoji="1" lang="en-US" altLang="zh-CN" sz="2200" b="1" baseline="-25000" dirty="0" err="1">
                <a:solidFill>
                  <a:srgbClr val="000066"/>
                </a:solidFill>
                <a:effectLst>
                  <a:outerShdw blurRad="38100" dist="38100" dir="2700000" algn="tl">
                    <a:srgbClr val="C0C0C0"/>
                  </a:outerShdw>
                </a:effectLst>
                <a:ea typeface="楷体_GB2312" pitchFamily="49" charset="-122"/>
                <a:cs typeface="+mn-cs"/>
              </a:rPr>
              <a:t>GS</a:t>
            </a:r>
            <a:r>
              <a:rPr kumimoji="1" lang="zh-CN" altLang="en-US" sz="2200" b="1" dirty="0">
                <a:solidFill>
                  <a:srgbClr val="000066"/>
                </a:solidFill>
                <a:effectLst>
                  <a:outerShdw blurRad="38100" dist="38100" dir="2700000" algn="tl">
                    <a:srgbClr val="C0C0C0"/>
                  </a:outerShdw>
                </a:effectLst>
                <a:ea typeface="楷体_GB2312" pitchFamily="49" charset="-122"/>
                <a:cs typeface="+mn-cs"/>
                <a:sym typeface="Symbol" panose="05050102010706020507" pitchFamily="18" charset="2"/>
              </a:rPr>
              <a:t>、</a:t>
            </a:r>
            <a:r>
              <a:rPr kumimoji="1" lang="zh-CN" altLang="en-US" sz="2200" b="1" i="1" dirty="0">
                <a:solidFill>
                  <a:srgbClr val="000066"/>
                </a:solidFill>
                <a:effectLst>
                  <a:outerShdw blurRad="38100" dist="38100" dir="2700000" algn="tl">
                    <a:srgbClr val="C0C0C0"/>
                  </a:outerShdw>
                </a:effectLst>
                <a:ea typeface="楷体_GB2312" pitchFamily="49" charset="-122"/>
                <a:cs typeface="+mn-cs"/>
              </a:rPr>
              <a:t> </a:t>
            </a:r>
            <a:r>
              <a:rPr kumimoji="1" lang="en-US" altLang="zh-CN" sz="2200" b="1" i="1" dirty="0" err="1">
                <a:solidFill>
                  <a:srgbClr val="000066"/>
                </a:solidFill>
                <a:effectLst>
                  <a:outerShdw blurRad="38100" dist="38100" dir="2700000" algn="tl">
                    <a:srgbClr val="C0C0C0"/>
                  </a:outerShdw>
                </a:effectLst>
                <a:latin typeface="Book Antiqua" panose="02040602050305030304" pitchFamily="18" charset="0"/>
                <a:ea typeface="楷体_GB2312" pitchFamily="49" charset="-122"/>
                <a:cs typeface="+mn-cs"/>
              </a:rPr>
              <a:t>v</a:t>
            </a:r>
            <a:r>
              <a:rPr kumimoji="1" lang="en-US" altLang="zh-CN" sz="2200" b="1" baseline="-25000" dirty="0" err="1">
                <a:solidFill>
                  <a:srgbClr val="000066"/>
                </a:solidFill>
                <a:effectLst>
                  <a:outerShdw blurRad="38100" dist="38100" dir="2700000" algn="tl">
                    <a:srgbClr val="C0C0C0"/>
                  </a:outerShdw>
                </a:effectLst>
                <a:ea typeface="楷体_GB2312" pitchFamily="49" charset="-122"/>
                <a:cs typeface="+mn-cs"/>
              </a:rPr>
              <a:t>DS</a:t>
            </a:r>
            <a:r>
              <a:rPr kumimoji="1" lang="zh-CN" altLang="en-US" sz="2200" b="1" dirty="0">
                <a:solidFill>
                  <a:srgbClr val="000066"/>
                </a:solidFill>
                <a:effectLst>
                  <a:outerShdw blurRad="38100" dist="38100" dir="2700000" algn="tl">
                    <a:srgbClr val="C0C0C0"/>
                  </a:outerShdw>
                </a:effectLst>
                <a:ea typeface="楷体_GB2312" pitchFamily="49" charset="-122"/>
                <a:cs typeface="+mn-cs"/>
              </a:rPr>
              <a:t>的实际电压极性是否改变？</a:t>
            </a:r>
            <a:endParaRPr kumimoji="1" lang="zh-CN" altLang="en-US" sz="2200" b="1" dirty="0">
              <a:solidFill>
                <a:srgbClr val="000066"/>
              </a:solidFill>
              <a:effectLst>
                <a:outerShdw blurRad="38100" dist="38100" dir="2700000" algn="tl">
                  <a:srgbClr val="C0C0C0"/>
                </a:outerShdw>
              </a:effectLst>
              <a:ea typeface="楷体_GB2312" pitchFamily="49" charset="-122"/>
              <a:cs typeface="+mn-cs"/>
            </a:endParaRPr>
          </a:p>
        </p:txBody>
      </p:sp>
      <p:sp>
        <p:nvSpPr>
          <p:cNvPr id="7" name="Text Box 46"/>
          <p:cNvSpPr txBox="1">
            <a:spLocks noChangeArrowheads="1"/>
          </p:cNvSpPr>
          <p:nvPr/>
        </p:nvSpPr>
        <p:spPr bwMode="auto">
          <a:xfrm>
            <a:off x="503238" y="706233"/>
            <a:ext cx="3781425" cy="490519"/>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400" dirty="0">
                <a:latin typeface="楷体_GB2312"/>
              </a:rPr>
              <a:t>1. </a:t>
            </a:r>
            <a:r>
              <a:rPr kumimoji="1" lang="zh-CN" altLang="en-US" sz="2400" dirty="0">
                <a:latin typeface="楷体_GB2312"/>
              </a:rPr>
              <a:t>正常工作情况</a:t>
            </a:r>
            <a:endParaRPr kumimoji="1" lang="zh-CN" altLang="en-US" sz="2400" baseline="-25000" dirty="0">
              <a:latin typeface="楷体_GB231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trips(downRigh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strips(downRigh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strips(downRight)">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strips(downRight)">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90074" y="1204474"/>
            <a:ext cx="5630298" cy="5034718"/>
          </a:xfrm>
          <a:prstGeom prst="rect">
            <a:avLst/>
          </a:prstGeom>
        </p:spPr>
      </p:pic>
      <p:sp>
        <p:nvSpPr>
          <p:cNvPr id="77826" name="Rectangle 5">
            <a:hlinkClick r:id="rId2"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4.3.2  </a:t>
            </a:r>
            <a:r>
              <a:rPr lang="zh-CN" altLang="en-US" sz="3200">
                <a:solidFill>
                  <a:srgbClr val="0000CC"/>
                </a:solidFill>
                <a:latin typeface="Times New Roman" panose="02020603050405020304" pitchFamily="18" charset="0"/>
              </a:rPr>
              <a:t>动态工作情况的图解分析</a:t>
            </a:r>
            <a:endParaRPr lang="zh-CN" altLang="en-US" sz="3200" i="1">
              <a:solidFill>
                <a:srgbClr val="0000CC"/>
              </a:solidFill>
              <a:latin typeface="Times New Roman" panose="02020603050405020304" pitchFamily="18" charset="0"/>
            </a:endParaRPr>
          </a:p>
        </p:txBody>
      </p:sp>
      <p:sp>
        <p:nvSpPr>
          <p:cNvPr id="77828" name="Text Box 21"/>
          <p:cNvSpPr txBox="1">
            <a:spLocks noChangeArrowheads="1"/>
          </p:cNvSpPr>
          <p:nvPr/>
        </p:nvSpPr>
        <p:spPr bwMode="auto">
          <a:xfrm>
            <a:off x="503238" y="706233"/>
            <a:ext cx="5437187" cy="490519"/>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400" dirty="0">
                <a:latin typeface="楷体_GB2312"/>
              </a:rPr>
              <a:t>2. </a:t>
            </a:r>
            <a:r>
              <a:rPr kumimoji="1" lang="zh-CN" altLang="en-US" sz="2400" dirty="0">
                <a:latin typeface="楷体_GB2312"/>
              </a:rPr>
              <a:t>静态工作点对波形失真的影响</a:t>
            </a:r>
            <a:endParaRPr kumimoji="1" lang="zh-CN" altLang="en-US" sz="2400" dirty="0">
              <a:latin typeface="楷体_GB2312"/>
            </a:endParaRPr>
          </a:p>
        </p:txBody>
      </p:sp>
      <p:sp>
        <p:nvSpPr>
          <p:cNvPr id="77829" name="Text Box 24"/>
          <p:cNvSpPr txBox="1">
            <a:spLocks noChangeArrowheads="1"/>
          </p:cNvSpPr>
          <p:nvPr/>
        </p:nvSpPr>
        <p:spPr bwMode="auto">
          <a:xfrm>
            <a:off x="611188" y="1312863"/>
            <a:ext cx="1728787" cy="9969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35000"/>
              </a:lnSpc>
              <a:spcBef>
                <a:spcPct val="0"/>
              </a:spcBef>
              <a:buClrTx/>
              <a:buFontTx/>
              <a:buNone/>
            </a:pPr>
            <a:r>
              <a:rPr kumimoji="1" lang="zh-CN" altLang="en-US" sz="2200">
                <a:latin typeface="Times New Roman" panose="02020603050405020304" pitchFamily="18" charset="0"/>
              </a:rPr>
              <a:t>截止失真</a:t>
            </a:r>
            <a:endParaRPr kumimoji="1" lang="zh-CN" altLang="en-US" sz="2200">
              <a:latin typeface="Times New Roman" panose="02020603050405020304" pitchFamily="18" charset="0"/>
            </a:endParaRPr>
          </a:p>
          <a:p>
            <a:pPr algn="ctr" eaLnBrk="1" hangingPunct="1">
              <a:lnSpc>
                <a:spcPct val="135000"/>
              </a:lnSpc>
              <a:spcBef>
                <a:spcPct val="0"/>
              </a:spcBef>
              <a:buClrTx/>
              <a:buFontTx/>
              <a:buNone/>
            </a:pPr>
            <a:r>
              <a:rPr kumimoji="1" lang="zh-CN" altLang="en-US" sz="2200">
                <a:latin typeface="Times New Roman" panose="02020603050405020304" pitchFamily="18" charset="0"/>
              </a:rPr>
              <a:t>（</a:t>
            </a:r>
            <a:r>
              <a:rPr kumimoji="1" lang="en-US" altLang="zh-CN" sz="2200">
                <a:latin typeface="Times New Roman" panose="02020603050405020304" pitchFamily="18" charset="0"/>
              </a:rPr>
              <a:t>NMOS</a:t>
            </a:r>
            <a:r>
              <a:rPr kumimoji="1" lang="zh-CN" altLang="en-US" sz="2200">
                <a:latin typeface="Times New Roman" panose="02020603050405020304" pitchFamily="18" charset="0"/>
              </a:rPr>
              <a:t>）</a:t>
            </a:r>
            <a:endParaRPr kumimoji="1" lang="zh-CN" altLang="en-US" sz="2200" baseline="-250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503238" y="720502"/>
            <a:ext cx="41052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dirty="0">
                <a:solidFill>
                  <a:srgbClr val="C00000"/>
                </a:solidFill>
                <a:latin typeface="楷体_GB2312"/>
              </a:rPr>
              <a:t>2</a:t>
            </a:r>
            <a:r>
              <a:rPr kumimoji="1" lang="zh-CN" altLang="en-US" sz="2800" dirty="0">
                <a:solidFill>
                  <a:srgbClr val="C00000"/>
                </a:solidFill>
                <a:latin typeface="楷体_GB2312"/>
              </a:rPr>
              <a:t>．工作原理</a:t>
            </a:r>
            <a:endParaRPr kumimoji="1" lang="zh-CN" altLang="en-US" sz="2800" dirty="0">
              <a:solidFill>
                <a:srgbClr val="C00000"/>
              </a:solidFill>
              <a:latin typeface="楷体_GB2312"/>
            </a:endParaRPr>
          </a:p>
        </p:txBody>
      </p:sp>
      <p:sp>
        <p:nvSpPr>
          <p:cNvPr id="13" name="Rectangle 3"/>
          <p:cNvSpPr>
            <a:spLocks noChangeArrowheads="1"/>
          </p:cNvSpPr>
          <p:nvPr/>
        </p:nvSpPr>
        <p:spPr bwMode="auto">
          <a:xfrm>
            <a:off x="304800" y="1305547"/>
            <a:ext cx="47244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1</a:t>
            </a: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i="1" dirty="0">
                <a:solidFill>
                  <a:srgbClr val="FF0000"/>
                </a:solidFill>
                <a:latin typeface="Times New Roman" panose="02020603050405020304" pitchFamily="18" charset="0"/>
                <a:cs typeface="Times New Roman" panose="02020603050405020304" pitchFamily="18" charset="0"/>
              </a:rPr>
              <a:t>V</a:t>
            </a:r>
            <a:r>
              <a:rPr lang="en-US" altLang="zh-CN" sz="2400" baseline="-25000" dirty="0">
                <a:solidFill>
                  <a:srgbClr val="FF0000"/>
                </a:solidFill>
                <a:latin typeface="Times New Roman" panose="02020603050405020304" pitchFamily="18" charset="0"/>
                <a:cs typeface="Times New Roman" panose="02020603050405020304" pitchFamily="18" charset="0"/>
              </a:rPr>
              <a:t>GS</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对沟道的控制作用</a:t>
            </a:r>
            <a:endPar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4"/>
          <p:cNvSpPr>
            <a:spLocks noChangeArrowheads="1"/>
          </p:cNvSpPr>
          <p:nvPr/>
        </p:nvSpPr>
        <p:spPr bwMode="auto">
          <a:xfrm>
            <a:off x="479884" y="1808163"/>
            <a:ext cx="3048000" cy="473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buFont typeface="Wingdings" panose="05000000000000000000" pitchFamily="2" charset="2"/>
              <a:buNone/>
            </a:pPr>
            <a:r>
              <a:rPr lang="zh-CN" altLang="en-US" sz="2200" dirty="0">
                <a:latin typeface="Times New Roman" panose="02020603050405020304" pitchFamily="18" charset="0"/>
                <a:cs typeface="Times New Roman" panose="02020603050405020304" pitchFamily="18" charset="0"/>
              </a:rPr>
              <a:t>当</a:t>
            </a:r>
            <a:r>
              <a:rPr lang="en-US" altLang="zh-CN" sz="2200" i="1" dirty="0">
                <a:latin typeface="Times New Roman" panose="02020603050405020304" pitchFamily="18" charset="0"/>
                <a:cs typeface="Times New Roman" panose="02020603050405020304" pitchFamily="18" charset="0"/>
              </a:rPr>
              <a:t>V</a:t>
            </a:r>
            <a:r>
              <a:rPr lang="en-US" altLang="zh-CN" sz="2200" baseline="-25000" dirty="0">
                <a:latin typeface="Times New Roman" panose="02020603050405020304" pitchFamily="18" charset="0"/>
                <a:cs typeface="Times New Roman" panose="02020603050405020304" pitchFamily="18" charset="0"/>
              </a:rPr>
              <a:t>GS</a:t>
            </a:r>
            <a:r>
              <a:rPr lang="en-US" altLang="zh-CN" sz="2200" dirty="0">
                <a:latin typeface="Times New Roman" panose="02020603050405020304" pitchFamily="18" charset="0"/>
                <a:cs typeface="Times New Roman" panose="02020603050405020304" pitchFamily="18" charset="0"/>
              </a:rPr>
              <a:t>≤0</a:t>
            </a:r>
            <a:r>
              <a:rPr lang="zh-CN" altLang="en-US" sz="2200" dirty="0">
                <a:latin typeface="Times New Roman" panose="02020603050405020304" pitchFamily="18" charset="0"/>
                <a:cs typeface="Times New Roman" panose="02020603050405020304" pitchFamily="18" charset="0"/>
              </a:rPr>
              <a:t>时</a:t>
            </a:r>
            <a:endParaRPr lang="zh-CN" altLang="en-US" sz="2200" dirty="0">
              <a:solidFill>
                <a:srgbClr val="3333CC"/>
              </a:solidFill>
              <a:latin typeface="Times New Roman" panose="02020603050405020304" pitchFamily="18" charset="0"/>
              <a:cs typeface="Times New Roman" panose="02020603050405020304" pitchFamily="18" charset="0"/>
            </a:endParaRPr>
          </a:p>
        </p:txBody>
      </p:sp>
      <p:sp>
        <p:nvSpPr>
          <p:cNvPr id="15" name="Rectangle 5"/>
          <p:cNvSpPr>
            <a:spLocks noChangeArrowheads="1"/>
          </p:cNvSpPr>
          <p:nvPr/>
        </p:nvSpPr>
        <p:spPr bwMode="auto">
          <a:xfrm>
            <a:off x="520700" y="2336800"/>
            <a:ext cx="3962400" cy="893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200" dirty="0"/>
              <a:t>        </a:t>
            </a:r>
            <a:r>
              <a:rPr lang="zh-CN" altLang="en-US" sz="2200" dirty="0"/>
              <a:t>无导电沟道， </a:t>
            </a:r>
            <a:r>
              <a:rPr lang="en-US" altLang="zh-CN" sz="2200" dirty="0"/>
              <a:t>d</a:t>
            </a:r>
            <a:r>
              <a:rPr lang="zh-CN" altLang="en-US" sz="2200" dirty="0"/>
              <a:t>、</a:t>
            </a:r>
            <a:r>
              <a:rPr lang="en-US" altLang="zh-CN" sz="2200" dirty="0"/>
              <a:t>s</a:t>
            </a:r>
            <a:r>
              <a:rPr lang="zh-CN" altLang="en-US" sz="2200" dirty="0"/>
              <a:t>间加电压时，也无电流产生。</a:t>
            </a:r>
            <a:endParaRPr lang="zh-CN" altLang="en-US" sz="2200" dirty="0"/>
          </a:p>
        </p:txBody>
      </p:sp>
      <p:graphicFrame>
        <p:nvGraphicFramePr>
          <p:cNvPr id="9222" name="Object 6"/>
          <p:cNvGraphicFramePr>
            <a:graphicFrameLocks noChangeAspect="1"/>
          </p:cNvGraphicFramePr>
          <p:nvPr/>
        </p:nvGraphicFramePr>
        <p:xfrm>
          <a:off x="4718050" y="557214"/>
          <a:ext cx="3709264" cy="2716073"/>
        </p:xfrm>
        <a:graphic>
          <a:graphicData uri="http://schemas.openxmlformats.org/presentationml/2006/ole">
            <mc:AlternateContent xmlns:mc="http://schemas.openxmlformats.org/markup-compatibility/2006">
              <mc:Choice xmlns:v="urn:schemas-microsoft-com:vml" Requires="v">
                <p:oleObj spid="_x0000_s129318" name="Picture2" r:id="rId1" imgW="1951990" imgH="1429385" progId="Word.Picture.8">
                  <p:embed/>
                </p:oleObj>
              </mc:Choice>
              <mc:Fallback>
                <p:oleObj name="Picture2" r:id="rId1" imgW="1951990" imgH="1429385" progId="Word.Picture.8">
                  <p:embed/>
                  <p:pic>
                    <p:nvPicPr>
                      <p:cNvPr id="0" name="图片 129317"/>
                      <p:cNvPicPr>
                        <a:picLocks noChangeAspect="1" noChangeArrowheads="1"/>
                      </p:cNvPicPr>
                      <p:nvPr/>
                    </p:nvPicPr>
                    <p:blipFill>
                      <a:blip r:embed="rId2">
                        <a:extLst>
                          <a:ext uri="{28A0092B-C50C-407E-A947-70E740481C1C}">
                            <a14:useLocalDpi xmlns:a14="http://schemas.microsoft.com/office/drawing/2010/main" val="0"/>
                          </a:ext>
                        </a:extLst>
                      </a:blip>
                      <a:srcRect l="-3688" r="-3688"/>
                      <a:stretch>
                        <a:fillRect/>
                      </a:stretch>
                    </p:blipFill>
                    <p:spPr bwMode="auto">
                      <a:xfrm>
                        <a:off x="4718050" y="557214"/>
                        <a:ext cx="3709264" cy="271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7"/>
          <p:cNvSpPr>
            <a:spLocks noChangeArrowheads="1"/>
          </p:cNvSpPr>
          <p:nvPr/>
        </p:nvSpPr>
        <p:spPr bwMode="auto">
          <a:xfrm>
            <a:off x="479884" y="3403600"/>
            <a:ext cx="3048000" cy="473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buFont typeface="Wingdings" panose="05000000000000000000" pitchFamily="2" charset="2"/>
              <a:buNone/>
            </a:pPr>
            <a:r>
              <a:rPr lang="zh-CN" altLang="en-US" sz="2200" dirty="0">
                <a:latin typeface="Times New Roman" panose="02020603050405020304" pitchFamily="18" charset="0"/>
                <a:cs typeface="Times New Roman" panose="02020603050405020304" pitchFamily="18" charset="0"/>
              </a:rPr>
              <a:t>当</a:t>
            </a:r>
            <a:r>
              <a:rPr lang="en-US" altLang="zh-CN" sz="2200" dirty="0">
                <a:latin typeface="Times New Roman" panose="02020603050405020304" pitchFamily="18" charset="0"/>
                <a:cs typeface="Times New Roman" panose="02020603050405020304" pitchFamily="18" charset="0"/>
              </a:rPr>
              <a:t>0</a:t>
            </a:r>
            <a:r>
              <a:rPr lang="en-US" altLang="zh-CN" sz="2200" baseline="-250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&lt;</a:t>
            </a:r>
            <a:r>
              <a:rPr lang="en-US" altLang="zh-CN" sz="2200" i="1" dirty="0">
                <a:latin typeface="Times New Roman" panose="02020603050405020304" pitchFamily="18" charset="0"/>
                <a:cs typeface="Times New Roman" panose="02020603050405020304" pitchFamily="18" charset="0"/>
              </a:rPr>
              <a:t>V</a:t>
            </a:r>
            <a:r>
              <a:rPr lang="en-US" altLang="zh-CN" sz="2200" baseline="-25000" dirty="0">
                <a:latin typeface="Times New Roman" panose="02020603050405020304" pitchFamily="18" charset="0"/>
                <a:cs typeface="Times New Roman" panose="02020603050405020304" pitchFamily="18" charset="0"/>
              </a:rPr>
              <a:t>GS </a:t>
            </a:r>
            <a:r>
              <a:rPr lang="en-US" altLang="zh-CN" sz="2200" dirty="0">
                <a:latin typeface="Times New Roman" panose="02020603050405020304" pitchFamily="18" charset="0"/>
                <a:cs typeface="Times New Roman" panose="02020603050405020304" pitchFamily="18" charset="0"/>
              </a:rPr>
              <a:t>&lt;</a:t>
            </a:r>
            <a:r>
              <a:rPr lang="en-US" altLang="zh-CN" sz="2200" i="1" dirty="0">
                <a:latin typeface="Times New Roman" panose="02020603050405020304" pitchFamily="18" charset="0"/>
                <a:cs typeface="Times New Roman" panose="02020603050405020304" pitchFamily="18" charset="0"/>
              </a:rPr>
              <a:t>V</a:t>
            </a:r>
            <a:r>
              <a:rPr lang="en-US" altLang="zh-CN" sz="2200" baseline="-25000" dirty="0">
                <a:latin typeface="Times New Roman" panose="02020603050405020304" pitchFamily="18" charset="0"/>
                <a:cs typeface="Times New Roman" panose="02020603050405020304" pitchFamily="18" charset="0"/>
              </a:rPr>
              <a:t>TN </a:t>
            </a:r>
            <a:r>
              <a:rPr lang="zh-CN" altLang="en-US" sz="2200" dirty="0">
                <a:latin typeface="Times New Roman" panose="02020603050405020304" pitchFamily="18" charset="0"/>
                <a:cs typeface="Times New Roman" panose="02020603050405020304" pitchFamily="18" charset="0"/>
              </a:rPr>
              <a:t>时</a:t>
            </a:r>
            <a:endParaRPr lang="zh-CN" altLang="en-US" sz="2200" dirty="0">
              <a:latin typeface="Times New Roman" panose="02020603050405020304" pitchFamily="18" charset="0"/>
              <a:cs typeface="Times New Roman" panose="02020603050405020304" pitchFamily="18" charset="0"/>
            </a:endParaRPr>
          </a:p>
        </p:txBody>
      </p:sp>
      <p:sp>
        <p:nvSpPr>
          <p:cNvPr id="18" name="Rectangle 8"/>
          <p:cNvSpPr>
            <a:spLocks noChangeArrowheads="1"/>
          </p:cNvSpPr>
          <p:nvPr/>
        </p:nvSpPr>
        <p:spPr bwMode="auto">
          <a:xfrm>
            <a:off x="520700" y="4008438"/>
            <a:ext cx="4267200" cy="1316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200" dirty="0"/>
              <a:t>        </a:t>
            </a:r>
            <a:r>
              <a:rPr lang="zh-CN" altLang="en-US" sz="2200" dirty="0"/>
              <a:t>产生电场，但未形成导电沟道（反型层），</a:t>
            </a:r>
            <a:r>
              <a:rPr lang="en-US" altLang="zh-CN" sz="2200" dirty="0"/>
              <a:t>d</a:t>
            </a:r>
            <a:r>
              <a:rPr lang="zh-CN" altLang="en-US" sz="2200" dirty="0"/>
              <a:t>、</a:t>
            </a:r>
            <a:r>
              <a:rPr lang="en-US" altLang="zh-CN" sz="2200" dirty="0"/>
              <a:t>s</a:t>
            </a:r>
            <a:r>
              <a:rPr lang="zh-CN" altLang="en-US" sz="2200" dirty="0"/>
              <a:t>间加电压后，没有电流产生。</a:t>
            </a:r>
            <a:endParaRPr lang="zh-CN" altLang="en-US" sz="2200" dirty="0"/>
          </a:p>
        </p:txBody>
      </p:sp>
      <p:graphicFrame>
        <p:nvGraphicFramePr>
          <p:cNvPr id="19" name="Object 9"/>
          <p:cNvGraphicFramePr>
            <a:graphicFrameLocks noChangeAspect="1"/>
          </p:cNvGraphicFramePr>
          <p:nvPr/>
        </p:nvGraphicFramePr>
        <p:xfrm>
          <a:off x="4718050" y="3440114"/>
          <a:ext cx="3709264" cy="2716073"/>
        </p:xfrm>
        <a:graphic>
          <a:graphicData uri="http://schemas.openxmlformats.org/presentationml/2006/ole">
            <mc:AlternateContent xmlns:mc="http://schemas.openxmlformats.org/markup-compatibility/2006">
              <mc:Choice xmlns:v="urn:schemas-microsoft-com:vml" Requires="v">
                <p:oleObj spid="_x0000_s129319" name="Picture2" r:id="rId3" imgW="1951990" imgH="1429385" progId="Word.Picture.8">
                  <p:embed/>
                </p:oleObj>
              </mc:Choice>
              <mc:Fallback>
                <p:oleObj name="Picture2" r:id="rId3" imgW="1951990" imgH="1429385" progId="Word.Picture.8">
                  <p:embed/>
                  <p:pic>
                    <p:nvPicPr>
                      <p:cNvPr id="0" name="图片 129318"/>
                      <p:cNvPicPr>
                        <a:picLocks noChangeAspect="1" noChangeArrowheads="1"/>
                      </p:cNvPicPr>
                      <p:nvPr/>
                    </p:nvPicPr>
                    <p:blipFill>
                      <a:blip r:embed="rId4">
                        <a:extLst>
                          <a:ext uri="{28A0092B-C50C-407E-A947-70E740481C1C}">
                            <a14:useLocalDpi xmlns:a14="http://schemas.microsoft.com/office/drawing/2010/main" val="0"/>
                          </a:ext>
                        </a:extLst>
                      </a:blip>
                      <a:srcRect l="-3688" r="-3688"/>
                      <a:stretch>
                        <a:fillRect/>
                      </a:stretch>
                    </p:blipFill>
                    <p:spPr bwMode="auto">
                      <a:xfrm>
                        <a:off x="4718050" y="3440114"/>
                        <a:ext cx="3709264" cy="27160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4"/>
          <p:cNvSpPr>
            <a:spLocks noChangeArrowheads="1"/>
          </p:cNvSpPr>
          <p:nvPr/>
        </p:nvSpPr>
        <p:spPr bwMode="auto">
          <a:xfrm>
            <a:off x="598487" y="-4217"/>
            <a:ext cx="8101013"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10000"/>
              </a:lnSpc>
              <a:spcBef>
                <a:spcPct val="0"/>
              </a:spcBef>
              <a:buClrTx/>
              <a:buFontTx/>
              <a:buNone/>
            </a:pPr>
            <a:r>
              <a:rPr lang="en-US" altLang="zh-CN" sz="3600" dirty="0">
                <a:solidFill>
                  <a:srgbClr val="0000CC"/>
                </a:solidFill>
                <a:latin typeface="Times New Roman" panose="02020603050405020304" pitchFamily="18" charset="0"/>
              </a:rPr>
              <a:t>4.1.1  N</a:t>
            </a:r>
            <a:r>
              <a:rPr lang="zh-CN" altLang="en-US" sz="3600" dirty="0">
                <a:solidFill>
                  <a:srgbClr val="0000CC"/>
                </a:solidFill>
                <a:latin typeface="Times New Roman" panose="02020603050405020304" pitchFamily="18" charset="0"/>
              </a:rPr>
              <a:t>沟道增强型</a:t>
            </a:r>
            <a:r>
              <a:rPr lang="en-US" altLang="zh-CN" sz="3600" dirty="0">
                <a:solidFill>
                  <a:srgbClr val="0000CC"/>
                </a:solidFill>
                <a:latin typeface="Times New Roman" panose="02020603050405020304" pitchFamily="18" charset="0"/>
              </a:rPr>
              <a:t>MOSFET</a:t>
            </a:r>
            <a:endParaRPr lang="en-US" altLang="zh-CN" sz="3600" dirty="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strips(downRigh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Righ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strips(downRight)">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strips(downRight)">
                                      <p:cBhvr>
                                        <p:cTn id="28" dur="500"/>
                                        <p:tgtEl>
                                          <p:spTgt spid="18"/>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17" grpId="0" autoUpdateAnimBg="0"/>
      <p:bldP spid="18"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4.3.2  </a:t>
            </a:r>
            <a:r>
              <a:rPr lang="zh-CN" altLang="en-US" sz="3200">
                <a:solidFill>
                  <a:srgbClr val="0000CC"/>
                </a:solidFill>
                <a:latin typeface="Times New Roman" panose="02020603050405020304" pitchFamily="18" charset="0"/>
              </a:rPr>
              <a:t>动态工作情况的图解分析</a:t>
            </a:r>
            <a:endParaRPr lang="zh-CN" altLang="en-US" sz="3200" i="1">
              <a:solidFill>
                <a:srgbClr val="0000CC"/>
              </a:solidFill>
              <a:latin typeface="Times New Roman" panose="02020603050405020304" pitchFamily="18" charset="0"/>
            </a:endParaRPr>
          </a:p>
        </p:txBody>
      </p:sp>
      <p:graphicFrame>
        <p:nvGraphicFramePr>
          <p:cNvPr id="78851" name="Object 20"/>
          <p:cNvGraphicFramePr>
            <a:graphicFrameLocks noChangeAspect="1"/>
          </p:cNvGraphicFramePr>
          <p:nvPr/>
        </p:nvGraphicFramePr>
        <p:xfrm>
          <a:off x="2303463" y="1131888"/>
          <a:ext cx="5629275" cy="5068887"/>
        </p:xfrm>
        <a:graphic>
          <a:graphicData uri="http://schemas.openxmlformats.org/presentationml/2006/ole">
            <mc:AlternateContent xmlns:mc="http://schemas.openxmlformats.org/markup-compatibility/2006">
              <mc:Choice xmlns:v="urn:schemas-microsoft-com:vml" Requires="v">
                <p:oleObj spid="_x0000_s182421" name="图片" r:id="rId2" imgW="4021455" imgH="3627755" progId="Word.Picture.8">
                  <p:embed/>
                </p:oleObj>
              </mc:Choice>
              <mc:Fallback>
                <p:oleObj name="图片" r:id="rId2" imgW="4021455" imgH="3627755" progId="Word.Picture.8">
                  <p:embed/>
                  <p:pic>
                    <p:nvPicPr>
                      <p:cNvPr id="0" name="图片 1824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3" y="1131888"/>
                        <a:ext cx="5629275" cy="50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2" name="Text Box 13"/>
          <p:cNvSpPr txBox="1">
            <a:spLocks noChangeArrowheads="1"/>
          </p:cNvSpPr>
          <p:nvPr/>
        </p:nvSpPr>
        <p:spPr bwMode="auto">
          <a:xfrm>
            <a:off x="611188" y="1303338"/>
            <a:ext cx="1728787" cy="9969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35000"/>
              </a:lnSpc>
              <a:spcBef>
                <a:spcPct val="0"/>
              </a:spcBef>
              <a:buClrTx/>
              <a:buFontTx/>
              <a:buNone/>
            </a:pPr>
            <a:r>
              <a:rPr kumimoji="1" lang="zh-CN" altLang="en-US" sz="2200">
                <a:latin typeface="Times New Roman" panose="02020603050405020304" pitchFamily="18" charset="0"/>
              </a:rPr>
              <a:t>饱和失真</a:t>
            </a:r>
            <a:endParaRPr kumimoji="1" lang="zh-CN" altLang="en-US" sz="2200">
              <a:latin typeface="Times New Roman" panose="02020603050405020304" pitchFamily="18" charset="0"/>
            </a:endParaRPr>
          </a:p>
          <a:p>
            <a:pPr algn="ctr" eaLnBrk="1" hangingPunct="1">
              <a:lnSpc>
                <a:spcPct val="135000"/>
              </a:lnSpc>
              <a:spcBef>
                <a:spcPct val="0"/>
              </a:spcBef>
              <a:buClrTx/>
              <a:buFontTx/>
              <a:buNone/>
            </a:pPr>
            <a:r>
              <a:rPr kumimoji="1" lang="zh-CN" altLang="en-US" sz="2200">
                <a:latin typeface="Times New Roman" panose="02020603050405020304" pitchFamily="18" charset="0"/>
              </a:rPr>
              <a:t>（</a:t>
            </a:r>
            <a:r>
              <a:rPr kumimoji="1" lang="en-US" altLang="zh-CN" sz="2200">
                <a:latin typeface="Times New Roman" panose="02020603050405020304" pitchFamily="18" charset="0"/>
              </a:rPr>
              <a:t>NMOS</a:t>
            </a:r>
            <a:r>
              <a:rPr kumimoji="1" lang="zh-CN" altLang="en-US" sz="2200">
                <a:latin typeface="Times New Roman" panose="02020603050405020304" pitchFamily="18" charset="0"/>
              </a:rPr>
              <a:t>）</a:t>
            </a:r>
            <a:endParaRPr kumimoji="1" lang="zh-CN" altLang="en-US" sz="2200" baseline="-25000">
              <a:latin typeface="Times New Roman" panose="02020603050405020304" pitchFamily="18"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4424" y="1199071"/>
            <a:ext cx="5391931" cy="4943123"/>
          </a:xfrm>
          <a:prstGeom prst="rect">
            <a:avLst/>
          </a:prstGeom>
        </p:spPr>
      </p:pic>
      <p:sp>
        <p:nvSpPr>
          <p:cNvPr id="7" name="Text Box 21"/>
          <p:cNvSpPr txBox="1">
            <a:spLocks noChangeArrowheads="1"/>
          </p:cNvSpPr>
          <p:nvPr/>
        </p:nvSpPr>
        <p:spPr bwMode="auto">
          <a:xfrm>
            <a:off x="503238" y="706233"/>
            <a:ext cx="5437187" cy="490519"/>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400" dirty="0">
                <a:latin typeface="楷体_GB2312"/>
              </a:rPr>
              <a:t>2. </a:t>
            </a:r>
            <a:r>
              <a:rPr kumimoji="1" lang="zh-CN" altLang="en-US" sz="2400" dirty="0">
                <a:latin typeface="楷体_GB2312"/>
              </a:rPr>
              <a:t>静态工作点对波形失真的影响</a:t>
            </a:r>
            <a:endParaRPr kumimoji="1" lang="zh-CN" altLang="en-US" sz="2400" dirty="0">
              <a:latin typeface="楷体_GB231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WordArt 4"/>
          <p:cNvSpPr>
            <a:spLocks noChangeArrowheads="1" noChangeShapeType="1" noTextEdit="1"/>
          </p:cNvSpPr>
          <p:nvPr/>
        </p:nvSpPr>
        <p:spPr bwMode="auto">
          <a:xfrm rot="14126">
            <a:off x="179388" y="79375"/>
            <a:ext cx="288925" cy="503238"/>
          </a:xfrm>
          <a:prstGeom prst="rect">
            <a:avLst/>
          </a:prstGeom>
        </p:spPr>
        <p:txBody>
          <a:bodyPr wrap="none" fromWordArt="1">
            <a:prstTxWarp prst="textPlain">
              <a:avLst>
                <a:gd name="adj" fmla="val 50000"/>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rPr>
              <a:t>？</a:t>
            </a:r>
            <a:endPar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endParaRPr>
          </a:p>
        </p:txBody>
      </p:sp>
      <p:sp>
        <p:nvSpPr>
          <p:cNvPr id="3" name="Rectangle 5"/>
          <p:cNvSpPr>
            <a:spLocks noChangeArrowheads="1"/>
          </p:cNvSpPr>
          <p:nvPr/>
        </p:nvSpPr>
        <p:spPr bwMode="auto">
          <a:xfrm>
            <a:off x="684213" y="44450"/>
            <a:ext cx="2663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3600" b="1">
                <a:solidFill>
                  <a:schemeClr val="tx2"/>
                </a:solidFill>
                <a:latin typeface="Arial Narrow" panose="020B0606020202030204" pitchFamily="34" charset="0"/>
                <a:ea typeface="楷体_GB2312" pitchFamily="49" charset="-122"/>
              </a:defRPr>
            </a:lvl1pPr>
            <a:lvl2pPr algn="l">
              <a:defRPr sz="3600" b="1">
                <a:solidFill>
                  <a:schemeClr val="tx2"/>
                </a:solidFill>
                <a:latin typeface="Arial Narrow" panose="020B0606020202030204" pitchFamily="34" charset="0"/>
                <a:ea typeface="楷体_GB2312" pitchFamily="49" charset="-122"/>
              </a:defRPr>
            </a:lvl2pPr>
            <a:lvl3pPr algn="l">
              <a:defRPr sz="3600" b="1">
                <a:solidFill>
                  <a:schemeClr val="tx2"/>
                </a:solidFill>
                <a:latin typeface="Arial Narrow" panose="020B0606020202030204" pitchFamily="34" charset="0"/>
                <a:ea typeface="楷体_GB2312" pitchFamily="49" charset="-122"/>
              </a:defRPr>
            </a:lvl3pPr>
            <a:lvl4pPr algn="l">
              <a:defRPr sz="3600" b="1">
                <a:solidFill>
                  <a:schemeClr val="tx2"/>
                </a:solidFill>
                <a:latin typeface="Arial Narrow" panose="020B0606020202030204" pitchFamily="34" charset="0"/>
                <a:ea typeface="楷体_GB2312" pitchFamily="49" charset="-122"/>
              </a:defRPr>
            </a:lvl4pPr>
            <a:lvl5pPr algn="l">
              <a:defRPr sz="36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6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6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6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600" b="1">
                <a:solidFill>
                  <a:schemeClr val="tx2"/>
                </a:solidFill>
                <a:latin typeface="Arial Narrow" panose="020B0606020202030204" pitchFamily="34" charset="0"/>
                <a:ea typeface="楷体_GB2312" pitchFamily="49" charset="-122"/>
              </a:defRPr>
            </a:lvl9pPr>
          </a:lstStyle>
          <a:p>
            <a:pPr>
              <a:defRPr/>
            </a:pPr>
            <a:r>
              <a:rPr lang="zh-CN" altLang="en-US" sz="4000">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rPr>
              <a:t>思考题</a:t>
            </a:r>
            <a:endParaRPr lang="zh-CN" altLang="en-US" sz="4000" u="sng">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endParaRPr>
          </a:p>
        </p:txBody>
      </p:sp>
      <p:sp>
        <p:nvSpPr>
          <p:cNvPr id="81924" name="Rectangle 6"/>
          <p:cNvSpPr>
            <a:spLocks noChangeArrowheads="1"/>
          </p:cNvSpPr>
          <p:nvPr/>
        </p:nvSpPr>
        <p:spPr bwMode="auto">
          <a:xfrm>
            <a:off x="503238" y="728663"/>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400">
                <a:latin typeface="楷体_GB2312"/>
              </a:rPr>
              <a:t>1.  </a:t>
            </a:r>
            <a:r>
              <a:rPr lang="zh-CN" altLang="en-US" sz="2400">
                <a:latin typeface="楷体_GB2312"/>
              </a:rPr>
              <a:t>试分析下列问题：</a:t>
            </a:r>
            <a:endParaRPr lang="zh-CN" altLang="en-US" sz="2400" u="sng">
              <a:latin typeface="楷体_GB2312"/>
            </a:endParaRPr>
          </a:p>
        </p:txBody>
      </p:sp>
      <p:sp>
        <p:nvSpPr>
          <p:cNvPr id="81925" name="Rectangle 7"/>
          <p:cNvSpPr>
            <a:spLocks noChangeArrowheads="1"/>
          </p:cNvSpPr>
          <p:nvPr/>
        </p:nvSpPr>
        <p:spPr bwMode="auto">
          <a:xfrm>
            <a:off x="622300" y="1196975"/>
            <a:ext cx="411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000">
                <a:latin typeface="Times New Roman" panose="02020603050405020304" pitchFamily="18" charset="0"/>
              </a:rPr>
              <a:t>（</a:t>
            </a:r>
            <a:r>
              <a:rPr lang="en-US" altLang="zh-CN" sz="2000">
                <a:latin typeface="Times New Roman" panose="02020603050405020304" pitchFamily="18" charset="0"/>
              </a:rPr>
              <a:t>1</a:t>
            </a:r>
            <a:r>
              <a:rPr lang="zh-CN" altLang="en-US" sz="2000">
                <a:latin typeface="Times New Roman" panose="02020603050405020304" pitchFamily="18" charset="0"/>
              </a:rPr>
              <a:t>）画出负载线</a:t>
            </a:r>
            <a:endParaRPr lang="zh-CN" altLang="en-US" sz="2000" i="1">
              <a:latin typeface="Times New Roman" panose="02020603050405020304" pitchFamily="18" charset="0"/>
            </a:endParaRPr>
          </a:p>
        </p:txBody>
      </p:sp>
      <p:sp>
        <p:nvSpPr>
          <p:cNvPr id="81926" name="Rectangle 8"/>
          <p:cNvSpPr>
            <a:spLocks noChangeArrowheads="1"/>
          </p:cNvSpPr>
          <p:nvPr/>
        </p:nvSpPr>
        <p:spPr bwMode="auto">
          <a:xfrm>
            <a:off x="611188" y="1555750"/>
            <a:ext cx="4114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lang="zh-CN" altLang="en-US" sz="2000">
                <a:latin typeface="Times New Roman" panose="02020603050405020304" pitchFamily="18" charset="0"/>
              </a:rPr>
              <a:t>（</a:t>
            </a:r>
            <a:r>
              <a:rPr lang="en-US" altLang="zh-CN" sz="2000">
                <a:latin typeface="Times New Roman" panose="02020603050405020304" pitchFamily="18" charset="0"/>
              </a:rPr>
              <a:t>2</a:t>
            </a:r>
            <a:r>
              <a:rPr lang="zh-CN" altLang="en-US" sz="2000">
                <a:latin typeface="Times New Roman" panose="02020603050405020304" pitchFamily="18" charset="0"/>
              </a:rPr>
              <a:t>）接入负载</a:t>
            </a:r>
            <a:r>
              <a:rPr lang="en-US" altLang="zh-CN" sz="2000" i="1">
                <a:latin typeface="Times New Roman" panose="02020603050405020304" pitchFamily="18" charset="0"/>
              </a:rPr>
              <a:t>R</a:t>
            </a:r>
            <a:r>
              <a:rPr lang="en-US" altLang="zh-CN" sz="2000" baseline="-25000">
                <a:latin typeface="Times New Roman" panose="02020603050405020304" pitchFamily="18" charset="0"/>
              </a:rPr>
              <a:t>L</a:t>
            </a:r>
            <a:r>
              <a:rPr lang="zh-CN" altLang="en-US" sz="2000">
                <a:latin typeface="Times New Roman" panose="02020603050405020304" pitchFamily="18" charset="0"/>
              </a:rPr>
              <a:t>时，负载线将如何变化？</a:t>
            </a:r>
            <a:r>
              <a:rPr lang="en-US" altLang="zh-CN" sz="2000" i="1">
                <a:latin typeface="Times New Roman" panose="02020603050405020304" pitchFamily="18" charset="0"/>
              </a:rPr>
              <a:t>Q</a:t>
            </a:r>
            <a:r>
              <a:rPr lang="zh-CN" altLang="en-US" sz="2000">
                <a:latin typeface="Times New Roman" panose="02020603050405020304" pitchFamily="18" charset="0"/>
              </a:rPr>
              <a:t>点怎样变化？</a:t>
            </a:r>
            <a:endParaRPr lang="zh-CN" altLang="en-US" sz="2000">
              <a:latin typeface="Times New Roman" panose="02020603050405020304" pitchFamily="18" charset="0"/>
            </a:endParaRPr>
          </a:p>
        </p:txBody>
      </p:sp>
      <p:graphicFrame>
        <p:nvGraphicFramePr>
          <p:cNvPr id="81927" name="Object 9"/>
          <p:cNvGraphicFramePr>
            <a:graphicFrameLocks noChangeAspect="1"/>
          </p:cNvGraphicFramePr>
          <p:nvPr/>
        </p:nvGraphicFramePr>
        <p:xfrm>
          <a:off x="5556250" y="225425"/>
          <a:ext cx="3371850" cy="2743200"/>
        </p:xfrm>
        <a:graphic>
          <a:graphicData uri="http://schemas.openxmlformats.org/presentationml/2006/ole">
            <mc:AlternateContent xmlns:mc="http://schemas.openxmlformats.org/markup-compatibility/2006">
              <mc:Choice xmlns:v="urn:schemas-microsoft-com:vml" Requires="v">
                <p:oleObj spid="_x0000_s249994" name="图片" r:id="rId1" imgW="2249170" imgH="1833245" progId="Word.Picture.8">
                  <p:embed/>
                </p:oleObj>
              </mc:Choice>
              <mc:Fallback>
                <p:oleObj name="图片" r:id="rId1" imgW="2249170" imgH="1833245" progId="Word.Picture.8">
                  <p:embed/>
                  <p:pic>
                    <p:nvPicPr>
                      <p:cNvPr id="0" name="图片 2499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0" y="225425"/>
                        <a:ext cx="3371850" cy="2743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0"/>
          <p:cNvGraphicFramePr>
            <a:graphicFrameLocks noChangeAspect="1"/>
          </p:cNvGraphicFramePr>
          <p:nvPr/>
        </p:nvGraphicFramePr>
        <p:xfrm>
          <a:off x="5556250" y="225425"/>
          <a:ext cx="3371850" cy="2743200"/>
        </p:xfrm>
        <a:graphic>
          <a:graphicData uri="http://schemas.openxmlformats.org/presentationml/2006/ole">
            <mc:AlternateContent xmlns:mc="http://schemas.openxmlformats.org/markup-compatibility/2006">
              <mc:Choice xmlns:v="urn:schemas-microsoft-com:vml" Requires="v">
                <p:oleObj spid="_x0000_s249995" name="图片" r:id="rId3" imgW="2249170" imgH="1833245" progId="Word.Picture.8">
                  <p:embed/>
                </p:oleObj>
              </mc:Choice>
              <mc:Fallback>
                <p:oleObj name="图片" r:id="rId3" imgW="2249170" imgH="1833245" progId="Word.Picture.8">
                  <p:embed/>
                  <p:pic>
                    <p:nvPicPr>
                      <p:cNvPr id="0" name="图片 2499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225425"/>
                        <a:ext cx="33718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1"/>
          <p:cNvGraphicFramePr>
            <a:graphicFrameLocks noChangeAspect="1"/>
          </p:cNvGraphicFramePr>
          <p:nvPr/>
        </p:nvGraphicFramePr>
        <p:xfrm>
          <a:off x="702779" y="2510755"/>
          <a:ext cx="3257550" cy="3257550"/>
        </p:xfrm>
        <a:graphic>
          <a:graphicData uri="http://schemas.openxmlformats.org/presentationml/2006/ole">
            <mc:AlternateContent xmlns:mc="http://schemas.openxmlformats.org/markup-compatibility/2006">
              <mc:Choice xmlns:v="urn:schemas-microsoft-com:vml" Requires="v">
                <p:oleObj spid="_x0000_s249996" name="图片" r:id="rId5" imgW="2506980" imgH="2511425" progId="Word.Picture.8">
                  <p:embed/>
                </p:oleObj>
              </mc:Choice>
              <mc:Fallback>
                <p:oleObj name="图片" r:id="rId5" imgW="2506980" imgH="2511425" progId="Word.Picture.8">
                  <p:embed/>
                  <p:pic>
                    <p:nvPicPr>
                      <p:cNvPr id="0" name="图片 2499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779" y="2510755"/>
                        <a:ext cx="32575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3"/>
          <p:cNvGraphicFramePr>
            <a:graphicFrameLocks noChangeAspect="1"/>
          </p:cNvGraphicFramePr>
          <p:nvPr/>
        </p:nvGraphicFramePr>
        <p:xfrm>
          <a:off x="702779" y="2523455"/>
          <a:ext cx="3257550" cy="3244850"/>
        </p:xfrm>
        <a:graphic>
          <a:graphicData uri="http://schemas.openxmlformats.org/presentationml/2006/ole">
            <mc:AlternateContent xmlns:mc="http://schemas.openxmlformats.org/markup-compatibility/2006">
              <mc:Choice xmlns:v="urn:schemas-microsoft-com:vml" Requires="v">
                <p:oleObj spid="_x0000_s249997" name="图片" r:id="rId7" imgW="2506980" imgH="2501265" progId="Word.Picture.8">
                  <p:embed/>
                </p:oleObj>
              </mc:Choice>
              <mc:Fallback>
                <p:oleObj name="图片" r:id="rId7" imgW="2506980" imgH="2501265" progId="Word.Picture.8">
                  <p:embed/>
                  <p:pic>
                    <p:nvPicPr>
                      <p:cNvPr id="0" name="图片 2499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779" y="2523455"/>
                        <a:ext cx="325755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7"/>
          <p:cNvGraphicFramePr>
            <a:graphicFrameLocks noChangeAspect="1"/>
          </p:cNvGraphicFramePr>
          <p:nvPr/>
        </p:nvGraphicFramePr>
        <p:xfrm>
          <a:off x="4158766" y="2505993"/>
          <a:ext cx="3257550" cy="3443287"/>
        </p:xfrm>
        <a:graphic>
          <a:graphicData uri="http://schemas.openxmlformats.org/presentationml/2006/ole">
            <mc:AlternateContent xmlns:mc="http://schemas.openxmlformats.org/markup-compatibility/2006">
              <mc:Choice xmlns:v="urn:schemas-microsoft-com:vml" Requires="v">
                <p:oleObj spid="_x0000_s249998" name="图片" r:id="rId9" imgW="2506980" imgH="2653665" progId="Word.Picture.8">
                  <p:embed/>
                </p:oleObj>
              </mc:Choice>
              <mc:Fallback>
                <p:oleObj name="图片" r:id="rId9" imgW="2506980" imgH="2653665" progId="Word.Picture.8">
                  <p:embed/>
                  <p:pic>
                    <p:nvPicPr>
                      <p:cNvPr id="0" name="图片 24999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8766" y="2505993"/>
                        <a:ext cx="3257550" cy="344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9"/>
          <p:cNvGraphicFramePr>
            <a:graphicFrameLocks noChangeAspect="1"/>
          </p:cNvGraphicFramePr>
          <p:nvPr/>
        </p:nvGraphicFramePr>
        <p:xfrm>
          <a:off x="4158766" y="2531393"/>
          <a:ext cx="3257550" cy="3417887"/>
        </p:xfrm>
        <a:graphic>
          <a:graphicData uri="http://schemas.openxmlformats.org/presentationml/2006/ole">
            <mc:AlternateContent xmlns:mc="http://schemas.openxmlformats.org/markup-compatibility/2006">
              <mc:Choice xmlns:v="urn:schemas-microsoft-com:vml" Requires="v">
                <p:oleObj spid="_x0000_s249999" name="图片" r:id="rId11" imgW="2506980" imgH="2635885" progId="Word.Picture.8">
                  <p:embed/>
                </p:oleObj>
              </mc:Choice>
              <mc:Fallback>
                <p:oleObj name="图片" r:id="rId11" imgW="2506980" imgH="2635885" progId="Word.Picture.8">
                  <p:embed/>
                  <p:pic>
                    <p:nvPicPr>
                      <p:cNvPr id="0" name="图片 2499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8766" y="2531393"/>
                        <a:ext cx="3257550"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1"/>
          <p:cNvGraphicFramePr>
            <a:graphicFrameLocks noChangeAspect="1"/>
          </p:cNvGraphicFramePr>
          <p:nvPr/>
        </p:nvGraphicFramePr>
        <p:xfrm>
          <a:off x="4158766" y="2531393"/>
          <a:ext cx="3257550" cy="3417887"/>
        </p:xfrm>
        <a:graphic>
          <a:graphicData uri="http://schemas.openxmlformats.org/presentationml/2006/ole">
            <mc:AlternateContent xmlns:mc="http://schemas.openxmlformats.org/markup-compatibility/2006">
              <mc:Choice xmlns:v="urn:schemas-microsoft-com:vml" Requires="v">
                <p:oleObj spid="_x0000_s250000" name="图片" r:id="rId13" imgW="2506980" imgH="2635885" progId="Word.Picture.8">
                  <p:embed/>
                </p:oleObj>
              </mc:Choice>
              <mc:Fallback>
                <p:oleObj name="图片" r:id="rId13" imgW="2506980" imgH="2635885" progId="Word.Picture.8">
                  <p:embed/>
                  <p:pic>
                    <p:nvPicPr>
                      <p:cNvPr id="0" name="图片 2499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8766" y="2531393"/>
                        <a:ext cx="3257550"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23"/>
          <p:cNvGraphicFramePr>
            <a:graphicFrameLocks noChangeAspect="1"/>
          </p:cNvGraphicFramePr>
          <p:nvPr/>
        </p:nvGraphicFramePr>
        <p:xfrm>
          <a:off x="702779" y="2523455"/>
          <a:ext cx="3257550" cy="3244850"/>
        </p:xfrm>
        <a:graphic>
          <a:graphicData uri="http://schemas.openxmlformats.org/presentationml/2006/ole">
            <mc:AlternateContent xmlns:mc="http://schemas.openxmlformats.org/markup-compatibility/2006">
              <mc:Choice xmlns:v="urn:schemas-microsoft-com:vml" Requires="v">
                <p:oleObj spid="_x0000_s250001" name="图片" r:id="rId15" imgW="2506980" imgH="2501265" progId="Word.Picture.8">
                  <p:embed/>
                </p:oleObj>
              </mc:Choice>
              <mc:Fallback>
                <p:oleObj name="图片" r:id="rId15" imgW="2506980" imgH="2501265" progId="Word.Picture.8">
                  <p:embed/>
                  <p:pic>
                    <p:nvPicPr>
                      <p:cNvPr id="0" name="图片 2500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2779" y="2523455"/>
                        <a:ext cx="325755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up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upRigh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trips(up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WordArt 4"/>
          <p:cNvSpPr>
            <a:spLocks noChangeArrowheads="1" noChangeShapeType="1" noTextEdit="1"/>
          </p:cNvSpPr>
          <p:nvPr/>
        </p:nvSpPr>
        <p:spPr bwMode="auto">
          <a:xfrm rot="14126">
            <a:off x="179388" y="79375"/>
            <a:ext cx="288925" cy="503238"/>
          </a:xfrm>
          <a:prstGeom prst="rect">
            <a:avLst/>
          </a:prstGeom>
        </p:spPr>
        <p:txBody>
          <a:bodyPr wrap="none" fromWordArt="1">
            <a:prstTxWarp prst="textPlain">
              <a:avLst>
                <a:gd name="adj" fmla="val 50000"/>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rPr>
              <a:t>？</a:t>
            </a:r>
            <a:endPar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endParaRPr>
          </a:p>
        </p:txBody>
      </p:sp>
      <p:sp>
        <p:nvSpPr>
          <p:cNvPr id="3" name="Rectangle 5"/>
          <p:cNvSpPr>
            <a:spLocks noChangeArrowheads="1"/>
          </p:cNvSpPr>
          <p:nvPr/>
        </p:nvSpPr>
        <p:spPr bwMode="auto">
          <a:xfrm>
            <a:off x="684213" y="44450"/>
            <a:ext cx="2663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3600" b="1">
                <a:solidFill>
                  <a:schemeClr val="tx2"/>
                </a:solidFill>
                <a:latin typeface="Arial Narrow" panose="020B0606020202030204" pitchFamily="34" charset="0"/>
                <a:ea typeface="楷体_GB2312" pitchFamily="49" charset="-122"/>
              </a:defRPr>
            </a:lvl1pPr>
            <a:lvl2pPr algn="l">
              <a:defRPr sz="3600" b="1">
                <a:solidFill>
                  <a:schemeClr val="tx2"/>
                </a:solidFill>
                <a:latin typeface="Arial Narrow" panose="020B0606020202030204" pitchFamily="34" charset="0"/>
                <a:ea typeface="楷体_GB2312" pitchFamily="49" charset="-122"/>
              </a:defRPr>
            </a:lvl2pPr>
            <a:lvl3pPr algn="l">
              <a:defRPr sz="3600" b="1">
                <a:solidFill>
                  <a:schemeClr val="tx2"/>
                </a:solidFill>
                <a:latin typeface="Arial Narrow" panose="020B0606020202030204" pitchFamily="34" charset="0"/>
                <a:ea typeface="楷体_GB2312" pitchFamily="49" charset="-122"/>
              </a:defRPr>
            </a:lvl3pPr>
            <a:lvl4pPr algn="l">
              <a:defRPr sz="3600" b="1">
                <a:solidFill>
                  <a:schemeClr val="tx2"/>
                </a:solidFill>
                <a:latin typeface="Arial Narrow" panose="020B0606020202030204" pitchFamily="34" charset="0"/>
                <a:ea typeface="楷体_GB2312" pitchFamily="49" charset="-122"/>
              </a:defRPr>
            </a:lvl4pPr>
            <a:lvl5pPr algn="l">
              <a:defRPr sz="36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6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6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6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600" b="1">
                <a:solidFill>
                  <a:schemeClr val="tx2"/>
                </a:solidFill>
                <a:latin typeface="Arial Narrow" panose="020B0606020202030204" pitchFamily="34" charset="0"/>
                <a:ea typeface="楷体_GB2312" pitchFamily="49" charset="-122"/>
              </a:defRPr>
            </a:lvl9pPr>
          </a:lstStyle>
          <a:p>
            <a:pPr>
              <a:defRPr/>
            </a:pPr>
            <a:r>
              <a:rPr lang="zh-CN" altLang="en-US" sz="4000">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rPr>
              <a:t>思考题</a:t>
            </a:r>
            <a:endParaRPr lang="zh-CN" altLang="en-US" sz="4000" u="sng">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endParaRPr>
          </a:p>
        </p:txBody>
      </p:sp>
      <p:sp>
        <p:nvSpPr>
          <p:cNvPr id="82948" name="Rectangle 6"/>
          <p:cNvSpPr>
            <a:spLocks noChangeArrowheads="1"/>
          </p:cNvSpPr>
          <p:nvPr/>
        </p:nvSpPr>
        <p:spPr bwMode="auto">
          <a:xfrm>
            <a:off x="503238" y="728663"/>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400">
                <a:latin typeface="楷体_GB2312"/>
              </a:rPr>
              <a:t>2.  </a:t>
            </a:r>
            <a:r>
              <a:rPr lang="zh-CN" altLang="en-US" sz="2400">
                <a:latin typeface="楷体_GB2312"/>
              </a:rPr>
              <a:t>试分析下列问题：</a:t>
            </a:r>
            <a:endParaRPr lang="zh-CN" altLang="en-US" sz="2400" u="sng">
              <a:latin typeface="楷体_GB2312"/>
            </a:endParaRPr>
          </a:p>
        </p:txBody>
      </p:sp>
      <p:graphicFrame>
        <p:nvGraphicFramePr>
          <p:cNvPr id="82949" name="Object 9"/>
          <p:cNvGraphicFramePr>
            <a:graphicFrameLocks noChangeAspect="1"/>
          </p:cNvGraphicFramePr>
          <p:nvPr/>
        </p:nvGraphicFramePr>
        <p:xfrm>
          <a:off x="5364163" y="2333625"/>
          <a:ext cx="3371850" cy="2743200"/>
        </p:xfrm>
        <a:graphic>
          <a:graphicData uri="http://schemas.openxmlformats.org/presentationml/2006/ole">
            <mc:AlternateContent xmlns:mc="http://schemas.openxmlformats.org/markup-compatibility/2006">
              <mc:Choice xmlns:v="urn:schemas-microsoft-com:vml" Requires="v">
                <p:oleObj spid="_x0000_s184612" name="图片" r:id="rId1" imgW="2249170" imgH="1833245" progId="Word.Picture.8">
                  <p:embed/>
                </p:oleObj>
              </mc:Choice>
              <mc:Fallback>
                <p:oleObj name="图片" r:id="rId1" imgW="2249170" imgH="1833245" progId="Word.Picture.8">
                  <p:embed/>
                  <p:pic>
                    <p:nvPicPr>
                      <p:cNvPr id="0" name="图片 184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2333625"/>
                        <a:ext cx="3371850" cy="2743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50" name="Object 17"/>
          <p:cNvGraphicFramePr>
            <a:graphicFrameLocks noChangeAspect="1"/>
          </p:cNvGraphicFramePr>
          <p:nvPr/>
        </p:nvGraphicFramePr>
        <p:xfrm>
          <a:off x="814388" y="2024063"/>
          <a:ext cx="3757612" cy="3757612"/>
        </p:xfrm>
        <a:graphic>
          <a:graphicData uri="http://schemas.openxmlformats.org/presentationml/2006/ole">
            <mc:AlternateContent xmlns:mc="http://schemas.openxmlformats.org/markup-compatibility/2006">
              <mc:Choice xmlns:v="urn:schemas-microsoft-com:vml" Requires="v">
                <p:oleObj spid="_x0000_s184613" name="图片" r:id="rId3" imgW="2506980" imgH="2511425" progId="Word.Picture.8">
                  <p:embed/>
                </p:oleObj>
              </mc:Choice>
              <mc:Fallback>
                <p:oleObj name="图片" r:id="rId3" imgW="2506980" imgH="2511425" progId="Word.Picture.8">
                  <p:embed/>
                  <p:pic>
                    <p:nvPicPr>
                      <p:cNvPr id="0" name="图片 1846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8" y="2024063"/>
                        <a:ext cx="3757612" cy="375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51" name="Rectangle 19"/>
          <p:cNvSpPr>
            <a:spLocks noChangeArrowheads="1"/>
          </p:cNvSpPr>
          <p:nvPr/>
        </p:nvSpPr>
        <p:spPr bwMode="auto">
          <a:xfrm>
            <a:off x="673100" y="1125538"/>
            <a:ext cx="78597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lang="zh-CN" altLang="en-US" sz="2000">
                <a:latin typeface="Times New Roman" panose="02020603050405020304" pitchFamily="18" charset="0"/>
              </a:rPr>
              <a:t>（</a:t>
            </a:r>
            <a:r>
              <a:rPr lang="en-US" altLang="zh-CN" sz="2000">
                <a:latin typeface="Times New Roman" panose="02020603050405020304" pitchFamily="18" charset="0"/>
              </a:rPr>
              <a:t>1</a:t>
            </a:r>
            <a:r>
              <a:rPr lang="zh-CN" altLang="en-US" sz="2000">
                <a:latin typeface="Times New Roman" panose="02020603050405020304" pitchFamily="18" charset="0"/>
              </a:rPr>
              <a:t>）增大</a:t>
            </a:r>
            <a:r>
              <a:rPr lang="en-US" altLang="zh-CN" sz="2000" i="1">
                <a:latin typeface="Times New Roman" panose="02020603050405020304" pitchFamily="18" charset="0"/>
              </a:rPr>
              <a:t>R</a:t>
            </a:r>
            <a:r>
              <a:rPr lang="en-US" altLang="zh-CN" sz="2000" baseline="-25000">
                <a:latin typeface="Times New Roman" panose="02020603050405020304" pitchFamily="18" charset="0"/>
              </a:rPr>
              <a:t>d</a:t>
            </a:r>
            <a:r>
              <a:rPr lang="zh-CN" altLang="en-US" sz="2000">
                <a:latin typeface="Times New Roman" panose="02020603050405020304" pitchFamily="18" charset="0"/>
              </a:rPr>
              <a:t>时，负载线将如何变化？</a:t>
            </a:r>
            <a:r>
              <a:rPr lang="en-US" altLang="zh-CN" sz="2000" i="1">
                <a:latin typeface="Times New Roman" panose="02020603050405020304" pitchFamily="18" charset="0"/>
              </a:rPr>
              <a:t>Q</a:t>
            </a:r>
            <a:r>
              <a:rPr lang="zh-CN" altLang="en-US" sz="2000">
                <a:latin typeface="Times New Roman" panose="02020603050405020304" pitchFamily="18" charset="0"/>
              </a:rPr>
              <a:t>点怎样变化？</a:t>
            </a:r>
            <a:endParaRPr lang="zh-CN" altLang="en-US" sz="2000" i="1">
              <a:latin typeface="Times New Roman" panose="02020603050405020304" pitchFamily="18" charset="0"/>
            </a:endParaRPr>
          </a:p>
        </p:txBody>
      </p:sp>
      <p:sp>
        <p:nvSpPr>
          <p:cNvPr id="8" name="Rectangle 20"/>
          <p:cNvSpPr>
            <a:spLocks noChangeArrowheads="1"/>
          </p:cNvSpPr>
          <p:nvPr/>
        </p:nvSpPr>
        <p:spPr bwMode="auto">
          <a:xfrm>
            <a:off x="673100" y="1520825"/>
            <a:ext cx="76073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lang="zh-CN" altLang="en-US" sz="2000">
                <a:latin typeface="Times New Roman" panose="02020603050405020304" pitchFamily="18" charset="0"/>
              </a:rPr>
              <a:t>（</a:t>
            </a:r>
            <a:r>
              <a:rPr lang="en-US" altLang="zh-CN" sz="2000">
                <a:latin typeface="Times New Roman" panose="02020603050405020304" pitchFamily="18" charset="0"/>
              </a:rPr>
              <a:t>2</a:t>
            </a:r>
            <a:r>
              <a:rPr lang="zh-CN" altLang="en-US" sz="2000">
                <a:latin typeface="Times New Roman" panose="02020603050405020304" pitchFamily="18" charset="0"/>
              </a:rPr>
              <a:t>）减小</a:t>
            </a:r>
            <a:r>
              <a:rPr lang="en-US" altLang="zh-CN" sz="2000" i="1">
                <a:latin typeface="Times New Roman" panose="02020603050405020304" pitchFamily="18" charset="0"/>
              </a:rPr>
              <a:t>V</a:t>
            </a:r>
            <a:r>
              <a:rPr lang="en-US" altLang="zh-CN" sz="2000" baseline="-25000">
                <a:latin typeface="Times New Roman" panose="02020603050405020304" pitchFamily="18" charset="0"/>
              </a:rPr>
              <a:t>DD</a:t>
            </a:r>
            <a:r>
              <a:rPr lang="zh-CN" altLang="en-US" sz="2000">
                <a:latin typeface="Times New Roman" panose="02020603050405020304" pitchFamily="18" charset="0"/>
              </a:rPr>
              <a:t>时，负载线将如何变化？</a:t>
            </a:r>
            <a:r>
              <a:rPr lang="en-US" altLang="zh-CN" sz="2000" i="1">
                <a:latin typeface="Times New Roman" panose="02020603050405020304" pitchFamily="18" charset="0"/>
              </a:rPr>
              <a:t>Q</a:t>
            </a:r>
            <a:r>
              <a:rPr lang="zh-CN" altLang="en-US" sz="2000">
                <a:latin typeface="Times New Roman" panose="02020603050405020304" pitchFamily="18" charset="0"/>
              </a:rPr>
              <a:t>点怎样变化？</a:t>
            </a:r>
            <a:endParaRPr lang="zh-CN" altLang="en-US" sz="2000" i="1">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0" name="Object 17"/>
          <p:cNvGraphicFramePr>
            <a:graphicFrameLocks noChangeAspect="1"/>
          </p:cNvGraphicFramePr>
          <p:nvPr/>
        </p:nvGraphicFramePr>
        <p:xfrm>
          <a:off x="4987925" y="152400"/>
          <a:ext cx="3976688" cy="3411538"/>
        </p:xfrm>
        <a:graphic>
          <a:graphicData uri="http://schemas.openxmlformats.org/presentationml/2006/ole">
            <mc:AlternateContent xmlns:mc="http://schemas.openxmlformats.org/markup-compatibility/2006">
              <mc:Choice xmlns:v="urn:schemas-microsoft-com:vml" Requires="v">
                <p:oleObj spid="_x0000_s185491" name="图片" r:id="rId1" imgW="2211070" imgH="1899920" progId="Word.Picture.8">
                  <p:embed/>
                </p:oleObj>
              </mc:Choice>
              <mc:Fallback>
                <p:oleObj name="图片" r:id="rId1" imgW="2211070" imgH="1899920" progId="Word.Picture.8">
                  <p:embed/>
                  <p:pic>
                    <p:nvPicPr>
                      <p:cNvPr id="0" name="图片 1854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925" y="152400"/>
                        <a:ext cx="3976688" cy="34115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1" name="Text Box 6"/>
          <p:cNvSpPr txBox="1">
            <a:spLocks noChangeArrowheads="1"/>
          </p:cNvSpPr>
          <p:nvPr/>
        </p:nvSpPr>
        <p:spPr bwMode="auto">
          <a:xfrm>
            <a:off x="6227763" y="3608388"/>
            <a:ext cx="20208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kumimoji="1" lang="zh-CN" altLang="en-US" sz="1800">
                <a:latin typeface="楷体_GB2312"/>
              </a:rPr>
              <a:t>共源放大电路</a:t>
            </a:r>
            <a:endParaRPr kumimoji="1" lang="zh-CN" altLang="en-US" sz="1800">
              <a:latin typeface="楷体_GB2312"/>
            </a:endParaRPr>
          </a:p>
        </p:txBody>
      </p:sp>
      <p:sp>
        <p:nvSpPr>
          <p:cNvPr id="83972" name="Rectangle 7"/>
          <p:cNvSpPr>
            <a:spLocks noChangeArrowheads="1"/>
          </p:cNvSpPr>
          <p:nvPr/>
        </p:nvSpPr>
        <p:spPr bwMode="auto">
          <a:xfrm>
            <a:off x="503238" y="728663"/>
            <a:ext cx="43434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en-US" altLang="zh-CN" sz="2300">
                <a:latin typeface="Times New Roman" panose="02020603050405020304" pitchFamily="18" charset="0"/>
              </a:rPr>
              <a:t>3.  </a:t>
            </a:r>
            <a:r>
              <a:rPr lang="zh-CN" altLang="en-US" sz="2300">
                <a:latin typeface="Times New Roman" panose="02020603050405020304" pitchFamily="18" charset="0"/>
              </a:rPr>
              <a:t>放大电路如图所示。当测得</a:t>
            </a:r>
            <a:r>
              <a:rPr lang="en-US" altLang="zh-CN" sz="2300">
                <a:latin typeface="Times New Roman" panose="02020603050405020304" pitchFamily="18" charset="0"/>
              </a:rPr>
              <a:t>FET</a:t>
            </a:r>
            <a:r>
              <a:rPr lang="zh-CN" altLang="en-US" sz="2300">
                <a:latin typeface="Times New Roman" panose="02020603050405020304" pitchFamily="18" charset="0"/>
              </a:rPr>
              <a:t>的</a:t>
            </a:r>
            <a:r>
              <a:rPr lang="en-US" altLang="zh-CN" sz="2300" i="1">
                <a:latin typeface="Times New Roman" panose="02020603050405020304" pitchFamily="18" charset="0"/>
              </a:rPr>
              <a:t>V</a:t>
            </a:r>
            <a:r>
              <a:rPr lang="en-US" altLang="zh-CN" sz="2300" baseline="-25000">
                <a:latin typeface="Times New Roman" panose="02020603050405020304" pitchFamily="18" charset="0"/>
              </a:rPr>
              <a:t>DS</a:t>
            </a:r>
            <a:r>
              <a:rPr lang="en-US" altLang="zh-CN" sz="2300">
                <a:latin typeface="Times New Roman" panose="02020603050405020304" pitchFamily="18" charset="0"/>
              </a:rPr>
              <a:t> </a:t>
            </a:r>
            <a:r>
              <a:rPr lang="zh-CN" altLang="en-US" sz="2300">
                <a:latin typeface="Times New Roman" panose="02020603050405020304" pitchFamily="18" charset="0"/>
              </a:rPr>
              <a:t>接近</a:t>
            </a:r>
            <a:r>
              <a:rPr lang="en-US" altLang="zh-CN" sz="2300" i="1">
                <a:latin typeface="Times New Roman" panose="02020603050405020304" pitchFamily="18" charset="0"/>
              </a:rPr>
              <a:t>V</a:t>
            </a:r>
            <a:r>
              <a:rPr lang="en-US" altLang="zh-CN" sz="2300" baseline="-25000">
                <a:latin typeface="Times New Roman" panose="02020603050405020304" pitchFamily="18" charset="0"/>
              </a:rPr>
              <a:t>DD</a:t>
            </a:r>
            <a:r>
              <a:rPr lang="zh-CN" altLang="en-US" sz="2300">
                <a:latin typeface="Times New Roman" panose="02020603050405020304" pitchFamily="18" charset="0"/>
              </a:rPr>
              <a:t>的值时，问管子处于什么工作状态？可能的故障原因有哪些？</a:t>
            </a:r>
            <a:endParaRPr lang="zh-CN" altLang="en-US" sz="2300">
              <a:latin typeface="Times New Roman" panose="02020603050405020304" pitchFamily="18" charset="0"/>
            </a:endParaRPr>
          </a:p>
        </p:txBody>
      </p:sp>
      <p:sp>
        <p:nvSpPr>
          <p:cNvPr id="5" name="Rectangle 8"/>
          <p:cNvSpPr>
            <a:spLocks noChangeArrowheads="1"/>
          </p:cNvSpPr>
          <p:nvPr/>
        </p:nvSpPr>
        <p:spPr bwMode="auto">
          <a:xfrm>
            <a:off x="1381125" y="2636838"/>
            <a:ext cx="16764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300">
                <a:latin typeface="Times New Roman" panose="02020603050405020304" pitchFamily="18" charset="0"/>
              </a:rPr>
              <a:t>截止状态</a:t>
            </a:r>
            <a:endParaRPr lang="zh-CN" altLang="en-US" sz="2300" i="1">
              <a:latin typeface="Times New Roman" panose="02020603050405020304" pitchFamily="18" charset="0"/>
            </a:endParaRPr>
          </a:p>
        </p:txBody>
      </p:sp>
      <p:sp>
        <p:nvSpPr>
          <p:cNvPr id="6" name="Rectangle 9"/>
          <p:cNvSpPr>
            <a:spLocks noChangeArrowheads="1"/>
          </p:cNvSpPr>
          <p:nvPr/>
        </p:nvSpPr>
        <p:spPr bwMode="auto">
          <a:xfrm>
            <a:off x="619125" y="2636838"/>
            <a:ext cx="8382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300">
                <a:solidFill>
                  <a:srgbClr val="FF0000"/>
                </a:solidFill>
                <a:latin typeface="Times New Roman" panose="02020603050405020304" pitchFamily="18" charset="0"/>
              </a:rPr>
              <a:t>答：</a:t>
            </a:r>
            <a:endParaRPr lang="zh-CN" altLang="en-US" sz="2300">
              <a:latin typeface="Times New Roman" panose="02020603050405020304" pitchFamily="18" charset="0"/>
            </a:endParaRPr>
          </a:p>
        </p:txBody>
      </p:sp>
      <p:sp>
        <p:nvSpPr>
          <p:cNvPr id="7" name="Rectangle 10"/>
          <p:cNvSpPr>
            <a:spLocks noChangeArrowheads="1"/>
          </p:cNvSpPr>
          <p:nvPr/>
        </p:nvSpPr>
        <p:spPr bwMode="auto">
          <a:xfrm>
            <a:off x="466725" y="3176588"/>
            <a:ext cx="28956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300">
                <a:latin typeface="Times New Roman" panose="02020603050405020304" pitchFamily="18" charset="0"/>
              </a:rPr>
              <a:t>故障原因可能有：</a:t>
            </a:r>
            <a:endParaRPr lang="zh-CN" altLang="en-US" sz="2300">
              <a:latin typeface="Times New Roman" panose="02020603050405020304" pitchFamily="18" charset="0"/>
            </a:endParaRPr>
          </a:p>
        </p:txBody>
      </p:sp>
      <p:sp>
        <p:nvSpPr>
          <p:cNvPr id="8" name="Rectangle 11"/>
          <p:cNvSpPr>
            <a:spLocks noChangeArrowheads="1"/>
          </p:cNvSpPr>
          <p:nvPr/>
        </p:nvSpPr>
        <p:spPr bwMode="auto">
          <a:xfrm>
            <a:off x="847725" y="3692525"/>
            <a:ext cx="54530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300" i="1">
                <a:solidFill>
                  <a:srgbClr val="FF0000"/>
                </a:solidFill>
                <a:latin typeface="Times New Roman" panose="02020603050405020304" pitchFamily="18" charset="0"/>
              </a:rPr>
              <a:t>• </a:t>
            </a:r>
            <a:r>
              <a:rPr lang="en-US" altLang="zh-CN" sz="2300" i="1">
                <a:latin typeface="Times New Roman" panose="02020603050405020304" pitchFamily="18" charset="0"/>
              </a:rPr>
              <a:t>R</a:t>
            </a:r>
            <a:r>
              <a:rPr lang="en-US" altLang="zh-CN" sz="2300" baseline="-25000">
                <a:latin typeface="Times New Roman" panose="02020603050405020304" pitchFamily="18" charset="0"/>
              </a:rPr>
              <a:t>g1</a:t>
            </a:r>
            <a:r>
              <a:rPr lang="zh-CN" altLang="en-US" sz="2300">
                <a:latin typeface="Times New Roman" panose="02020603050405020304" pitchFamily="18" charset="0"/>
              </a:rPr>
              <a:t>支路可能开路</a:t>
            </a:r>
            <a:endParaRPr lang="zh-CN" altLang="en-US" sz="2300">
              <a:latin typeface="Times New Roman" panose="02020603050405020304" pitchFamily="18" charset="0"/>
            </a:endParaRPr>
          </a:p>
        </p:txBody>
      </p:sp>
      <p:sp>
        <p:nvSpPr>
          <p:cNvPr id="9" name="Rectangle 12"/>
          <p:cNvSpPr>
            <a:spLocks noChangeArrowheads="1"/>
          </p:cNvSpPr>
          <p:nvPr/>
        </p:nvSpPr>
        <p:spPr bwMode="auto">
          <a:xfrm>
            <a:off x="847725" y="4797425"/>
            <a:ext cx="80010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300" i="1">
                <a:solidFill>
                  <a:srgbClr val="FF0000"/>
                </a:solidFill>
                <a:latin typeface="Times New Roman" panose="02020603050405020304" pitchFamily="18" charset="0"/>
              </a:rPr>
              <a:t>• </a:t>
            </a:r>
            <a:r>
              <a:rPr lang="en-US" altLang="zh-CN" sz="2300" i="1">
                <a:latin typeface="Times New Roman" panose="02020603050405020304" pitchFamily="18" charset="0"/>
              </a:rPr>
              <a:t>C</a:t>
            </a:r>
            <a:r>
              <a:rPr lang="en-US" altLang="zh-CN" sz="2300" baseline="-25000">
                <a:latin typeface="Times New Roman" panose="02020603050405020304" pitchFamily="18" charset="0"/>
              </a:rPr>
              <a:t>1</a:t>
            </a:r>
            <a:r>
              <a:rPr lang="zh-CN" altLang="en-US" sz="2300">
                <a:latin typeface="Times New Roman" panose="02020603050405020304" pitchFamily="18" charset="0"/>
              </a:rPr>
              <a:t>可能短路，</a:t>
            </a:r>
            <a:br>
              <a:rPr lang="zh-CN" altLang="en-US" sz="2300">
                <a:latin typeface="Times New Roman" panose="02020603050405020304" pitchFamily="18" charset="0"/>
              </a:rPr>
            </a:br>
            <a:r>
              <a:rPr lang="zh-CN" altLang="en-US" sz="2300">
                <a:latin typeface="Times New Roman" panose="02020603050405020304" pitchFamily="18" charset="0"/>
              </a:rPr>
              <a:t>	    </a:t>
            </a:r>
            <a:r>
              <a:rPr lang="en-US" altLang="zh-CN" sz="2300" i="1">
                <a:latin typeface="Times New Roman" panose="02020603050405020304" pitchFamily="18" charset="0"/>
              </a:rPr>
              <a:t>V</a:t>
            </a:r>
            <a:r>
              <a:rPr lang="en-US" altLang="zh-CN" sz="2300" baseline="-25000">
                <a:latin typeface="Times New Roman" panose="02020603050405020304" pitchFamily="18" charset="0"/>
              </a:rPr>
              <a:t>GS </a:t>
            </a:r>
            <a:r>
              <a:rPr lang="en-US" altLang="zh-CN" sz="2300">
                <a:latin typeface="Times New Roman" panose="02020603050405020304" pitchFamily="18" charset="0"/>
              </a:rPr>
              <a:t>= 0 &lt; </a:t>
            </a:r>
            <a:r>
              <a:rPr lang="en-US" altLang="zh-CN" sz="2300" i="1">
                <a:latin typeface="Times New Roman" panose="02020603050405020304" pitchFamily="18" charset="0"/>
              </a:rPr>
              <a:t>V</a:t>
            </a:r>
            <a:r>
              <a:rPr lang="en-US" altLang="zh-CN" sz="2300" baseline="-25000">
                <a:latin typeface="Times New Roman" panose="02020603050405020304" pitchFamily="18" charset="0"/>
              </a:rPr>
              <a:t>TN</a:t>
            </a:r>
            <a:endParaRPr lang="en-US" altLang="zh-CN" sz="2300">
              <a:latin typeface="Times New Roman" panose="02020603050405020304" pitchFamily="18" charset="0"/>
            </a:endParaRPr>
          </a:p>
        </p:txBody>
      </p:sp>
      <p:sp>
        <p:nvSpPr>
          <p:cNvPr id="83978" name="WordArt 13"/>
          <p:cNvSpPr>
            <a:spLocks noChangeArrowheads="1" noChangeShapeType="1" noTextEdit="1"/>
          </p:cNvSpPr>
          <p:nvPr/>
        </p:nvSpPr>
        <p:spPr bwMode="auto">
          <a:xfrm rot="14126">
            <a:off x="179388" y="79375"/>
            <a:ext cx="288925" cy="503238"/>
          </a:xfrm>
          <a:prstGeom prst="rect">
            <a:avLst/>
          </a:prstGeom>
        </p:spPr>
        <p:txBody>
          <a:bodyPr wrap="none" fromWordArt="1">
            <a:prstTxWarp prst="textPlain">
              <a:avLst>
                <a:gd name="adj" fmla="val 50000"/>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rPr>
              <a:t>？</a:t>
            </a:r>
            <a:endPar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endParaRPr>
          </a:p>
        </p:txBody>
      </p:sp>
      <p:sp>
        <p:nvSpPr>
          <p:cNvPr id="11" name="Rectangle 14"/>
          <p:cNvSpPr>
            <a:spLocks noChangeArrowheads="1"/>
          </p:cNvSpPr>
          <p:nvPr/>
        </p:nvSpPr>
        <p:spPr bwMode="auto">
          <a:xfrm>
            <a:off x="684213" y="44450"/>
            <a:ext cx="2663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3600" b="1">
                <a:solidFill>
                  <a:schemeClr val="tx2"/>
                </a:solidFill>
                <a:latin typeface="Arial Narrow" panose="020B0606020202030204" pitchFamily="34" charset="0"/>
                <a:ea typeface="楷体_GB2312" pitchFamily="49" charset="-122"/>
              </a:defRPr>
            </a:lvl1pPr>
            <a:lvl2pPr algn="l">
              <a:defRPr sz="3600" b="1">
                <a:solidFill>
                  <a:schemeClr val="tx2"/>
                </a:solidFill>
                <a:latin typeface="Arial Narrow" panose="020B0606020202030204" pitchFamily="34" charset="0"/>
                <a:ea typeface="楷体_GB2312" pitchFamily="49" charset="-122"/>
              </a:defRPr>
            </a:lvl2pPr>
            <a:lvl3pPr algn="l">
              <a:defRPr sz="3600" b="1">
                <a:solidFill>
                  <a:schemeClr val="tx2"/>
                </a:solidFill>
                <a:latin typeface="Arial Narrow" panose="020B0606020202030204" pitchFamily="34" charset="0"/>
                <a:ea typeface="楷体_GB2312" pitchFamily="49" charset="-122"/>
              </a:defRPr>
            </a:lvl3pPr>
            <a:lvl4pPr algn="l">
              <a:defRPr sz="3600" b="1">
                <a:solidFill>
                  <a:schemeClr val="tx2"/>
                </a:solidFill>
                <a:latin typeface="Arial Narrow" panose="020B0606020202030204" pitchFamily="34" charset="0"/>
                <a:ea typeface="楷体_GB2312" pitchFamily="49" charset="-122"/>
              </a:defRPr>
            </a:lvl4pPr>
            <a:lvl5pPr algn="l">
              <a:defRPr sz="36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6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6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6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600" b="1">
                <a:solidFill>
                  <a:schemeClr val="tx2"/>
                </a:solidFill>
                <a:latin typeface="Arial Narrow" panose="020B0606020202030204" pitchFamily="34" charset="0"/>
                <a:ea typeface="楷体_GB2312" pitchFamily="49" charset="-122"/>
              </a:defRPr>
            </a:lvl9pPr>
          </a:lstStyle>
          <a:p>
            <a:pPr>
              <a:defRPr/>
            </a:pPr>
            <a:r>
              <a:rPr lang="zh-CN" altLang="en-US" sz="4000">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rPr>
              <a:t>思考题</a:t>
            </a:r>
            <a:endParaRPr lang="zh-CN" altLang="en-US" sz="4000" u="sng">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endParaRPr>
          </a:p>
        </p:txBody>
      </p:sp>
      <p:sp>
        <p:nvSpPr>
          <p:cNvPr id="12" name="Rectangle 20"/>
          <p:cNvSpPr>
            <a:spLocks noChangeArrowheads="1"/>
          </p:cNvSpPr>
          <p:nvPr/>
        </p:nvSpPr>
        <p:spPr bwMode="auto">
          <a:xfrm>
            <a:off x="1403350" y="4184650"/>
            <a:ext cx="705643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300" i="1">
                <a:latin typeface="Book Antiqua" panose="02040602050305030304" pitchFamily="18" charset="0"/>
              </a:rPr>
              <a:t>v</a:t>
            </a:r>
            <a:r>
              <a:rPr lang="en-US" altLang="zh-CN" sz="2300" baseline="-25000">
                <a:latin typeface="Times New Roman" panose="02020603050405020304" pitchFamily="18" charset="0"/>
              </a:rPr>
              <a:t>GS </a:t>
            </a:r>
            <a:r>
              <a:rPr lang="en-US" altLang="zh-CN" sz="2300">
                <a:latin typeface="Times New Roman" panose="02020603050405020304" pitchFamily="18" charset="0"/>
              </a:rPr>
              <a:t>= 0 &lt; </a:t>
            </a:r>
            <a:r>
              <a:rPr lang="en-US" altLang="zh-CN" sz="2300" i="1">
                <a:latin typeface="Times New Roman" panose="02020603050405020304" pitchFamily="18" charset="0"/>
              </a:rPr>
              <a:t>V</a:t>
            </a:r>
            <a:r>
              <a:rPr lang="en-US" altLang="zh-CN" sz="2300" baseline="-25000">
                <a:latin typeface="Times New Roman" panose="02020603050405020304" pitchFamily="18" charset="0"/>
              </a:rPr>
              <a:t>TN</a:t>
            </a:r>
            <a:r>
              <a:rPr lang="zh-CN" altLang="en-US" sz="2300">
                <a:latin typeface="Times New Roman" panose="02020603050405020304" pitchFamily="18" charset="0"/>
              </a:rPr>
              <a:t>， </a:t>
            </a:r>
            <a:r>
              <a:rPr lang="en-US" altLang="zh-CN" sz="2300" i="1">
                <a:latin typeface="Times New Roman" panose="02020603050405020304" pitchFamily="18" charset="0"/>
              </a:rPr>
              <a:t>I</a:t>
            </a:r>
            <a:r>
              <a:rPr lang="en-US" altLang="zh-CN" sz="2300" baseline="-25000">
                <a:latin typeface="Times New Roman" panose="02020603050405020304" pitchFamily="18" charset="0"/>
              </a:rPr>
              <a:t>D</a:t>
            </a:r>
            <a:r>
              <a:rPr lang="en-US" altLang="zh-CN" sz="2300">
                <a:latin typeface="Times New Roman" panose="02020603050405020304" pitchFamily="18" charset="0"/>
              </a:rPr>
              <a:t>=0</a:t>
            </a:r>
            <a:r>
              <a:rPr lang="zh-CN" altLang="en-US" sz="2300">
                <a:latin typeface="Times New Roman" panose="02020603050405020304" pitchFamily="18" charset="0"/>
              </a:rPr>
              <a:t>，     </a:t>
            </a:r>
            <a:r>
              <a:rPr lang="en-US" altLang="zh-CN" sz="2300" i="1">
                <a:latin typeface="Times New Roman" panose="02020603050405020304" pitchFamily="18" charset="0"/>
              </a:rPr>
              <a:t>V</a:t>
            </a:r>
            <a:r>
              <a:rPr lang="en-US" altLang="zh-CN" sz="2300" baseline="-25000">
                <a:latin typeface="Times New Roman" panose="02020603050405020304" pitchFamily="18" charset="0"/>
              </a:rPr>
              <a:t>DS</a:t>
            </a:r>
            <a:r>
              <a:rPr lang="en-US" altLang="zh-CN" sz="2300">
                <a:latin typeface="Times New Roman" panose="02020603050405020304" pitchFamily="18" charset="0"/>
              </a:rPr>
              <a:t>= </a:t>
            </a:r>
            <a:r>
              <a:rPr lang="en-US" altLang="zh-CN" sz="2300" i="1">
                <a:latin typeface="Times New Roman" panose="02020603050405020304" pitchFamily="18" charset="0"/>
              </a:rPr>
              <a:t>V</a:t>
            </a:r>
            <a:r>
              <a:rPr lang="en-US" altLang="zh-CN" sz="2300" baseline="-25000">
                <a:latin typeface="Times New Roman" panose="02020603050405020304" pitchFamily="18" charset="0"/>
              </a:rPr>
              <a:t>DD</a:t>
            </a:r>
            <a:r>
              <a:rPr lang="en-US" altLang="zh-CN" sz="2300">
                <a:latin typeface="Times New Roman" panose="02020603050405020304" pitchFamily="18" charset="0"/>
              </a:rPr>
              <a:t> – </a:t>
            </a:r>
            <a:r>
              <a:rPr lang="en-US" altLang="zh-CN" sz="2300" i="1">
                <a:latin typeface="Times New Roman" panose="02020603050405020304" pitchFamily="18" charset="0"/>
              </a:rPr>
              <a:t>I</a:t>
            </a:r>
            <a:r>
              <a:rPr lang="en-US" altLang="zh-CN" sz="2300" baseline="-25000">
                <a:latin typeface="Times New Roman" panose="02020603050405020304" pitchFamily="18" charset="0"/>
              </a:rPr>
              <a:t>D</a:t>
            </a:r>
            <a:r>
              <a:rPr lang="en-US" altLang="zh-CN" sz="2300" i="1">
                <a:latin typeface="Times New Roman" panose="02020603050405020304" pitchFamily="18" charset="0"/>
              </a:rPr>
              <a:t>R</a:t>
            </a:r>
            <a:r>
              <a:rPr lang="en-US" altLang="zh-CN" sz="2300" baseline="-25000">
                <a:latin typeface="Times New Roman" panose="02020603050405020304" pitchFamily="18" charset="0"/>
              </a:rPr>
              <a:t>d </a:t>
            </a:r>
            <a:r>
              <a:rPr lang="en-US" altLang="zh-CN" sz="2300">
                <a:latin typeface="Times New Roman" panose="02020603050405020304" pitchFamily="18" charset="0"/>
              </a:rPr>
              <a:t>= </a:t>
            </a:r>
            <a:r>
              <a:rPr lang="en-US" altLang="zh-CN" sz="2300" i="1">
                <a:latin typeface="Times New Roman" panose="02020603050405020304" pitchFamily="18" charset="0"/>
              </a:rPr>
              <a:t>V</a:t>
            </a:r>
            <a:r>
              <a:rPr lang="en-US" altLang="zh-CN" sz="2300" baseline="-25000">
                <a:latin typeface="Times New Roman" panose="02020603050405020304" pitchFamily="18" charset="0"/>
              </a:rPr>
              <a:t>DD</a:t>
            </a:r>
            <a:r>
              <a:rPr lang="en-US" altLang="zh-CN" sz="2300">
                <a:latin typeface="Times New Roman" panose="02020603050405020304" pitchFamily="18" charset="0"/>
              </a:rPr>
              <a:t> </a:t>
            </a:r>
            <a:endParaRPr lang="en-US" altLang="zh-CN" sz="23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8" grpId="0" autoUpdateAnimBg="0"/>
      <p:bldP spid="9" grpId="0" autoUpdateAnimBg="0"/>
      <p:bldP spid="12"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611188" y="0"/>
            <a:ext cx="7607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99"/>
                </a:solidFill>
              </a:rPr>
              <a:t>4  </a:t>
            </a:r>
            <a:r>
              <a:rPr lang="zh-CN" altLang="en-US" sz="3200">
                <a:solidFill>
                  <a:srgbClr val="000099"/>
                </a:solidFill>
              </a:rPr>
              <a:t>场效应三极管及放大电路</a:t>
            </a:r>
            <a:endParaRPr lang="zh-CN" altLang="en-US" sz="3200">
              <a:solidFill>
                <a:srgbClr val="000099"/>
              </a:solidFill>
            </a:endParaRPr>
          </a:p>
        </p:txBody>
      </p:sp>
      <p:sp>
        <p:nvSpPr>
          <p:cNvPr id="84995" name="Rectangle 3"/>
          <p:cNvSpPr>
            <a:spLocks noChangeArrowheads="1"/>
          </p:cNvSpPr>
          <p:nvPr/>
        </p:nvSpPr>
        <p:spPr bwMode="auto">
          <a:xfrm>
            <a:off x="539750" y="981075"/>
            <a:ext cx="824547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lang="en-US" altLang="zh-CN" dirty="0">
                <a:latin typeface="Times New Roman" panose="02020603050405020304" pitchFamily="18" charset="0"/>
              </a:rPr>
              <a:t>4.1  </a:t>
            </a:r>
            <a:r>
              <a:rPr lang="zh-CN" altLang="en-US" dirty="0">
                <a:latin typeface="Times New Roman" panose="02020603050405020304" pitchFamily="18" charset="0"/>
              </a:rPr>
              <a:t>金属</a:t>
            </a:r>
            <a:r>
              <a:rPr lang="en-US" altLang="zh-CN" dirty="0">
                <a:latin typeface="Times New Roman" panose="02020603050405020304" pitchFamily="18" charset="0"/>
              </a:rPr>
              <a:t>-</a:t>
            </a:r>
            <a:r>
              <a:rPr lang="zh-CN" altLang="en-US" dirty="0">
                <a:latin typeface="Times New Roman" panose="02020603050405020304" pitchFamily="18" charset="0"/>
              </a:rPr>
              <a:t>氧化物</a:t>
            </a:r>
            <a:r>
              <a:rPr lang="en-US" altLang="zh-CN" dirty="0">
                <a:latin typeface="Times New Roman" panose="02020603050405020304" pitchFamily="18" charset="0"/>
              </a:rPr>
              <a:t>-</a:t>
            </a:r>
            <a:r>
              <a:rPr lang="zh-CN" altLang="en-US" dirty="0">
                <a:latin typeface="Times New Roman" panose="02020603050405020304" pitchFamily="18" charset="0"/>
              </a:rPr>
              <a:t>半导体（</a:t>
            </a:r>
            <a:r>
              <a:rPr lang="en-US" altLang="zh-CN" dirty="0">
                <a:latin typeface="Times New Roman" panose="02020603050405020304" pitchFamily="18" charset="0"/>
              </a:rPr>
              <a:t>MOS</a:t>
            </a:r>
            <a:r>
              <a:rPr lang="zh-CN" altLang="en-US" dirty="0">
                <a:latin typeface="Times New Roman" panose="02020603050405020304" pitchFamily="18" charset="0"/>
              </a:rPr>
              <a:t>）场效应三极管</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4.2  MOSFET</a:t>
            </a:r>
            <a:r>
              <a:rPr lang="zh-CN" altLang="en-US" dirty="0">
                <a:latin typeface="Times New Roman" panose="02020603050405020304" pitchFamily="18" charset="0"/>
              </a:rPr>
              <a:t>基本共源极放大电路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4.3  </a:t>
            </a:r>
            <a:r>
              <a:rPr lang="zh-CN" altLang="en-US" dirty="0">
                <a:latin typeface="Times New Roman" panose="02020603050405020304" pitchFamily="18" charset="0"/>
              </a:rPr>
              <a:t>图解分析法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solidFill>
                  <a:srgbClr val="C00000"/>
                </a:solidFill>
                <a:latin typeface="Times New Roman" panose="02020603050405020304" pitchFamily="18" charset="0"/>
              </a:rPr>
              <a:t>4.4  </a:t>
            </a:r>
            <a:r>
              <a:rPr lang="zh-CN" altLang="en-US" dirty="0">
                <a:solidFill>
                  <a:srgbClr val="C00000"/>
                </a:solidFill>
                <a:latin typeface="Times New Roman" panose="02020603050405020304" pitchFamily="18" charset="0"/>
              </a:rPr>
              <a:t>小信号模型分析法</a:t>
            </a:r>
            <a:endParaRPr lang="zh-CN" altLang="en-US" dirty="0">
              <a:solidFill>
                <a:srgbClr val="C00000"/>
              </a:solidFill>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4.5  </a:t>
            </a:r>
            <a:r>
              <a:rPr lang="zh-CN" altLang="en-US" dirty="0">
                <a:latin typeface="Times New Roman" panose="02020603050405020304" pitchFamily="18" charset="0"/>
              </a:rPr>
              <a:t>共漏极和共栅极放大电路</a:t>
            </a:r>
            <a:endParaRPr lang="zh-CN" altLang="en-US" dirty="0">
              <a:latin typeface="Times New Roman" panose="02020603050405020304" pitchFamily="18" charset="0"/>
            </a:endParaRPr>
          </a:p>
          <a:p>
            <a:pPr eaLnBrk="1" hangingPunct="1">
              <a:lnSpc>
                <a:spcPct val="130000"/>
              </a:lnSpc>
              <a:spcBef>
                <a:spcPct val="0"/>
              </a:spcBef>
              <a:buClrTx/>
              <a:buNone/>
            </a:pPr>
            <a:r>
              <a:rPr lang="en-US" altLang="zh-CN" dirty="0">
                <a:latin typeface="Times New Roman" panose="02020603050405020304" pitchFamily="18" charset="0"/>
              </a:rPr>
              <a:t>4.6  MOSFET</a:t>
            </a:r>
            <a:r>
              <a:rPr lang="zh-CN" altLang="en-US" dirty="0">
                <a:latin typeface="Times New Roman" panose="02020603050405020304" pitchFamily="18" charset="0"/>
              </a:rPr>
              <a:t>大信号工作及开关应用</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smtClean="0">
                <a:latin typeface="Times New Roman" panose="02020603050405020304" pitchFamily="18" charset="0"/>
              </a:rPr>
              <a:t>4.7  </a:t>
            </a:r>
            <a:r>
              <a:rPr lang="zh-CN" altLang="en-US" dirty="0" smtClean="0">
                <a:latin typeface="Times New Roman" panose="02020603050405020304" pitchFamily="18" charset="0"/>
              </a:rPr>
              <a:t>多级放大</a:t>
            </a:r>
            <a:r>
              <a:rPr lang="zh-CN" altLang="en-US" dirty="0">
                <a:latin typeface="Times New Roman" panose="02020603050405020304" pitchFamily="18" charset="0"/>
              </a:rPr>
              <a:t>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4.9  </a:t>
            </a:r>
            <a:r>
              <a:rPr lang="zh-CN" altLang="en-US" dirty="0">
                <a:latin typeface="Times New Roman" panose="02020603050405020304" pitchFamily="18" charset="0"/>
              </a:rPr>
              <a:t>各种</a:t>
            </a:r>
            <a:r>
              <a:rPr lang="en-US" altLang="zh-CN" dirty="0">
                <a:latin typeface="Times New Roman" panose="02020603050405020304" pitchFamily="18" charset="0"/>
              </a:rPr>
              <a:t>FET</a:t>
            </a:r>
            <a:r>
              <a:rPr lang="zh-CN" altLang="en-US" dirty="0">
                <a:latin typeface="Times New Roman" panose="02020603050405020304" pitchFamily="18" charset="0"/>
              </a:rPr>
              <a:t>的特性及使用注意事项</a:t>
            </a:r>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p:cNvSpPr>
            <a:spLocks noChangeArrowheads="1"/>
          </p:cNvSpPr>
          <p:nvPr/>
        </p:nvSpPr>
        <p:spPr bwMode="auto">
          <a:xfrm>
            <a:off x="535994" y="1628775"/>
            <a:ext cx="7802136" cy="252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65000"/>
              </a:lnSpc>
              <a:spcBef>
                <a:spcPct val="0"/>
              </a:spcBef>
              <a:buClrTx/>
              <a:buFontTx/>
              <a:buNone/>
            </a:pPr>
            <a:r>
              <a:rPr lang="en-US" altLang="zh-CN" sz="3200" dirty="0">
                <a:solidFill>
                  <a:srgbClr val="CC0000"/>
                </a:solidFill>
                <a:latin typeface="Times New Roman" panose="02020603050405020304" pitchFamily="18" charset="0"/>
              </a:rPr>
              <a:t>4.4.1  MOSFET</a:t>
            </a:r>
            <a:r>
              <a:rPr lang="zh-CN" altLang="en-US" sz="3200" dirty="0">
                <a:solidFill>
                  <a:srgbClr val="CC0000"/>
                </a:solidFill>
                <a:latin typeface="Times New Roman" panose="02020603050405020304" pitchFamily="18" charset="0"/>
              </a:rPr>
              <a:t>的小信号模型</a:t>
            </a:r>
            <a:endParaRPr lang="zh-CN" altLang="en-US" sz="3200" dirty="0">
              <a:solidFill>
                <a:srgbClr val="CC0000"/>
              </a:solidFill>
              <a:latin typeface="Times New Roman" panose="02020603050405020304" pitchFamily="18" charset="0"/>
            </a:endParaRPr>
          </a:p>
          <a:p>
            <a:pPr eaLnBrk="1" hangingPunct="1">
              <a:lnSpc>
                <a:spcPct val="165000"/>
              </a:lnSpc>
              <a:spcBef>
                <a:spcPct val="0"/>
              </a:spcBef>
              <a:buClrTx/>
              <a:buFontTx/>
              <a:buNone/>
            </a:pPr>
            <a:r>
              <a:rPr lang="en-US" altLang="zh-CN" sz="3200" dirty="0">
                <a:latin typeface="Times New Roman" panose="02020603050405020304" pitchFamily="18" charset="0"/>
              </a:rPr>
              <a:t>4.4.2  </a:t>
            </a:r>
            <a:r>
              <a:rPr lang="zh-CN" altLang="en-US" sz="3200" dirty="0">
                <a:latin typeface="Times New Roman" panose="02020603050405020304" pitchFamily="18" charset="0"/>
              </a:rPr>
              <a:t>用小信号模型分析共源极放大电路</a:t>
            </a:r>
            <a:endParaRPr lang="zh-CN" altLang="en-US" sz="3200" dirty="0">
              <a:latin typeface="Times New Roman" panose="02020603050405020304" pitchFamily="18" charset="0"/>
            </a:endParaRPr>
          </a:p>
          <a:p>
            <a:pPr eaLnBrk="1" hangingPunct="1">
              <a:lnSpc>
                <a:spcPct val="165000"/>
              </a:lnSpc>
              <a:spcBef>
                <a:spcPct val="0"/>
              </a:spcBef>
              <a:buClrTx/>
              <a:buFontTx/>
              <a:buNone/>
            </a:pPr>
            <a:r>
              <a:rPr lang="en-US" altLang="zh-CN" sz="3200" dirty="0">
                <a:latin typeface="Times New Roman" panose="02020603050405020304" pitchFamily="18" charset="0"/>
              </a:rPr>
              <a:t>4.4.3  </a:t>
            </a:r>
            <a:r>
              <a:rPr lang="zh-CN" altLang="en-US" sz="3200" dirty="0">
                <a:latin typeface="Times New Roman" panose="02020603050405020304" pitchFamily="18" charset="0"/>
              </a:rPr>
              <a:t>带源极电阻的共源极放大电路的</a:t>
            </a:r>
            <a:r>
              <a:rPr lang="zh-CN" altLang="en-US" sz="3200" dirty="0" smtClean="0">
                <a:latin typeface="Times New Roman" panose="02020603050405020304" pitchFamily="18" charset="0"/>
              </a:rPr>
              <a:t>分析</a:t>
            </a:r>
            <a:endParaRPr lang="zh-CN" altLang="en-US" sz="3200" dirty="0">
              <a:latin typeface="Times New Roman" panose="02020603050405020304" pitchFamily="18" charset="0"/>
            </a:endParaRPr>
          </a:p>
        </p:txBody>
      </p:sp>
      <p:sp>
        <p:nvSpPr>
          <p:cNvPr id="86019" name="Rectangle 5"/>
          <p:cNvSpPr>
            <a:spLocks noChangeArrowheads="1"/>
          </p:cNvSpPr>
          <p:nvPr/>
        </p:nvSpPr>
        <p:spPr bwMode="auto">
          <a:xfrm>
            <a:off x="1835150" y="0"/>
            <a:ext cx="5203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4.4  </a:t>
            </a:r>
            <a:r>
              <a:rPr lang="zh-CN" altLang="en-US" sz="3600">
                <a:solidFill>
                  <a:srgbClr val="0000CC"/>
                </a:solidFill>
                <a:latin typeface="Times New Roman" panose="02020603050405020304" pitchFamily="18" charset="0"/>
              </a:rPr>
              <a:t>小信号模型分析法</a:t>
            </a:r>
            <a:endParaRPr lang="zh-CN" altLang="en-US" sz="36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4.4.1  MOSFET</a:t>
            </a:r>
            <a:r>
              <a:rPr lang="zh-CN" altLang="en-US" sz="3200">
                <a:solidFill>
                  <a:srgbClr val="0000CC"/>
                </a:solidFill>
                <a:latin typeface="Times New Roman" panose="02020603050405020304" pitchFamily="18" charset="0"/>
              </a:rPr>
              <a:t>的小信号模型</a:t>
            </a:r>
            <a:endParaRPr lang="zh-CN" altLang="en-US" sz="3200" i="1">
              <a:solidFill>
                <a:srgbClr val="0000CC"/>
              </a:solidFill>
              <a:latin typeface="Times New Roman" panose="02020603050405020304" pitchFamily="18" charset="0"/>
            </a:endParaRPr>
          </a:p>
        </p:txBody>
      </p:sp>
      <p:sp>
        <p:nvSpPr>
          <p:cNvPr id="6" name="Rectangle 4"/>
          <p:cNvSpPr>
            <a:spLocks noChangeArrowheads="1"/>
          </p:cNvSpPr>
          <p:nvPr/>
        </p:nvSpPr>
        <p:spPr bwMode="auto">
          <a:xfrm>
            <a:off x="684213" y="836613"/>
            <a:ext cx="533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476250" indent="-4762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476250" indent="-47625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476250" indent="-4762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476250" indent="-47625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9334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3906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8478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3050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800" dirty="0">
                <a:solidFill>
                  <a:srgbClr val="C00000"/>
                </a:solidFill>
                <a:latin typeface="楷体_GB2312"/>
              </a:rPr>
              <a:t>建立小信号模型的意义</a:t>
            </a:r>
            <a:endParaRPr lang="zh-CN" altLang="en-US" sz="2800" dirty="0">
              <a:solidFill>
                <a:srgbClr val="C00000"/>
              </a:solidFill>
              <a:latin typeface="楷体_GB2312"/>
            </a:endParaRPr>
          </a:p>
        </p:txBody>
      </p:sp>
      <p:sp>
        <p:nvSpPr>
          <p:cNvPr id="7" name="Rectangle 5"/>
          <p:cNvSpPr>
            <a:spLocks noChangeArrowheads="1"/>
          </p:cNvSpPr>
          <p:nvPr/>
        </p:nvSpPr>
        <p:spPr bwMode="auto">
          <a:xfrm>
            <a:off x="684213" y="3350418"/>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476250" indent="-4762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476250" indent="-47625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476250" indent="-4762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476250" indent="-47625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9334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3906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8478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305050" indent="-47625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800">
                <a:solidFill>
                  <a:srgbClr val="C00000"/>
                </a:solidFill>
                <a:latin typeface="楷体_GB2312"/>
              </a:rPr>
              <a:t>建立小信号模型的思路</a:t>
            </a:r>
            <a:endParaRPr lang="zh-CN" altLang="en-US" sz="2800">
              <a:solidFill>
                <a:srgbClr val="C00000"/>
              </a:solidFill>
              <a:latin typeface="楷体_GB2312"/>
            </a:endParaRPr>
          </a:p>
        </p:txBody>
      </p:sp>
      <p:sp>
        <p:nvSpPr>
          <p:cNvPr id="8" name="Rectangle 6"/>
          <p:cNvSpPr>
            <a:spLocks noChangeArrowheads="1"/>
          </p:cNvSpPr>
          <p:nvPr/>
        </p:nvSpPr>
        <p:spPr bwMode="auto">
          <a:xfrm>
            <a:off x="836613" y="3888581"/>
            <a:ext cx="7620000" cy="187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lang="en-US" altLang="zh-CN" sz="2400" dirty="0">
                <a:latin typeface="楷体_GB2312"/>
              </a:rPr>
              <a:t>    </a:t>
            </a:r>
            <a:r>
              <a:rPr lang="zh-CN" altLang="en-US" sz="2400" dirty="0">
                <a:latin typeface="楷体_GB2312"/>
              </a:rPr>
              <a:t>当放大电路的输入信号幅值较小时，就可以把三极管小范围内的特性曲线近似地用直线来代替，从而可以把三极管这个非线性器件所组成的电路当作线性电路来处理。</a:t>
            </a:r>
            <a:endParaRPr lang="zh-CN" altLang="en-US" sz="2400" dirty="0">
              <a:solidFill>
                <a:srgbClr val="0000CC"/>
              </a:solidFill>
              <a:latin typeface="楷体_GB2312"/>
            </a:endParaRPr>
          </a:p>
        </p:txBody>
      </p:sp>
      <p:sp>
        <p:nvSpPr>
          <p:cNvPr id="9" name="Rectangle 7"/>
          <p:cNvSpPr>
            <a:spLocks noChangeArrowheads="1"/>
          </p:cNvSpPr>
          <p:nvPr/>
        </p:nvSpPr>
        <p:spPr bwMode="auto">
          <a:xfrm>
            <a:off x="836613" y="1359123"/>
            <a:ext cx="7543800" cy="187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lang="en-US" altLang="zh-CN" sz="2400" dirty="0">
                <a:latin typeface="楷体_GB2312"/>
              </a:rPr>
              <a:t>    </a:t>
            </a:r>
            <a:r>
              <a:rPr lang="zh-CN" altLang="en-US" sz="2400" dirty="0">
                <a:latin typeface="楷体_GB2312"/>
              </a:rPr>
              <a:t>由于场效应管是非线性器件，所以分析起来非常复杂。建立小信号模型，就是在特定条件下将非线性器件做线性化近似处理，从而简化由其构成的放大电路的分析和设计。</a:t>
            </a:r>
            <a:endParaRPr lang="zh-CN" altLang="en-US" sz="2400" dirty="0">
              <a:solidFill>
                <a:srgbClr val="990000"/>
              </a:solidFill>
              <a:latin typeface="楷体_GB231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ppt_w/2"/>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ppt_w/2"/>
                                          </p:val>
                                        </p:tav>
                                        <p:tav tm="100000">
                                          <p:val>
                                            <p:strVal val="#ppt_x"/>
                                          </p:val>
                                        </p:tav>
                                      </p:tavLst>
                                    </p:anim>
                                    <p:anim calcmode="lin" valueType="num">
                                      <p:cBhvr>
                                        <p:cTn id="28" dur="500" fill="hold"/>
                                        <p:tgtEl>
                                          <p:spTgt spid="8"/>
                                        </p:tgtEl>
                                        <p:attrNameLst>
                                          <p:attrName>ppt_y</p:attrName>
                                        </p:attrNameLst>
                                      </p:cBhvr>
                                      <p:tavLst>
                                        <p:tav tm="0">
                                          <p:val>
                                            <p:strVal val="#ppt_y"/>
                                          </p:val>
                                        </p:tav>
                                        <p:tav tm="100000">
                                          <p:val>
                                            <p:strVal val="#ppt_y"/>
                                          </p:val>
                                        </p:tav>
                                      </p:tavLst>
                                    </p:anim>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4.4.1  MOSFET</a:t>
            </a:r>
            <a:r>
              <a:rPr lang="zh-CN" altLang="en-US" sz="3200">
                <a:solidFill>
                  <a:srgbClr val="0000CC"/>
                </a:solidFill>
                <a:latin typeface="Times New Roman" panose="02020603050405020304" pitchFamily="18" charset="0"/>
              </a:rPr>
              <a:t>的小信号模型</a:t>
            </a:r>
            <a:endParaRPr lang="zh-CN" altLang="en-US" sz="3200" i="1">
              <a:solidFill>
                <a:srgbClr val="0000CC"/>
              </a:solidFill>
              <a:latin typeface="Times New Roman" panose="02020603050405020304" pitchFamily="18" charset="0"/>
            </a:endParaRPr>
          </a:p>
        </p:txBody>
      </p:sp>
      <p:graphicFrame>
        <p:nvGraphicFramePr>
          <p:cNvPr id="88067" name="Object 30"/>
          <p:cNvGraphicFramePr>
            <a:graphicFrameLocks noChangeAspect="1"/>
          </p:cNvGraphicFramePr>
          <p:nvPr/>
        </p:nvGraphicFramePr>
        <p:xfrm>
          <a:off x="6076950" y="697830"/>
          <a:ext cx="2382838" cy="2297112"/>
        </p:xfrm>
        <a:graphic>
          <a:graphicData uri="http://schemas.openxmlformats.org/presentationml/2006/ole">
            <mc:AlternateContent xmlns:mc="http://schemas.openxmlformats.org/markup-compatibility/2006">
              <mc:Choice xmlns:v="urn:schemas-microsoft-com:vml" Requires="v">
                <p:oleObj spid="_x0000_s238298" name="图片" r:id="rId2" imgW="1324610" imgH="1279525" progId="Word.Picture.8">
                  <p:embed/>
                </p:oleObj>
              </mc:Choice>
              <mc:Fallback>
                <p:oleObj name="图片" r:id="rId2" imgW="1324610" imgH="1279525" progId="Word.Picture.8">
                  <p:embed/>
                  <p:pic>
                    <p:nvPicPr>
                      <p:cNvPr id="0" name="图片 23829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950" y="697830"/>
                        <a:ext cx="2382838"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068" name="Rectangle 5">
            <a:hlinkClick r:id="rId1" action="ppaction://hlinksldjump"/>
          </p:cNvPr>
          <p:cNvSpPr>
            <a:spLocks noChangeArrowheads="1"/>
          </p:cNvSpPr>
          <p:nvPr/>
        </p:nvSpPr>
        <p:spPr bwMode="auto">
          <a:xfrm>
            <a:off x="457200" y="785651"/>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800" dirty="0">
                <a:solidFill>
                  <a:srgbClr val="800000"/>
                </a:solidFill>
                <a:latin typeface="楷体_GB2312"/>
              </a:rPr>
              <a:t>1. </a:t>
            </a:r>
            <a:r>
              <a:rPr lang="en-US" altLang="zh-CN" sz="2800" i="1" dirty="0">
                <a:solidFill>
                  <a:srgbClr val="800000"/>
                </a:solidFill>
                <a:latin typeface="楷体_GB2312"/>
                <a:sym typeface="Symbol" panose="05050102010706020507" pitchFamily="18" charset="2"/>
              </a:rPr>
              <a:t></a:t>
            </a:r>
            <a:r>
              <a:rPr lang="en-US" altLang="zh-CN" sz="2800" i="1" dirty="0">
                <a:solidFill>
                  <a:srgbClr val="800000"/>
                </a:solidFill>
                <a:sym typeface="Symbol" panose="05050102010706020507" pitchFamily="18" charset="2"/>
              </a:rPr>
              <a:t> </a:t>
            </a:r>
            <a:r>
              <a:rPr lang="en-US" altLang="zh-CN" sz="2800" dirty="0">
                <a:solidFill>
                  <a:srgbClr val="800000"/>
                </a:solidFill>
                <a:latin typeface="楷体_GB2312"/>
              </a:rPr>
              <a:t>=0</a:t>
            </a:r>
            <a:r>
              <a:rPr lang="zh-CN" altLang="en-US" sz="2800" dirty="0">
                <a:solidFill>
                  <a:srgbClr val="800000"/>
                </a:solidFill>
                <a:latin typeface="楷体_GB2312"/>
              </a:rPr>
              <a:t>时</a:t>
            </a:r>
            <a:endParaRPr lang="zh-CN" altLang="en-US" sz="2800" dirty="0">
              <a:solidFill>
                <a:srgbClr val="800000"/>
              </a:solidFill>
              <a:latin typeface="楷体_GB2312"/>
            </a:endParaRPr>
          </a:p>
        </p:txBody>
      </p:sp>
      <p:sp>
        <p:nvSpPr>
          <p:cNvPr id="5" name="Rectangle 8"/>
          <p:cNvSpPr>
            <a:spLocks noChangeArrowheads="1"/>
          </p:cNvSpPr>
          <p:nvPr/>
        </p:nvSpPr>
        <p:spPr bwMode="auto">
          <a:xfrm>
            <a:off x="755650" y="1237285"/>
            <a:ext cx="482441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400" dirty="0" smtClean="0">
                <a:latin typeface="楷体_GB2312"/>
              </a:rPr>
              <a:t>在</a:t>
            </a:r>
            <a:r>
              <a:rPr lang="zh-CN" altLang="en-US" sz="2400" dirty="0">
                <a:latin typeface="楷体_GB2312"/>
              </a:rPr>
              <a:t>恒流</a:t>
            </a:r>
            <a:r>
              <a:rPr lang="zh-CN" altLang="en-US" sz="2400" dirty="0" smtClean="0">
                <a:latin typeface="楷体_GB2312"/>
              </a:rPr>
              <a:t>区</a:t>
            </a:r>
            <a:r>
              <a:rPr lang="zh-CN" altLang="en-US" sz="2400" dirty="0">
                <a:latin typeface="楷体_GB2312"/>
              </a:rPr>
              <a:t>内有</a:t>
            </a:r>
            <a:endParaRPr lang="zh-CN" altLang="en-US" sz="2400" dirty="0">
              <a:latin typeface="楷体_GB2312"/>
            </a:endParaRPr>
          </a:p>
        </p:txBody>
      </p:sp>
      <p:sp>
        <p:nvSpPr>
          <p:cNvPr id="6" name="Rectangle 9"/>
          <p:cNvSpPr>
            <a:spLocks noChangeArrowheads="1"/>
          </p:cNvSpPr>
          <p:nvPr/>
        </p:nvSpPr>
        <p:spPr bwMode="auto">
          <a:xfrm>
            <a:off x="2917825" y="812130"/>
            <a:ext cx="3452813"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300"/>
              <a:t>（以增强型</a:t>
            </a:r>
            <a:r>
              <a:rPr lang="en-US" altLang="zh-CN" sz="2300"/>
              <a:t>NMOS</a:t>
            </a:r>
            <a:r>
              <a:rPr lang="zh-CN" altLang="en-US" sz="2300"/>
              <a:t>管为例）</a:t>
            </a:r>
            <a:endParaRPr lang="zh-CN" altLang="en-US" sz="2300"/>
          </a:p>
        </p:txBody>
      </p:sp>
      <p:sp>
        <p:nvSpPr>
          <p:cNvPr id="88071" name="Rectangle 16"/>
          <p:cNvSpPr>
            <a:spLocks noChangeArrowheads="1"/>
          </p:cNvSpPr>
          <p:nvPr/>
        </p:nvSpPr>
        <p:spPr bwMode="auto">
          <a:xfrm>
            <a:off x="6905625" y="824830"/>
            <a:ext cx="838200" cy="2049462"/>
          </a:xfrm>
          <a:prstGeom prst="rect">
            <a:avLst/>
          </a:prstGeom>
          <a:noFill/>
          <a:ln w="15875">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88072" name="Rectangle 23"/>
          <p:cNvSpPr>
            <a:spLocks noChangeArrowheads="1"/>
          </p:cNvSpPr>
          <p:nvPr/>
        </p:nvSpPr>
        <p:spPr bwMode="auto">
          <a:xfrm>
            <a:off x="6600825" y="2928267"/>
            <a:ext cx="14620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1700">
                <a:ea typeface="黑体" panose="02010609060101010101" pitchFamily="49" charset="-122"/>
              </a:rPr>
              <a:t>FET</a:t>
            </a:r>
            <a:r>
              <a:rPr lang="zh-CN" altLang="en-US" sz="1700">
                <a:ea typeface="黑体" panose="02010609060101010101" pitchFamily="49" charset="-122"/>
              </a:rPr>
              <a:t>双口网络</a:t>
            </a:r>
            <a:endParaRPr lang="zh-CN" altLang="en-US" sz="1700">
              <a:ea typeface="黑体" panose="02010609060101010101" pitchFamily="49" charset="-122"/>
            </a:endParaRPr>
          </a:p>
        </p:txBody>
      </p:sp>
      <p:graphicFrame>
        <p:nvGraphicFramePr>
          <p:cNvPr id="9" name="Object 32"/>
          <p:cNvGraphicFramePr>
            <a:graphicFrameLocks noChangeAspect="1"/>
          </p:cNvGraphicFramePr>
          <p:nvPr/>
        </p:nvGraphicFramePr>
        <p:xfrm>
          <a:off x="876300" y="1723355"/>
          <a:ext cx="2386013" cy="482600"/>
        </p:xfrm>
        <a:graphic>
          <a:graphicData uri="http://schemas.openxmlformats.org/presentationml/2006/ole">
            <mc:AlternateContent xmlns:mc="http://schemas.openxmlformats.org/markup-compatibility/2006">
              <mc:Choice xmlns:v="urn:schemas-microsoft-com:vml" Requires="v">
                <p:oleObj spid="_x0000_s238299" name="公式" r:id="rId4" imgW="1193800" imgH="241300" progId="Equation.3">
                  <p:embed/>
                </p:oleObj>
              </mc:Choice>
              <mc:Fallback>
                <p:oleObj name="公式" r:id="rId4" imgW="1193800" imgH="241300" progId="Equation.3">
                  <p:embed/>
                  <p:pic>
                    <p:nvPicPr>
                      <p:cNvPr id="0" name="图片 2382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 y="1723355"/>
                        <a:ext cx="23860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3"/>
          <p:cNvGraphicFramePr>
            <a:graphicFrameLocks noChangeAspect="1"/>
          </p:cNvGraphicFramePr>
          <p:nvPr/>
        </p:nvGraphicFramePr>
        <p:xfrm>
          <a:off x="1187450" y="2226592"/>
          <a:ext cx="2841625" cy="508000"/>
        </p:xfrm>
        <a:graphic>
          <a:graphicData uri="http://schemas.openxmlformats.org/presentationml/2006/ole">
            <mc:AlternateContent xmlns:mc="http://schemas.openxmlformats.org/markup-compatibility/2006">
              <mc:Choice xmlns:v="urn:schemas-microsoft-com:vml" Requires="v">
                <p:oleObj spid="_x0000_s238300" name="公式" r:id="rId6" imgW="1422400" imgH="254000" progId="Equation.3">
                  <p:embed/>
                </p:oleObj>
              </mc:Choice>
              <mc:Fallback>
                <p:oleObj name="公式" r:id="rId6" imgW="1422400" imgH="254000" progId="Equation.3">
                  <p:embed/>
                  <p:pic>
                    <p:nvPicPr>
                      <p:cNvPr id="0" name="图片 23829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2226592"/>
                        <a:ext cx="2841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4"/>
          <p:cNvGraphicFramePr>
            <a:graphicFrameLocks noChangeAspect="1"/>
          </p:cNvGraphicFramePr>
          <p:nvPr/>
        </p:nvGraphicFramePr>
        <p:xfrm>
          <a:off x="1187450" y="2771105"/>
          <a:ext cx="3021013" cy="508000"/>
        </p:xfrm>
        <a:graphic>
          <a:graphicData uri="http://schemas.openxmlformats.org/presentationml/2006/ole">
            <mc:AlternateContent xmlns:mc="http://schemas.openxmlformats.org/markup-compatibility/2006">
              <mc:Choice xmlns:v="urn:schemas-microsoft-com:vml" Requires="v">
                <p:oleObj spid="_x0000_s238301" name="公式" r:id="rId8" imgW="1511300" imgH="254000" progId="Equation.3">
                  <p:embed/>
                </p:oleObj>
              </mc:Choice>
              <mc:Fallback>
                <p:oleObj name="公式" r:id="rId8" imgW="1511300" imgH="254000" progId="Equation.3">
                  <p:embed/>
                  <p:pic>
                    <p:nvPicPr>
                      <p:cNvPr id="0" name="图片 2383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2771105"/>
                        <a:ext cx="30210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35"/>
          <p:cNvGraphicFramePr>
            <a:graphicFrameLocks noChangeAspect="1"/>
          </p:cNvGraphicFramePr>
          <p:nvPr/>
        </p:nvGraphicFramePr>
        <p:xfrm>
          <a:off x="1184275" y="3339430"/>
          <a:ext cx="5764213" cy="508000"/>
        </p:xfrm>
        <a:graphic>
          <a:graphicData uri="http://schemas.openxmlformats.org/presentationml/2006/ole">
            <mc:AlternateContent xmlns:mc="http://schemas.openxmlformats.org/markup-compatibility/2006">
              <mc:Choice xmlns:v="urn:schemas-microsoft-com:vml" Requires="v">
                <p:oleObj spid="_x0000_s238302" name="公式" r:id="rId10" imgW="2882900" imgH="254000" progId="Equation.3">
                  <p:embed/>
                </p:oleObj>
              </mc:Choice>
              <mc:Fallback>
                <p:oleObj name="公式" r:id="rId10" imgW="2882900" imgH="254000" progId="Equation.3">
                  <p:embed/>
                  <p:pic>
                    <p:nvPicPr>
                      <p:cNvPr id="0" name="图片 2383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4275" y="3339430"/>
                        <a:ext cx="57642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6"/>
          <p:cNvGraphicFramePr>
            <a:graphicFrameLocks noChangeAspect="1"/>
          </p:cNvGraphicFramePr>
          <p:nvPr/>
        </p:nvGraphicFramePr>
        <p:xfrm>
          <a:off x="1206500" y="3918867"/>
          <a:ext cx="762000" cy="482600"/>
        </p:xfrm>
        <a:graphic>
          <a:graphicData uri="http://schemas.openxmlformats.org/presentationml/2006/ole">
            <mc:AlternateContent xmlns:mc="http://schemas.openxmlformats.org/markup-compatibility/2006">
              <mc:Choice xmlns:v="urn:schemas-microsoft-com:vml" Requires="v">
                <p:oleObj spid="_x0000_s238303" name="公式" r:id="rId12" imgW="381000" imgH="241300" progId="Equation.3">
                  <p:embed/>
                </p:oleObj>
              </mc:Choice>
              <mc:Fallback>
                <p:oleObj name="公式" r:id="rId12" imgW="381000" imgH="241300" progId="Equation.3">
                  <p:embed/>
                  <p:pic>
                    <p:nvPicPr>
                      <p:cNvPr id="0" name="图片 2383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6500" y="3918867"/>
                        <a:ext cx="762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37"/>
          <p:cNvGraphicFramePr>
            <a:graphicFrameLocks noChangeAspect="1"/>
          </p:cNvGraphicFramePr>
          <p:nvPr/>
        </p:nvGraphicFramePr>
        <p:xfrm>
          <a:off x="1993900" y="3931567"/>
          <a:ext cx="990600" cy="482600"/>
        </p:xfrm>
        <a:graphic>
          <a:graphicData uri="http://schemas.openxmlformats.org/presentationml/2006/ole">
            <mc:AlternateContent xmlns:mc="http://schemas.openxmlformats.org/markup-compatibility/2006">
              <mc:Choice xmlns:v="urn:schemas-microsoft-com:vml" Requires="v">
                <p:oleObj spid="_x0000_s238304" name="公式" r:id="rId14" imgW="495300" imgH="241300" progId="Equation.3">
                  <p:embed/>
                </p:oleObj>
              </mc:Choice>
              <mc:Fallback>
                <p:oleObj name="公式" r:id="rId14" imgW="495300" imgH="241300" progId="Equation.3">
                  <p:embed/>
                  <p:pic>
                    <p:nvPicPr>
                      <p:cNvPr id="0" name="图片 23830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93900" y="3931567"/>
                        <a:ext cx="990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38"/>
          <p:cNvGraphicFramePr>
            <a:graphicFrameLocks noChangeAspect="1"/>
          </p:cNvGraphicFramePr>
          <p:nvPr/>
        </p:nvGraphicFramePr>
        <p:xfrm>
          <a:off x="3022600" y="3944267"/>
          <a:ext cx="1016000" cy="508000"/>
        </p:xfrm>
        <a:graphic>
          <a:graphicData uri="http://schemas.openxmlformats.org/presentationml/2006/ole">
            <mc:AlternateContent xmlns:mc="http://schemas.openxmlformats.org/markup-compatibility/2006">
              <mc:Choice xmlns:v="urn:schemas-microsoft-com:vml" Requires="v">
                <p:oleObj spid="_x0000_s238305" name="公式" r:id="rId16" imgW="508000" imgH="254000" progId="Equation.3">
                  <p:embed/>
                </p:oleObj>
              </mc:Choice>
              <mc:Fallback>
                <p:oleObj name="公式" r:id="rId16" imgW="508000" imgH="254000" progId="Equation.3">
                  <p:embed/>
                  <p:pic>
                    <p:nvPicPr>
                      <p:cNvPr id="0" name="图片 23830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22600" y="3944267"/>
                        <a:ext cx="101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AutoShape 39"/>
          <p:cNvSpPr>
            <a:spLocks noChangeArrowheads="1"/>
          </p:cNvSpPr>
          <p:nvPr/>
        </p:nvSpPr>
        <p:spPr bwMode="auto">
          <a:xfrm>
            <a:off x="381000" y="4658642"/>
            <a:ext cx="1524000" cy="758825"/>
          </a:xfrm>
          <a:prstGeom prst="wedgeRoundRectCallout">
            <a:avLst>
              <a:gd name="adj1" fmla="val 27917"/>
              <a:gd name="adj2" fmla="val -96861"/>
              <a:gd name="adj3" fmla="val 16667"/>
            </a:avLst>
          </a:prstGeom>
          <a:solidFill>
            <a:srgbClr val="CCFFCC"/>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kumimoji="1" lang="zh-CN" altLang="en-US" sz="2000">
                <a:latin typeface="Times New Roman" panose="02020603050405020304" pitchFamily="18" charset="0"/>
              </a:rPr>
              <a:t>静态值</a:t>
            </a:r>
            <a:endParaRPr kumimoji="1" lang="zh-CN" altLang="en-US" sz="2000">
              <a:latin typeface="Times New Roman" panose="02020603050405020304" pitchFamily="18" charset="0"/>
            </a:endParaRPr>
          </a:p>
          <a:p>
            <a:pPr algn="ctr" eaLnBrk="1" hangingPunct="1">
              <a:spcBef>
                <a:spcPct val="0"/>
              </a:spcBef>
              <a:buClrTx/>
              <a:buFontTx/>
              <a:buNone/>
            </a:pPr>
            <a:r>
              <a:rPr kumimoji="1" lang="zh-CN" altLang="en-US" sz="2000">
                <a:latin typeface="Times New Roman" panose="02020603050405020304" pitchFamily="18" charset="0"/>
              </a:rPr>
              <a:t>（直流）</a:t>
            </a:r>
            <a:endParaRPr kumimoji="1" lang="zh-CN" altLang="en-US" sz="2000">
              <a:latin typeface="Times New Roman" panose="02020603050405020304" pitchFamily="18" charset="0"/>
            </a:endParaRPr>
          </a:p>
        </p:txBody>
      </p:sp>
      <p:sp>
        <p:nvSpPr>
          <p:cNvPr id="17" name="AutoShape 40"/>
          <p:cNvSpPr>
            <a:spLocks noChangeArrowheads="1"/>
          </p:cNvSpPr>
          <p:nvPr/>
        </p:nvSpPr>
        <p:spPr bwMode="auto">
          <a:xfrm>
            <a:off x="2500313" y="4658642"/>
            <a:ext cx="1524000" cy="758825"/>
          </a:xfrm>
          <a:prstGeom prst="wedgeRoundRectCallout">
            <a:avLst>
              <a:gd name="adj1" fmla="val -44269"/>
              <a:gd name="adj2" fmla="val -89750"/>
              <a:gd name="adj3" fmla="val 16667"/>
            </a:avLst>
          </a:prstGeom>
          <a:solidFill>
            <a:srgbClr val="CCFFCC"/>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kumimoji="1" lang="zh-CN" altLang="en-US" sz="2000">
                <a:latin typeface="Times New Roman" panose="02020603050405020304" pitchFamily="18" charset="0"/>
              </a:rPr>
              <a:t>动态值</a:t>
            </a:r>
            <a:endParaRPr kumimoji="1" lang="zh-CN" altLang="en-US" sz="2000">
              <a:latin typeface="Times New Roman" panose="02020603050405020304" pitchFamily="18" charset="0"/>
            </a:endParaRPr>
          </a:p>
          <a:p>
            <a:pPr algn="ctr" eaLnBrk="1" hangingPunct="1">
              <a:spcBef>
                <a:spcPct val="0"/>
              </a:spcBef>
              <a:buClrTx/>
              <a:buFontTx/>
              <a:buNone/>
            </a:pPr>
            <a:r>
              <a:rPr kumimoji="1" lang="zh-CN" altLang="en-US" sz="2000">
                <a:latin typeface="Times New Roman" panose="02020603050405020304" pitchFamily="18" charset="0"/>
              </a:rPr>
              <a:t>（交流）</a:t>
            </a:r>
            <a:endParaRPr kumimoji="1" lang="zh-CN" altLang="en-US" sz="2000">
              <a:latin typeface="Times New Roman" panose="02020603050405020304" pitchFamily="18" charset="0"/>
            </a:endParaRPr>
          </a:p>
        </p:txBody>
      </p:sp>
      <p:sp>
        <p:nvSpPr>
          <p:cNvPr id="18" name="AutoShape 41"/>
          <p:cNvSpPr>
            <a:spLocks noChangeArrowheads="1"/>
          </p:cNvSpPr>
          <p:nvPr/>
        </p:nvSpPr>
        <p:spPr bwMode="auto">
          <a:xfrm>
            <a:off x="4464050" y="4279230"/>
            <a:ext cx="1295400" cy="758825"/>
          </a:xfrm>
          <a:prstGeom prst="wedgeRoundRectCallout">
            <a:avLst>
              <a:gd name="adj1" fmla="val -83454"/>
              <a:gd name="adj2" fmla="val -60458"/>
              <a:gd name="adj3" fmla="val 16667"/>
            </a:avLst>
          </a:prstGeom>
          <a:solidFill>
            <a:srgbClr val="CCFFCC"/>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kumimoji="1" lang="zh-CN" altLang="en-US" sz="2000">
                <a:latin typeface="楷体_GB2312"/>
              </a:rPr>
              <a:t>非线性失真项 </a:t>
            </a:r>
            <a:endParaRPr kumimoji="1" lang="zh-CN" altLang="en-US" sz="2000">
              <a:latin typeface="楷体_GB2312"/>
            </a:endParaRPr>
          </a:p>
        </p:txBody>
      </p:sp>
      <p:sp>
        <p:nvSpPr>
          <p:cNvPr id="19" name="Rectangle 42"/>
          <p:cNvSpPr>
            <a:spLocks noChangeArrowheads="1"/>
          </p:cNvSpPr>
          <p:nvPr/>
        </p:nvSpPr>
        <p:spPr bwMode="auto">
          <a:xfrm>
            <a:off x="762000" y="5479380"/>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400">
                <a:latin typeface="楷体_GB2312"/>
              </a:rPr>
              <a:t>当</a:t>
            </a:r>
            <a:r>
              <a:rPr kumimoji="1" lang="zh-CN" altLang="en-US" sz="2400">
                <a:latin typeface="Times New Roman" panose="02020603050405020304" pitchFamily="18" charset="0"/>
              </a:rPr>
              <a:t>，</a:t>
            </a:r>
            <a:r>
              <a:rPr kumimoji="1" lang="en-US" altLang="zh-CN" sz="2400" i="1">
                <a:latin typeface="Book Antiqua" panose="02040602050305030304" pitchFamily="18" charset="0"/>
                <a:ea typeface="华康简宋"/>
                <a:cs typeface="华康简宋"/>
              </a:rPr>
              <a:t>v</a:t>
            </a:r>
            <a:r>
              <a:rPr kumimoji="1" lang="en-US" altLang="zh-CN" sz="2400" baseline="-30000">
                <a:latin typeface="Times New Roman" panose="02020603050405020304" pitchFamily="18" charset="0"/>
                <a:ea typeface="华康简宋"/>
                <a:cs typeface="华康简宋"/>
              </a:rPr>
              <a:t>gs </a:t>
            </a:r>
            <a:r>
              <a:rPr kumimoji="1" lang="en-US" altLang="zh-CN" sz="2400">
                <a:latin typeface="Times New Roman" panose="02020603050405020304" pitchFamily="18" charset="0"/>
              </a:rPr>
              <a:t>&lt;&lt; 2</a:t>
            </a:r>
            <a:r>
              <a:rPr kumimoji="1" lang="en-US" altLang="zh-CN" sz="2400">
                <a:latin typeface="楷体_GB2312"/>
              </a:rPr>
              <a:t>(</a:t>
            </a:r>
            <a:r>
              <a:rPr kumimoji="1" lang="en-US" altLang="zh-CN" sz="2400" i="1">
                <a:latin typeface="Times New Roman" panose="02020603050405020304" pitchFamily="18" charset="0"/>
                <a:ea typeface="华康简宋"/>
                <a:cs typeface="华康简宋"/>
              </a:rPr>
              <a:t>V</a:t>
            </a:r>
            <a:r>
              <a:rPr kumimoji="1" lang="en-US" altLang="zh-CN" sz="2400" baseline="-30000">
                <a:latin typeface="Times New Roman" panose="02020603050405020304" pitchFamily="18" charset="0"/>
                <a:ea typeface="华康简宋"/>
                <a:cs typeface="华康简宋"/>
              </a:rPr>
              <a:t>GSQ</a:t>
            </a:r>
            <a:r>
              <a:rPr kumimoji="1" lang="en-US" altLang="zh-CN" sz="2400">
                <a:latin typeface="楷体_GB2312"/>
              </a:rPr>
              <a:t>-</a:t>
            </a:r>
            <a:r>
              <a:rPr kumimoji="1" lang="en-US" altLang="zh-CN" sz="2400" i="1">
                <a:latin typeface="Times New Roman" panose="02020603050405020304" pitchFamily="18" charset="0"/>
                <a:ea typeface="华康简宋"/>
                <a:cs typeface="华康简宋"/>
              </a:rPr>
              <a:t>V</a:t>
            </a:r>
            <a:r>
              <a:rPr kumimoji="1" lang="en-US" altLang="zh-CN" sz="2400" baseline="-30000">
                <a:latin typeface="Times New Roman" panose="02020603050405020304" pitchFamily="18" charset="0"/>
                <a:ea typeface="华康简宋"/>
                <a:cs typeface="华康简宋"/>
              </a:rPr>
              <a:t>TN</a:t>
            </a:r>
            <a:r>
              <a:rPr kumimoji="1" lang="en-US" altLang="zh-CN" sz="2400">
                <a:latin typeface="楷体_GB2312"/>
              </a:rPr>
              <a:t>)</a:t>
            </a:r>
            <a:r>
              <a:rPr kumimoji="1" lang="zh-CN" altLang="en-US" sz="2400">
                <a:latin typeface="楷体_GB2312"/>
              </a:rPr>
              <a:t>时，</a:t>
            </a:r>
            <a:endParaRPr kumimoji="1" lang="zh-CN" altLang="en-US" sz="2400">
              <a:latin typeface="楷体_GB2312"/>
            </a:endParaRPr>
          </a:p>
        </p:txBody>
      </p:sp>
      <p:graphicFrame>
        <p:nvGraphicFramePr>
          <p:cNvPr id="20" name="Object 43" descr="羊皮纸"/>
          <p:cNvGraphicFramePr>
            <a:graphicFrameLocks noChangeAspect="1"/>
          </p:cNvGraphicFramePr>
          <p:nvPr/>
        </p:nvGraphicFramePr>
        <p:xfrm>
          <a:off x="4800600" y="5466680"/>
          <a:ext cx="1066800" cy="482600"/>
        </p:xfrm>
        <a:graphic>
          <a:graphicData uri="http://schemas.openxmlformats.org/presentationml/2006/ole">
            <mc:AlternateContent xmlns:mc="http://schemas.openxmlformats.org/markup-compatibility/2006">
              <mc:Choice xmlns:v="urn:schemas-microsoft-com:vml" Requires="v">
                <p:oleObj spid="_x0000_s238306" name="Equation" r:id="rId18" imgW="533400" imgH="241300" progId="Equation.DSMT4">
                  <p:embed/>
                </p:oleObj>
              </mc:Choice>
              <mc:Fallback>
                <p:oleObj name="Equation" r:id="rId18" imgW="533400" imgH="241300" progId="Equation.DSMT4">
                  <p:embed/>
                  <p:pic>
                    <p:nvPicPr>
                      <p:cNvPr id="0" name="图片 23830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00600" y="5466680"/>
                        <a:ext cx="1066800" cy="482600"/>
                      </a:xfrm>
                      <a:prstGeom prst="rect">
                        <a:avLst/>
                      </a:prstGeom>
                      <a:blipFill dpi="0" rotWithShape="0">
                        <a:blip r:embed="rId20"/>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44" descr="羊皮纸"/>
          <p:cNvGraphicFramePr>
            <a:graphicFrameLocks noChangeAspect="1"/>
          </p:cNvGraphicFramePr>
          <p:nvPr/>
        </p:nvGraphicFramePr>
        <p:xfrm>
          <a:off x="5867400" y="5466680"/>
          <a:ext cx="990600" cy="482600"/>
        </p:xfrm>
        <a:graphic>
          <a:graphicData uri="http://schemas.openxmlformats.org/presentationml/2006/ole">
            <mc:AlternateContent xmlns:mc="http://schemas.openxmlformats.org/markup-compatibility/2006">
              <mc:Choice xmlns:v="urn:schemas-microsoft-com:vml" Requires="v">
                <p:oleObj spid="_x0000_s238307" name="公式" r:id="rId21" imgW="495300" imgH="241300" progId="Equation.3">
                  <p:embed/>
                </p:oleObj>
              </mc:Choice>
              <mc:Fallback>
                <p:oleObj name="公式" r:id="rId21" imgW="495300" imgH="241300" progId="Equation.3">
                  <p:embed/>
                  <p:pic>
                    <p:nvPicPr>
                      <p:cNvPr id="0" name="图片 23830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67400" y="5466680"/>
                        <a:ext cx="990600" cy="482600"/>
                      </a:xfrm>
                      <a:prstGeom prst="rect">
                        <a:avLst/>
                      </a:prstGeom>
                      <a:blipFill dpi="0" rotWithShape="0">
                        <a:blip r:embed="rId20"/>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45" descr="羊皮纸"/>
          <p:cNvGraphicFramePr>
            <a:graphicFrameLocks noChangeAspect="1"/>
          </p:cNvGraphicFramePr>
          <p:nvPr/>
        </p:nvGraphicFramePr>
        <p:xfrm>
          <a:off x="6831013" y="5466680"/>
          <a:ext cx="1270000" cy="482600"/>
        </p:xfrm>
        <a:graphic>
          <a:graphicData uri="http://schemas.openxmlformats.org/presentationml/2006/ole">
            <mc:AlternateContent xmlns:mc="http://schemas.openxmlformats.org/markup-compatibility/2006">
              <mc:Choice xmlns:v="urn:schemas-microsoft-com:vml" Requires="v">
                <p:oleObj spid="_x0000_s238308" name="公式" r:id="rId23" imgW="635000" imgH="241300" progId="Equation.3">
                  <p:embed/>
                </p:oleObj>
              </mc:Choice>
              <mc:Fallback>
                <p:oleObj name="公式" r:id="rId23" imgW="635000" imgH="241300" progId="Equation.3">
                  <p:embed/>
                  <p:pic>
                    <p:nvPicPr>
                      <p:cNvPr id="0" name="图片 23830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31013" y="5466680"/>
                        <a:ext cx="1270000" cy="482600"/>
                      </a:xfrm>
                      <a:prstGeom prst="rect">
                        <a:avLst/>
                      </a:prstGeom>
                      <a:blipFill dpi="0" rotWithShape="0">
                        <a:blip r:embed="rId20"/>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46"/>
          <p:cNvSpPr>
            <a:spLocks noChangeArrowheads="1"/>
          </p:cNvSpPr>
          <p:nvPr/>
        </p:nvSpPr>
        <p:spPr bwMode="auto">
          <a:xfrm>
            <a:off x="5880100" y="4014117"/>
            <a:ext cx="14430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400">
                <a:latin typeface="楷体_GB2312"/>
              </a:rPr>
              <a:t>其中</a:t>
            </a:r>
            <a:endParaRPr lang="zh-CN" altLang="en-US" sz="2400">
              <a:latin typeface="楷体_GB2312"/>
            </a:endParaRPr>
          </a:p>
        </p:txBody>
      </p:sp>
      <p:graphicFrame>
        <p:nvGraphicFramePr>
          <p:cNvPr id="24" name="Object 47"/>
          <p:cNvGraphicFramePr>
            <a:graphicFrameLocks noChangeAspect="1"/>
          </p:cNvGraphicFramePr>
          <p:nvPr/>
        </p:nvGraphicFramePr>
        <p:xfrm>
          <a:off x="5957888" y="4495130"/>
          <a:ext cx="2817812" cy="482600"/>
        </p:xfrm>
        <a:graphic>
          <a:graphicData uri="http://schemas.openxmlformats.org/presentationml/2006/ole">
            <mc:AlternateContent xmlns:mc="http://schemas.openxmlformats.org/markup-compatibility/2006">
              <mc:Choice xmlns:v="urn:schemas-microsoft-com:vml" Requires="v">
                <p:oleObj spid="_x0000_s238309" name="公式" r:id="rId25" imgW="1409065" imgH="241300" progId="Equation.3">
                  <p:embed/>
                </p:oleObj>
              </mc:Choice>
              <mc:Fallback>
                <p:oleObj name="公式" r:id="rId25" imgW="1409065" imgH="241300" progId="Equation.3">
                  <p:embed/>
                  <p:pic>
                    <p:nvPicPr>
                      <p:cNvPr id="0" name="图片 23830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57888" y="4495130"/>
                        <a:ext cx="281781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ppt_w/2"/>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strips(downRigh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strips(down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strips(downRight)">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Righ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strips(downRight)">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strips(downRight)">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strips(downRight)">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8"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ppt_x</p:attrName>
                                        </p:attrNameLst>
                                      </p:cBhvr>
                                      <p:tavLst>
                                        <p:tav tm="0">
                                          <p:val>
                                            <p:strVal val="#ppt_x-#ppt_w/2"/>
                                          </p:val>
                                        </p:tav>
                                        <p:tav tm="100000">
                                          <p:val>
                                            <p:strVal val="#ppt_x"/>
                                          </p:val>
                                        </p:tav>
                                      </p:tavLst>
                                    </p:anim>
                                    <p:anim calcmode="lin" valueType="num">
                                      <p:cBhvr>
                                        <p:cTn id="59" dur="500" fill="hold"/>
                                        <p:tgtEl>
                                          <p:spTgt spid="23"/>
                                        </p:tgtEl>
                                        <p:attrNameLst>
                                          <p:attrName>ppt_y</p:attrName>
                                        </p:attrNameLst>
                                      </p:cBhvr>
                                      <p:tavLst>
                                        <p:tav tm="0">
                                          <p:val>
                                            <p:strVal val="#ppt_y"/>
                                          </p:val>
                                        </p:tav>
                                        <p:tav tm="100000">
                                          <p:val>
                                            <p:strVal val="#ppt_y"/>
                                          </p:val>
                                        </p:tav>
                                      </p:tavLst>
                                    </p:anim>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strVal val="#ppt_h"/>
                                          </p:val>
                                        </p:tav>
                                        <p:tav tm="100000">
                                          <p:val>
                                            <p:strVal val="#ppt_h"/>
                                          </p:val>
                                        </p:tav>
                                      </p:tavLst>
                                    </p:anim>
                                  </p:childTnLst>
                                </p:cTn>
                              </p:par>
                            </p:childTnLst>
                          </p:cTn>
                        </p:par>
                        <p:par>
                          <p:cTn id="62" fill="hold">
                            <p:stCondLst>
                              <p:cond delay="500"/>
                            </p:stCondLst>
                            <p:childTnLst>
                              <p:par>
                                <p:cTn id="63" presetID="18" presetClass="entr" presetSubtype="6"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strips(downRight)">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up)">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strips(downRight)">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6"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strips(downRight)">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6" fill="hold" grpId="0" nodeType="click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strips(downRight)">
                                      <p:cBhvr>
                                        <p:cTn id="85" dur="500"/>
                                        <p:tgtEl>
                                          <p:spTgt spid="19"/>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6" fill="hold" nodeType="click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strips(downRight)">
                                      <p:cBhvr>
                                        <p:cTn id="90" dur="500"/>
                                        <p:tgtEl>
                                          <p:spTgt spid="20"/>
                                        </p:tgtEl>
                                      </p:cBhvr>
                                    </p:animEffect>
                                  </p:childTnLst>
                                </p:cTn>
                              </p:par>
                            </p:childTnLst>
                          </p:cTn>
                        </p:par>
                        <p:par>
                          <p:cTn id="91" fill="hold">
                            <p:stCondLst>
                              <p:cond delay="500"/>
                            </p:stCondLst>
                            <p:childTnLst>
                              <p:par>
                                <p:cTn id="92" presetID="18" presetClass="entr" presetSubtype="6" fill="hold" nodeType="after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strips(downRight)">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6" fill="hold"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strips(downRight)">
                                      <p:cBhvr>
                                        <p:cTn id="9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16" grpId="0" animBg="1" autoUpdateAnimBg="0"/>
      <p:bldP spid="17" grpId="0" animBg="1" autoUpdateAnimBg="0"/>
      <p:bldP spid="18" grpId="0" animBg="1" autoUpdateAnimBg="0"/>
      <p:bldP spid="19" grpId="0" autoUpdateAnimBg="0"/>
      <p:bldP spid="23"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3" name="Group 25"/>
          <p:cNvGrpSpPr/>
          <p:nvPr/>
        </p:nvGrpSpPr>
        <p:grpSpPr bwMode="auto">
          <a:xfrm>
            <a:off x="1042988" y="1341722"/>
            <a:ext cx="1968500" cy="482600"/>
            <a:chOff x="3008" y="3160"/>
            <a:chExt cx="1240" cy="304"/>
          </a:xfrm>
        </p:grpSpPr>
        <p:graphicFrame>
          <p:nvGraphicFramePr>
            <p:cNvPr id="89102" name="Object 26" descr="羊皮纸"/>
            <p:cNvGraphicFramePr>
              <a:graphicFrameLocks noChangeAspect="1"/>
            </p:cNvGraphicFramePr>
            <p:nvPr/>
          </p:nvGraphicFramePr>
          <p:xfrm>
            <a:off x="3008" y="3160"/>
            <a:ext cx="688" cy="304"/>
          </p:xfrm>
          <a:graphic>
            <a:graphicData uri="http://schemas.openxmlformats.org/presentationml/2006/ole">
              <mc:AlternateContent xmlns:mc="http://schemas.openxmlformats.org/markup-compatibility/2006">
                <mc:Choice xmlns:v="urn:schemas-microsoft-com:vml" Requires="v">
                  <p:oleObj spid="_x0000_s188264" name="公式" r:id="rId1" imgW="546100" imgH="241300" progId="Equation.3">
                    <p:embed/>
                  </p:oleObj>
                </mc:Choice>
                <mc:Fallback>
                  <p:oleObj name="公式" r:id="rId1" imgW="546100" imgH="241300" progId="Equation.3">
                    <p:embed/>
                    <p:pic>
                      <p:nvPicPr>
                        <p:cNvPr id="0" name="图片 1882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 y="3160"/>
                          <a:ext cx="688" cy="304"/>
                        </a:xfrm>
                        <a:prstGeom prst="rect">
                          <a:avLst/>
                        </a:prstGeom>
                        <a:noFill/>
                        <a:ln>
                          <a:noFill/>
                        </a:ln>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103" name="Object 27" descr="羊皮纸"/>
            <p:cNvGraphicFramePr>
              <a:graphicFrameLocks noChangeAspect="1"/>
            </p:cNvGraphicFramePr>
            <p:nvPr/>
          </p:nvGraphicFramePr>
          <p:xfrm>
            <a:off x="3624" y="3160"/>
            <a:ext cx="624" cy="304"/>
          </p:xfrm>
          <a:graphic>
            <a:graphicData uri="http://schemas.openxmlformats.org/presentationml/2006/ole">
              <mc:AlternateContent xmlns:mc="http://schemas.openxmlformats.org/markup-compatibility/2006">
                <mc:Choice xmlns:v="urn:schemas-microsoft-com:vml" Requires="v">
                  <p:oleObj spid="_x0000_s188265" name="公式" r:id="rId4" imgW="495300" imgH="241300" progId="Equation.3">
                    <p:embed/>
                  </p:oleObj>
                </mc:Choice>
                <mc:Fallback>
                  <p:oleObj name="公式" r:id="rId4" imgW="495300" imgH="241300" progId="Equation.3">
                    <p:embed/>
                    <p:pic>
                      <p:nvPicPr>
                        <p:cNvPr id="0" name="图片 1882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4" y="3160"/>
                          <a:ext cx="624" cy="304"/>
                        </a:xfrm>
                        <a:prstGeom prst="rect">
                          <a:avLst/>
                        </a:prstGeom>
                        <a:noFill/>
                        <a:ln>
                          <a:noFill/>
                        </a:ln>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9094" name="Object 28" descr="羊皮纸"/>
          <p:cNvGraphicFramePr>
            <a:graphicFrameLocks noChangeAspect="1"/>
          </p:cNvGraphicFramePr>
          <p:nvPr/>
        </p:nvGraphicFramePr>
        <p:xfrm>
          <a:off x="2947988" y="1341722"/>
          <a:ext cx="1270000" cy="482600"/>
        </p:xfrm>
        <a:graphic>
          <a:graphicData uri="http://schemas.openxmlformats.org/presentationml/2006/ole">
            <mc:AlternateContent xmlns:mc="http://schemas.openxmlformats.org/markup-compatibility/2006">
              <mc:Choice xmlns:v="urn:schemas-microsoft-com:vml" Requires="v">
                <p:oleObj spid="_x0000_s188266" name="公式" r:id="rId6" imgW="635000" imgH="241300" progId="Equation.3">
                  <p:embed/>
                </p:oleObj>
              </mc:Choice>
              <mc:Fallback>
                <p:oleObj name="公式" r:id="rId6" imgW="635000" imgH="241300" progId="Equation.3">
                  <p:embed/>
                  <p:pic>
                    <p:nvPicPr>
                      <p:cNvPr id="0" name="图片 1882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988" y="1341722"/>
                        <a:ext cx="1270000" cy="482600"/>
                      </a:xfrm>
                      <a:prstGeom prst="rect">
                        <a:avLst/>
                      </a:prstGeom>
                      <a:noFill/>
                      <a:ln>
                        <a:noFill/>
                      </a:ln>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9"/>
          <p:cNvGraphicFramePr>
            <a:graphicFrameLocks noChangeAspect="1"/>
          </p:cNvGraphicFramePr>
          <p:nvPr/>
        </p:nvGraphicFramePr>
        <p:xfrm>
          <a:off x="2209800" y="1979897"/>
          <a:ext cx="1270000" cy="457200"/>
        </p:xfrm>
        <a:graphic>
          <a:graphicData uri="http://schemas.openxmlformats.org/presentationml/2006/ole">
            <mc:AlternateContent xmlns:mc="http://schemas.openxmlformats.org/markup-compatibility/2006">
              <mc:Choice xmlns:v="urn:schemas-microsoft-com:vml" Requires="v">
                <p:oleObj spid="_x0000_s188267" name="Equation" r:id="rId8" imgW="635000" imgH="228600" progId="Equation.3">
                  <p:embed/>
                </p:oleObj>
              </mc:Choice>
              <mc:Fallback>
                <p:oleObj name="Equation" r:id="rId8" imgW="635000" imgH="228600" progId="Equation.3">
                  <p:embed/>
                  <p:pic>
                    <p:nvPicPr>
                      <p:cNvPr id="0" name="图片 1882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1979897"/>
                        <a:ext cx="1270000" cy="457200"/>
                      </a:xfrm>
                      <a:prstGeom prst="rect">
                        <a:avLst/>
                      </a:prstGeom>
                      <a:solidFill>
                        <a:srgbClr val="CCFFCC"/>
                      </a:solidFill>
                      <a:ln w="9525">
                        <a:solidFill>
                          <a:srgbClr val="FF6600"/>
                        </a:solidFill>
                        <a:miter lim="800000"/>
                        <a:headEnd/>
                        <a:tailEnd/>
                      </a:ln>
                    </p:spPr>
                  </p:pic>
                </p:oleObj>
              </mc:Fallback>
            </mc:AlternateContent>
          </a:graphicData>
        </a:graphic>
      </p:graphicFrame>
      <p:sp>
        <p:nvSpPr>
          <p:cNvPr id="10" name="Rectangle 30"/>
          <p:cNvSpPr>
            <a:spLocks noChangeArrowheads="1"/>
          </p:cNvSpPr>
          <p:nvPr/>
        </p:nvSpPr>
        <p:spPr bwMode="auto">
          <a:xfrm>
            <a:off x="935038" y="1906872"/>
            <a:ext cx="15652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400">
                <a:latin typeface="楷体_GB2312"/>
              </a:rPr>
              <a:t>纯交流</a:t>
            </a:r>
            <a:endParaRPr lang="zh-CN" altLang="en-US" sz="2400">
              <a:latin typeface="楷体_GB2312"/>
            </a:endParaRPr>
          </a:p>
        </p:txBody>
      </p:sp>
      <p:graphicFrame>
        <p:nvGraphicFramePr>
          <p:cNvPr id="11" name="Object 31"/>
          <p:cNvGraphicFramePr>
            <a:graphicFrameLocks noChangeAspect="1"/>
          </p:cNvGraphicFramePr>
          <p:nvPr/>
        </p:nvGraphicFramePr>
        <p:xfrm>
          <a:off x="1317625" y="3308635"/>
          <a:ext cx="2900363" cy="2460625"/>
        </p:xfrm>
        <a:graphic>
          <a:graphicData uri="http://schemas.openxmlformats.org/presentationml/2006/ole">
            <mc:AlternateContent xmlns:mc="http://schemas.openxmlformats.org/markup-compatibility/2006">
              <mc:Choice xmlns:v="urn:schemas-microsoft-com:vml" Requires="v">
                <p:oleObj spid="_x0000_s188268" name="图片" r:id="rId10" imgW="1449070" imgH="1231900" progId="Word.Picture.8">
                  <p:embed/>
                </p:oleObj>
              </mc:Choice>
              <mc:Fallback>
                <p:oleObj name="图片" r:id="rId10" imgW="1449070" imgH="1231900" progId="Word.Picture.8">
                  <p:embed/>
                  <p:pic>
                    <p:nvPicPr>
                      <p:cNvPr id="0" name="图片 18826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7625" y="3308635"/>
                        <a:ext cx="2900363"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33"/>
          <p:cNvSpPr>
            <a:spLocks noChangeArrowheads="1"/>
          </p:cNvSpPr>
          <p:nvPr/>
        </p:nvSpPr>
        <p:spPr bwMode="auto">
          <a:xfrm>
            <a:off x="935038" y="2494247"/>
            <a:ext cx="15652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400">
                <a:latin typeface="楷体_GB2312"/>
              </a:rPr>
              <a:t>电路模型</a:t>
            </a:r>
            <a:endParaRPr lang="zh-CN" altLang="en-US" sz="2400">
              <a:latin typeface="楷体_GB2312"/>
            </a:endParaRPr>
          </a:p>
        </p:txBody>
      </p:sp>
      <p:sp>
        <p:nvSpPr>
          <p:cNvPr id="14" name="Rectangle 37"/>
          <p:cNvSpPr>
            <a:spLocks noChangeArrowheads="1"/>
          </p:cNvSpPr>
          <p:nvPr/>
        </p:nvSpPr>
        <p:spPr bwMode="auto">
          <a:xfrm>
            <a:off x="4962525" y="3619785"/>
            <a:ext cx="3886200" cy="2149475"/>
          </a:xfrm>
          <a:prstGeom prst="rect">
            <a:avLst/>
          </a:prstGeom>
          <a:solidFill>
            <a:srgbClr val="CCFFCC"/>
          </a:solidFill>
          <a:ln w="9525">
            <a:solidFill>
              <a:srgbClr val="FF6600"/>
            </a:solidFill>
            <a:miter lim="800000"/>
          </a:ln>
        </p:spPr>
        <p:txBody>
          <a:bodyPr lIns="0" tIns="0" rIns="0" bIns="0">
            <a:spAutoFit/>
          </a:bodyPr>
          <a:lstStyle>
            <a:lvl1pPr marL="190500" indent="-1905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4762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5000"/>
              </a:lnSpc>
              <a:spcBef>
                <a:spcPct val="0"/>
              </a:spcBef>
              <a:buClrTx/>
              <a:buFontTx/>
              <a:buNone/>
            </a:pPr>
            <a:r>
              <a:rPr kumimoji="1" lang="en-US" altLang="zh-CN" sz="2400" b="0">
                <a:solidFill>
                  <a:srgbClr val="FF0000"/>
                </a:solidFill>
                <a:latin typeface="Times New Roman" panose="02020603050405020304" pitchFamily="18" charset="0"/>
                <a:sym typeface="Symbol" panose="05050102010706020507" pitchFamily="18" charset="2"/>
              </a:rPr>
              <a:t> </a:t>
            </a:r>
            <a:r>
              <a:rPr kumimoji="1" lang="en-US" altLang="zh-CN" sz="2400" i="1">
                <a:solidFill>
                  <a:srgbClr val="FF0000"/>
                </a:solidFill>
                <a:latin typeface="Times New Roman" panose="02020603050405020304" pitchFamily="18" charset="0"/>
              </a:rPr>
              <a:t> </a:t>
            </a:r>
            <a:r>
              <a:rPr kumimoji="1" lang="en-US" altLang="zh-CN" sz="2800" i="1">
                <a:solidFill>
                  <a:srgbClr val="000066"/>
                </a:solidFill>
                <a:latin typeface="Times New Roman" panose="02020603050405020304" pitchFamily="18" charset="0"/>
              </a:rPr>
              <a:t>g</a:t>
            </a:r>
            <a:r>
              <a:rPr kumimoji="1" lang="en-US" altLang="zh-CN" sz="2800" baseline="-25000">
                <a:solidFill>
                  <a:srgbClr val="000066"/>
                </a:solidFill>
                <a:latin typeface="Times New Roman" panose="02020603050405020304" pitchFamily="18" charset="0"/>
              </a:rPr>
              <a:t>m</a:t>
            </a:r>
            <a:r>
              <a:rPr kumimoji="1" lang="en-US" altLang="zh-CN" sz="2800" i="1">
                <a:solidFill>
                  <a:srgbClr val="000066"/>
                </a:solidFill>
                <a:latin typeface="Book Antiqua" panose="02040602050305030304" pitchFamily="18" charset="0"/>
              </a:rPr>
              <a:t>v</a:t>
            </a:r>
            <a:r>
              <a:rPr kumimoji="1" lang="en-US" altLang="zh-CN" sz="2800" baseline="-25000">
                <a:solidFill>
                  <a:srgbClr val="000066"/>
                </a:solidFill>
                <a:latin typeface="Times New Roman" panose="02020603050405020304" pitchFamily="18" charset="0"/>
              </a:rPr>
              <a:t>gs</a:t>
            </a:r>
            <a:r>
              <a:rPr kumimoji="1" lang="en-US" altLang="zh-CN" sz="2400" i="1">
                <a:solidFill>
                  <a:srgbClr val="000066"/>
                </a:solidFill>
                <a:latin typeface="Times New Roman" panose="02020603050405020304" pitchFamily="18" charset="0"/>
              </a:rPr>
              <a:t> </a:t>
            </a:r>
            <a:r>
              <a:rPr kumimoji="1" lang="zh-CN" altLang="en-US" sz="2400">
                <a:solidFill>
                  <a:srgbClr val="000066"/>
                </a:solidFill>
                <a:latin typeface="Times New Roman" panose="02020603050405020304" pitchFamily="18" charset="0"/>
              </a:rPr>
              <a:t>是受控源</a:t>
            </a:r>
            <a:r>
              <a:rPr kumimoji="1" lang="zh-CN" altLang="en-US" sz="2400" baseline="30000">
                <a:solidFill>
                  <a:srgbClr val="000066"/>
                </a:solidFill>
                <a:latin typeface="Times New Roman" panose="02020603050405020304" pitchFamily="18" charset="0"/>
                <a:sym typeface="Symbol" panose="05050102010706020507" pitchFamily="18" charset="2"/>
              </a:rPr>
              <a:t> </a:t>
            </a:r>
            <a:r>
              <a:rPr kumimoji="1" lang="zh-CN" altLang="en-US" sz="2400">
                <a:solidFill>
                  <a:srgbClr val="000066"/>
                </a:solidFill>
                <a:latin typeface="Times New Roman" panose="02020603050405020304" pitchFamily="18" charset="0"/>
              </a:rPr>
              <a:t>，且为电压控制电流源</a:t>
            </a:r>
            <a:r>
              <a:rPr kumimoji="1" lang="en-US" altLang="zh-CN" sz="2400">
                <a:solidFill>
                  <a:srgbClr val="000066"/>
                </a:solidFill>
                <a:latin typeface="Times New Roman" panose="02020603050405020304" pitchFamily="18" charset="0"/>
              </a:rPr>
              <a:t>(VCCS)</a:t>
            </a:r>
            <a:r>
              <a:rPr kumimoji="1" lang="zh-CN" altLang="en-US" sz="2400">
                <a:solidFill>
                  <a:srgbClr val="000066"/>
                </a:solidFill>
                <a:latin typeface="Times New Roman" panose="02020603050405020304" pitchFamily="18" charset="0"/>
              </a:rPr>
              <a:t>。</a:t>
            </a:r>
            <a:endParaRPr kumimoji="1" lang="zh-CN" altLang="en-US" sz="2400">
              <a:solidFill>
                <a:srgbClr val="000066"/>
              </a:solidFill>
              <a:latin typeface="Times New Roman" panose="02020603050405020304" pitchFamily="18" charset="0"/>
            </a:endParaRPr>
          </a:p>
          <a:p>
            <a:pPr eaLnBrk="1" hangingPunct="1">
              <a:lnSpc>
                <a:spcPct val="135000"/>
              </a:lnSpc>
              <a:spcBef>
                <a:spcPct val="0"/>
              </a:spcBef>
              <a:buClrTx/>
              <a:buFontTx/>
              <a:buNone/>
            </a:pPr>
            <a:r>
              <a:rPr kumimoji="1" lang="zh-CN" altLang="en-US" sz="2400" b="0">
                <a:solidFill>
                  <a:srgbClr val="FF0000"/>
                </a:solidFill>
                <a:latin typeface="Times New Roman" panose="02020603050405020304" pitchFamily="18" charset="0"/>
                <a:sym typeface="Symbol" panose="05050102010706020507" pitchFamily="18" charset="2"/>
              </a:rPr>
              <a:t></a:t>
            </a:r>
            <a:r>
              <a:rPr kumimoji="1" lang="zh-CN" altLang="en-US" sz="2400">
                <a:solidFill>
                  <a:srgbClr val="000066"/>
                </a:solidFill>
                <a:latin typeface="Times New Roman" panose="02020603050405020304" pitchFamily="18" charset="0"/>
              </a:rPr>
              <a:t> 电流方向与</a:t>
            </a:r>
            <a:r>
              <a:rPr kumimoji="1" lang="en-US" altLang="zh-CN" sz="2800" i="1">
                <a:solidFill>
                  <a:srgbClr val="000066"/>
                </a:solidFill>
                <a:latin typeface="Book Antiqua" panose="02040602050305030304" pitchFamily="18" charset="0"/>
              </a:rPr>
              <a:t>v</a:t>
            </a:r>
            <a:r>
              <a:rPr kumimoji="1" lang="en-US" altLang="zh-CN" sz="2800" baseline="-25000">
                <a:solidFill>
                  <a:srgbClr val="000066"/>
                </a:solidFill>
                <a:latin typeface="Times New Roman" panose="02020603050405020304" pitchFamily="18" charset="0"/>
              </a:rPr>
              <a:t>gs</a:t>
            </a:r>
            <a:r>
              <a:rPr kumimoji="1" lang="zh-CN" altLang="en-US" sz="2400">
                <a:solidFill>
                  <a:srgbClr val="000066"/>
                </a:solidFill>
                <a:latin typeface="Times New Roman" panose="02020603050405020304" pitchFamily="18" charset="0"/>
              </a:rPr>
              <a:t>的极性是关联的。        </a:t>
            </a:r>
            <a:endParaRPr kumimoji="1" lang="zh-CN" altLang="en-US" sz="2400">
              <a:solidFill>
                <a:srgbClr val="000066"/>
              </a:solidFill>
              <a:latin typeface="Times New Roman" panose="02020603050405020304" pitchFamily="18" charset="0"/>
            </a:endParaRPr>
          </a:p>
        </p:txBody>
      </p:sp>
      <p:sp>
        <p:nvSpPr>
          <p:cNvPr id="89101" name="Rectangle 5">
            <a:hlinkClick r:id="rId12"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4.4.1  MOSFET</a:t>
            </a:r>
            <a:r>
              <a:rPr lang="zh-CN" altLang="en-US" sz="3200">
                <a:solidFill>
                  <a:srgbClr val="0000CC"/>
                </a:solidFill>
                <a:latin typeface="Times New Roman" panose="02020603050405020304" pitchFamily="18" charset="0"/>
              </a:rPr>
              <a:t>的小信号模型</a:t>
            </a:r>
            <a:endParaRPr lang="zh-CN" altLang="en-US" sz="3200" i="1">
              <a:solidFill>
                <a:srgbClr val="0000CC"/>
              </a:solidFill>
              <a:latin typeface="Times New Roman" panose="02020603050405020304" pitchFamily="18" charset="0"/>
            </a:endParaRPr>
          </a:p>
        </p:txBody>
      </p:sp>
      <p:graphicFrame>
        <p:nvGraphicFramePr>
          <p:cNvPr id="16" name="Object 30"/>
          <p:cNvGraphicFramePr>
            <a:graphicFrameLocks noChangeAspect="1"/>
          </p:cNvGraphicFramePr>
          <p:nvPr/>
        </p:nvGraphicFramePr>
        <p:xfrm>
          <a:off x="6076950" y="697830"/>
          <a:ext cx="2382838" cy="2297112"/>
        </p:xfrm>
        <a:graphic>
          <a:graphicData uri="http://schemas.openxmlformats.org/presentationml/2006/ole">
            <mc:AlternateContent xmlns:mc="http://schemas.openxmlformats.org/markup-compatibility/2006">
              <mc:Choice xmlns:v="urn:schemas-microsoft-com:vml" Requires="v">
                <p:oleObj spid="_x0000_s188269" name="图片" r:id="rId13" imgW="1324610" imgH="1279525" progId="Word.Picture.8">
                  <p:embed/>
                </p:oleObj>
              </mc:Choice>
              <mc:Fallback>
                <p:oleObj name="图片" r:id="rId13" imgW="1324610" imgH="1279525" progId="Word.Picture.8">
                  <p:embed/>
                  <p:pic>
                    <p:nvPicPr>
                      <p:cNvPr id="0" name="图片 1882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76950" y="697830"/>
                        <a:ext cx="2382838"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5">
            <a:hlinkClick r:id="rId12" action="ppaction://hlinksldjump"/>
          </p:cNvPr>
          <p:cNvSpPr>
            <a:spLocks noChangeArrowheads="1"/>
          </p:cNvSpPr>
          <p:nvPr/>
        </p:nvSpPr>
        <p:spPr bwMode="auto">
          <a:xfrm>
            <a:off x="457200" y="785651"/>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800" dirty="0">
                <a:solidFill>
                  <a:srgbClr val="800000"/>
                </a:solidFill>
                <a:latin typeface="楷体_GB2312"/>
              </a:rPr>
              <a:t>1. </a:t>
            </a:r>
            <a:r>
              <a:rPr lang="en-US" altLang="zh-CN" sz="2800" i="1" dirty="0">
                <a:solidFill>
                  <a:srgbClr val="800000"/>
                </a:solidFill>
                <a:latin typeface="楷体_GB2312"/>
                <a:sym typeface="Symbol" panose="05050102010706020507" pitchFamily="18" charset="2"/>
              </a:rPr>
              <a:t></a:t>
            </a:r>
            <a:r>
              <a:rPr lang="en-US" altLang="zh-CN" sz="2800" i="1" dirty="0">
                <a:solidFill>
                  <a:srgbClr val="800000"/>
                </a:solidFill>
                <a:sym typeface="Symbol" panose="05050102010706020507" pitchFamily="18" charset="2"/>
              </a:rPr>
              <a:t> </a:t>
            </a:r>
            <a:r>
              <a:rPr lang="en-US" altLang="zh-CN" sz="2800" dirty="0">
                <a:solidFill>
                  <a:srgbClr val="800000"/>
                </a:solidFill>
                <a:latin typeface="楷体_GB2312"/>
              </a:rPr>
              <a:t>=0</a:t>
            </a:r>
            <a:r>
              <a:rPr lang="zh-CN" altLang="en-US" sz="2800" dirty="0">
                <a:solidFill>
                  <a:srgbClr val="800000"/>
                </a:solidFill>
                <a:latin typeface="楷体_GB2312"/>
              </a:rPr>
              <a:t>时</a:t>
            </a:r>
            <a:endParaRPr lang="zh-CN" altLang="en-US" sz="2800" dirty="0">
              <a:solidFill>
                <a:srgbClr val="800000"/>
              </a:solidFill>
              <a:latin typeface="楷体_GB2312"/>
            </a:endParaRPr>
          </a:p>
        </p:txBody>
      </p:sp>
      <p:sp>
        <p:nvSpPr>
          <p:cNvPr id="18" name="Rectangle 16"/>
          <p:cNvSpPr>
            <a:spLocks noChangeArrowheads="1"/>
          </p:cNvSpPr>
          <p:nvPr/>
        </p:nvSpPr>
        <p:spPr bwMode="auto">
          <a:xfrm>
            <a:off x="6905625" y="824830"/>
            <a:ext cx="838200" cy="2049462"/>
          </a:xfrm>
          <a:prstGeom prst="rect">
            <a:avLst/>
          </a:prstGeom>
          <a:noFill/>
          <a:ln w="15875">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19" name="Rectangle 23"/>
          <p:cNvSpPr>
            <a:spLocks noChangeArrowheads="1"/>
          </p:cNvSpPr>
          <p:nvPr/>
        </p:nvSpPr>
        <p:spPr bwMode="auto">
          <a:xfrm>
            <a:off x="6600825" y="2928267"/>
            <a:ext cx="14620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1700">
                <a:ea typeface="黑体" panose="02010609060101010101" pitchFamily="49" charset="-122"/>
              </a:rPr>
              <a:t>FET</a:t>
            </a:r>
            <a:r>
              <a:rPr lang="zh-CN" altLang="en-US" sz="1700">
                <a:ea typeface="黑体" panose="02010609060101010101" pitchFamily="49" charset="-122"/>
              </a:rPr>
              <a:t>双口网络</a:t>
            </a:r>
            <a:endParaRPr lang="zh-CN" altLang="en-US" sz="1700">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trips(down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ppt_x</p:attrName>
                                        </p:attrNameLst>
                                      </p:cBhvr>
                                      <p:tavLst>
                                        <p:tav tm="0">
                                          <p:val>
                                            <p:strVal val="#ppt_x-#ppt_w/2"/>
                                          </p:val>
                                        </p:tav>
                                        <p:tav tm="100000">
                                          <p:val>
                                            <p:strVal val="#ppt_x"/>
                                          </p:val>
                                        </p:tav>
                                      </p:tavLst>
                                    </p:anim>
                                    <p:anim calcmode="lin" valueType="num">
                                      <p:cBhvr>
                                        <p:cTn id="20" dur="500" fill="hold"/>
                                        <p:tgtEl>
                                          <p:spTgt spid="12"/>
                                        </p:tgtEl>
                                        <p:attrNameLst>
                                          <p:attrName>ppt_y</p:attrName>
                                        </p:attrNameLst>
                                      </p:cBhvr>
                                      <p:tavLst>
                                        <p:tav tm="0">
                                          <p:val>
                                            <p:strVal val="#ppt_y"/>
                                          </p:val>
                                        </p:tav>
                                        <p:tav tm="100000">
                                          <p:val>
                                            <p:strVal val="#ppt_y"/>
                                          </p:val>
                                        </p:tav>
                                      </p:tavLst>
                                    </p:anim>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strVal val="#ppt_h"/>
                                          </p:val>
                                        </p:tav>
                                        <p:tav tm="100000">
                                          <p:val>
                                            <p:strVal val="#ppt_h"/>
                                          </p:val>
                                        </p:tav>
                                      </p:tavLst>
                                    </p:anim>
                                  </p:childTnLst>
                                </p:cTn>
                              </p:par>
                            </p:childTnLst>
                          </p:cTn>
                        </p:par>
                        <p:par>
                          <p:cTn id="23" fill="hold">
                            <p:stCondLst>
                              <p:cond delay="500"/>
                            </p:stCondLst>
                            <p:childTnLst>
                              <p:par>
                                <p:cTn id="24" presetID="4" presetClass="entr" presetSubtype="16"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ox(i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animEffect transition="in" filter="wipe(up)">
                                      <p:cBhvr>
                                        <p:cTn id="31" dur="500"/>
                                        <p:tgtEl>
                                          <p:spTgt spid="14">
                                            <p:bg/>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up)">
                                      <p:cBhvr>
                                        <p:cTn id="34" dur="500"/>
                                        <p:tgtEl>
                                          <p:spTgt spid="1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animEffect transition="in" filter="strips(downRight)">
                                      <p:cBhvr>
                                        <p:cTn id="39"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2" grpId="0" autoUpdateAnimBg="0"/>
      <p:bldP spid="14" grpId="0" animBg="1" autoUpdateAnimBg="0"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4.4.1  MOSFET</a:t>
            </a:r>
            <a:r>
              <a:rPr lang="zh-CN" altLang="en-US" sz="3200">
                <a:solidFill>
                  <a:srgbClr val="0000CC"/>
                </a:solidFill>
                <a:latin typeface="Times New Roman" panose="02020603050405020304" pitchFamily="18" charset="0"/>
              </a:rPr>
              <a:t>的小信号模型</a:t>
            </a:r>
            <a:endParaRPr lang="zh-CN" altLang="en-US" sz="3200" i="1">
              <a:solidFill>
                <a:srgbClr val="0000CC"/>
              </a:solidFill>
              <a:latin typeface="Times New Roman" panose="02020603050405020304" pitchFamily="18" charset="0"/>
            </a:endParaRPr>
          </a:p>
        </p:txBody>
      </p:sp>
      <p:sp>
        <p:nvSpPr>
          <p:cNvPr id="90118" name="Rectangle 14"/>
          <p:cNvSpPr>
            <a:spLocks noChangeArrowheads="1"/>
          </p:cNvSpPr>
          <p:nvPr/>
        </p:nvSpPr>
        <p:spPr bwMode="auto">
          <a:xfrm>
            <a:off x="971550" y="1217129"/>
            <a:ext cx="40322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en-US" altLang="zh-CN" sz="2400"/>
              <a:t>d</a:t>
            </a:r>
            <a:r>
              <a:rPr lang="zh-CN" altLang="en-US" sz="2400"/>
              <a:t>、</a:t>
            </a:r>
            <a:r>
              <a:rPr lang="en-US" altLang="zh-CN" sz="2400"/>
              <a:t>s</a:t>
            </a:r>
            <a:r>
              <a:rPr lang="zh-CN" altLang="en-US" sz="2400">
                <a:latin typeface="楷体_GB2312"/>
              </a:rPr>
              <a:t>端口看入有一电阻</a:t>
            </a:r>
            <a:r>
              <a:rPr lang="en-US" altLang="zh-CN" sz="2400" i="1"/>
              <a:t>r</a:t>
            </a:r>
            <a:r>
              <a:rPr lang="en-US" altLang="zh-CN" sz="2400" baseline="-25000"/>
              <a:t>ds</a:t>
            </a:r>
            <a:endParaRPr lang="en-US" altLang="zh-CN" sz="2400" baseline="-25000"/>
          </a:p>
        </p:txBody>
      </p:sp>
      <p:sp>
        <p:nvSpPr>
          <p:cNvPr id="7" name="Rectangle 16"/>
          <p:cNvSpPr>
            <a:spLocks noChangeArrowheads="1"/>
          </p:cNvSpPr>
          <p:nvPr/>
        </p:nvSpPr>
        <p:spPr bwMode="auto">
          <a:xfrm>
            <a:off x="784225" y="3796816"/>
            <a:ext cx="15652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400">
                <a:latin typeface="楷体_GB2312"/>
              </a:rPr>
              <a:t>电路模型</a:t>
            </a:r>
            <a:endParaRPr lang="zh-CN" altLang="en-US" sz="2400">
              <a:latin typeface="楷体_GB2312"/>
            </a:endParaRPr>
          </a:p>
        </p:txBody>
      </p:sp>
      <p:sp>
        <p:nvSpPr>
          <p:cNvPr id="90120" name="Rectangle 17">
            <a:hlinkClick r:id="rId1" action="ppaction://hlinksldjump"/>
          </p:cNvPr>
          <p:cNvSpPr>
            <a:spLocks noChangeArrowheads="1"/>
          </p:cNvSpPr>
          <p:nvPr/>
        </p:nvSpPr>
        <p:spPr bwMode="auto">
          <a:xfrm>
            <a:off x="457200" y="759705"/>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800" dirty="0">
                <a:solidFill>
                  <a:srgbClr val="800000"/>
                </a:solidFill>
                <a:latin typeface="楷体_GB2312"/>
              </a:rPr>
              <a:t>2. </a:t>
            </a:r>
            <a:r>
              <a:rPr lang="en-US" altLang="zh-CN" sz="2800" i="1" dirty="0">
                <a:solidFill>
                  <a:srgbClr val="800000"/>
                </a:solidFill>
                <a:latin typeface="楷体_GB2312"/>
                <a:sym typeface="Symbol" panose="05050102010706020507" pitchFamily="18" charset="2"/>
              </a:rPr>
              <a:t></a:t>
            </a:r>
            <a:r>
              <a:rPr lang="en-US" altLang="zh-CN" sz="2800" i="1" dirty="0">
                <a:solidFill>
                  <a:srgbClr val="800000"/>
                </a:solidFill>
                <a:sym typeface="Symbol" panose="05050102010706020507" pitchFamily="18" charset="2"/>
              </a:rPr>
              <a:t>  </a:t>
            </a:r>
            <a:r>
              <a:rPr lang="en-US" altLang="zh-CN" sz="2800" dirty="0">
                <a:solidFill>
                  <a:srgbClr val="800000"/>
                </a:solidFill>
                <a:latin typeface="楷体_GB2312"/>
              </a:rPr>
              <a:t>0</a:t>
            </a:r>
            <a:r>
              <a:rPr lang="zh-CN" altLang="en-US" sz="2800" dirty="0">
                <a:solidFill>
                  <a:srgbClr val="800000"/>
                </a:solidFill>
                <a:latin typeface="楷体_GB2312"/>
              </a:rPr>
              <a:t>时</a:t>
            </a:r>
            <a:endParaRPr lang="zh-CN" altLang="en-US" sz="2800" dirty="0">
              <a:solidFill>
                <a:srgbClr val="800000"/>
              </a:solidFill>
              <a:latin typeface="楷体_GB2312"/>
            </a:endParaRPr>
          </a:p>
        </p:txBody>
      </p:sp>
      <p:graphicFrame>
        <p:nvGraphicFramePr>
          <p:cNvPr id="9" name="Object 18"/>
          <p:cNvGraphicFramePr>
            <a:graphicFrameLocks noChangeAspect="1"/>
          </p:cNvGraphicFramePr>
          <p:nvPr/>
        </p:nvGraphicFramePr>
        <p:xfrm>
          <a:off x="1079500" y="1709254"/>
          <a:ext cx="1866900" cy="1016000"/>
        </p:xfrm>
        <a:graphic>
          <a:graphicData uri="http://schemas.openxmlformats.org/presentationml/2006/ole">
            <mc:AlternateContent xmlns:mc="http://schemas.openxmlformats.org/markup-compatibility/2006">
              <mc:Choice xmlns:v="urn:schemas-microsoft-com:vml" Requires="v">
                <p:oleObj spid="_x0000_s188998" name="公式" r:id="rId2" imgW="939800" imgH="508000" progId="Equation.3">
                  <p:embed/>
                </p:oleObj>
              </mc:Choice>
              <mc:Fallback>
                <p:oleObj name="公式" r:id="rId2" imgW="939800" imgH="508000" progId="Equation.3">
                  <p:embed/>
                  <p:pic>
                    <p:nvPicPr>
                      <p:cNvPr id="0" name="图片 18899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1709254"/>
                        <a:ext cx="1866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9"/>
          <p:cNvGraphicFramePr>
            <a:graphicFrameLocks noChangeAspect="1"/>
          </p:cNvGraphicFramePr>
          <p:nvPr/>
        </p:nvGraphicFramePr>
        <p:xfrm>
          <a:off x="1439863" y="2718904"/>
          <a:ext cx="4356100" cy="917575"/>
        </p:xfrm>
        <a:graphic>
          <a:graphicData uri="http://schemas.openxmlformats.org/presentationml/2006/ole">
            <mc:AlternateContent xmlns:mc="http://schemas.openxmlformats.org/markup-compatibility/2006">
              <mc:Choice xmlns:v="urn:schemas-microsoft-com:vml" Requires="v">
                <p:oleObj spid="_x0000_s188999" name="公式" r:id="rId4" imgW="2171700" imgH="457200" progId="Equation.3">
                  <p:embed/>
                </p:oleObj>
              </mc:Choice>
              <mc:Fallback>
                <p:oleObj name="公式" r:id="rId4" imgW="2171700" imgH="457200" progId="Equation.3">
                  <p:embed/>
                  <p:pic>
                    <p:nvPicPr>
                      <p:cNvPr id="0" name="图片 1889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863" y="2718904"/>
                        <a:ext cx="43561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2427288" y="3780941"/>
          <a:ext cx="3368675" cy="2492375"/>
        </p:xfrm>
        <a:graphic>
          <a:graphicData uri="http://schemas.openxmlformats.org/presentationml/2006/ole">
            <mc:AlternateContent xmlns:mc="http://schemas.openxmlformats.org/markup-compatibility/2006">
              <mc:Choice xmlns:v="urn:schemas-microsoft-com:vml" Requires="v">
                <p:oleObj spid="_x0000_s189000" name="图片" r:id="rId6" imgW="1687195" imgH="1250950" progId="Word.Picture.8">
                  <p:embed/>
                </p:oleObj>
              </mc:Choice>
              <mc:Fallback>
                <p:oleObj name="图片" r:id="rId6" imgW="1687195" imgH="1250950" progId="Word.Picture.8">
                  <p:embed/>
                  <p:pic>
                    <p:nvPicPr>
                      <p:cNvPr id="0" name="图片 18899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7288" y="3780941"/>
                        <a:ext cx="33686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30"/>
          <p:cNvGraphicFramePr>
            <a:graphicFrameLocks noChangeAspect="1"/>
          </p:cNvGraphicFramePr>
          <p:nvPr/>
        </p:nvGraphicFramePr>
        <p:xfrm>
          <a:off x="6076950" y="697830"/>
          <a:ext cx="2382838" cy="2297112"/>
        </p:xfrm>
        <a:graphic>
          <a:graphicData uri="http://schemas.openxmlformats.org/presentationml/2006/ole">
            <mc:AlternateContent xmlns:mc="http://schemas.openxmlformats.org/markup-compatibility/2006">
              <mc:Choice xmlns:v="urn:schemas-microsoft-com:vml" Requires="v">
                <p:oleObj spid="_x0000_s189001" name="图片" r:id="rId8" imgW="1324610" imgH="1279525" progId="Word.Picture.8">
                  <p:embed/>
                </p:oleObj>
              </mc:Choice>
              <mc:Fallback>
                <p:oleObj name="图片" r:id="rId8" imgW="1324610" imgH="1279525" progId="Word.Picture.8">
                  <p:embed/>
                  <p:pic>
                    <p:nvPicPr>
                      <p:cNvPr id="0" name="图片 1890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6950" y="697830"/>
                        <a:ext cx="2382838"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6"/>
          <p:cNvSpPr>
            <a:spLocks noChangeArrowheads="1"/>
          </p:cNvSpPr>
          <p:nvPr/>
        </p:nvSpPr>
        <p:spPr bwMode="auto">
          <a:xfrm>
            <a:off x="6905625" y="824830"/>
            <a:ext cx="838200" cy="2049462"/>
          </a:xfrm>
          <a:prstGeom prst="rect">
            <a:avLst/>
          </a:prstGeom>
          <a:noFill/>
          <a:ln w="15875">
            <a:solidFill>
              <a:srgbClr val="FF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14" name="Rectangle 23"/>
          <p:cNvSpPr>
            <a:spLocks noChangeArrowheads="1"/>
          </p:cNvSpPr>
          <p:nvPr/>
        </p:nvSpPr>
        <p:spPr bwMode="auto">
          <a:xfrm>
            <a:off x="6600825" y="2928267"/>
            <a:ext cx="14620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1700">
                <a:ea typeface="黑体" panose="02010609060101010101" pitchFamily="49" charset="-122"/>
              </a:rPr>
              <a:t>FET</a:t>
            </a:r>
            <a:r>
              <a:rPr lang="zh-CN" altLang="en-US" sz="1700">
                <a:ea typeface="黑体" panose="02010609060101010101" pitchFamily="49" charset="-122"/>
              </a:rPr>
              <a:t>双口网络</a:t>
            </a:r>
            <a:endParaRPr lang="zh-CN" altLang="en-US" sz="1700">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ppt_w/2"/>
                                          </p:val>
                                        </p:tav>
                                        <p:tav tm="100000">
                                          <p:val>
                                            <p:strVal val="#ppt_x"/>
                                          </p:val>
                                        </p:tav>
                                      </p:tavLst>
                                    </p:anim>
                                    <p:anim calcmode="lin" valueType="num">
                                      <p:cBhvr>
                                        <p:cTn id="18" dur="500" fill="hold"/>
                                        <p:tgtEl>
                                          <p:spTgt spid="7"/>
                                        </p:tgtEl>
                                        <p:attrNameLst>
                                          <p:attrName>ppt_y</p:attrName>
                                        </p:attrNameLst>
                                      </p:cBhvr>
                                      <p:tavLst>
                                        <p:tav tm="0">
                                          <p:val>
                                            <p:strVal val="#ppt_y"/>
                                          </p:val>
                                        </p:tav>
                                        <p:tav tm="100000">
                                          <p:val>
                                            <p:strVal val="#ppt_y"/>
                                          </p:val>
                                        </p:tav>
                                      </p:tavLst>
                                    </p:anim>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4" presetClass="entr" presetSubtype="1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ox(i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
          <p:cNvGraphicFramePr>
            <a:graphicFrameLocks noChangeAspect="1"/>
          </p:cNvGraphicFramePr>
          <p:nvPr/>
        </p:nvGraphicFramePr>
        <p:xfrm>
          <a:off x="4718051" y="3449638"/>
          <a:ext cx="3712159" cy="2716073"/>
        </p:xfrm>
        <a:graphic>
          <a:graphicData uri="http://schemas.openxmlformats.org/presentationml/2006/ole">
            <mc:AlternateContent xmlns:mc="http://schemas.openxmlformats.org/markup-compatibility/2006">
              <mc:Choice xmlns:v="urn:schemas-microsoft-com:vml" Requires="v">
                <p:oleObj spid="_x0000_s130488" name="图片" r:id="rId1" imgW="1953895" imgH="1429385" progId="Word.Picture.8">
                  <p:embed/>
                </p:oleObj>
              </mc:Choice>
              <mc:Fallback>
                <p:oleObj name="图片" r:id="rId1" imgW="1953895" imgH="1429385" progId="Word.Picture.8">
                  <p:embed/>
                  <p:pic>
                    <p:nvPicPr>
                      <p:cNvPr id="0" name="图片 130487"/>
                      <p:cNvPicPr>
                        <a:picLocks noChangeAspect="1" noChangeArrowheads="1"/>
                      </p:cNvPicPr>
                      <p:nvPr/>
                    </p:nvPicPr>
                    <p:blipFill>
                      <a:blip r:embed="rId2">
                        <a:extLst>
                          <a:ext uri="{28A0092B-C50C-407E-A947-70E740481C1C}">
                            <a14:useLocalDpi xmlns:a14="http://schemas.microsoft.com/office/drawing/2010/main" val="0"/>
                          </a:ext>
                        </a:extLst>
                      </a:blip>
                      <a:srcRect l="-3688" r="-3688"/>
                      <a:stretch>
                        <a:fillRect/>
                      </a:stretch>
                    </p:blipFill>
                    <p:spPr bwMode="auto">
                      <a:xfrm>
                        <a:off x="4718051" y="3449638"/>
                        <a:ext cx="3712159" cy="27160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5" name="Rectangle 3"/>
          <p:cNvSpPr>
            <a:spLocks noChangeArrowheads="1"/>
          </p:cNvSpPr>
          <p:nvPr/>
        </p:nvSpPr>
        <p:spPr bwMode="auto">
          <a:xfrm>
            <a:off x="515520" y="1780090"/>
            <a:ext cx="3048000" cy="473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buFont typeface="Wingdings" panose="05000000000000000000" pitchFamily="2" charset="2"/>
              <a:buNone/>
            </a:pPr>
            <a:r>
              <a:rPr lang="zh-CN" altLang="en-US" sz="2200" dirty="0">
                <a:latin typeface="Times New Roman" panose="02020603050405020304" pitchFamily="18" charset="0"/>
                <a:cs typeface="Times New Roman" panose="02020603050405020304" pitchFamily="18" charset="0"/>
              </a:rPr>
              <a:t>当</a:t>
            </a:r>
            <a:r>
              <a:rPr lang="en-US" altLang="zh-CN" sz="2200" i="1" dirty="0">
                <a:latin typeface="Times New Roman" panose="02020603050405020304" pitchFamily="18" charset="0"/>
                <a:cs typeface="Times New Roman" panose="02020603050405020304" pitchFamily="18" charset="0"/>
              </a:rPr>
              <a:t>V</a:t>
            </a:r>
            <a:r>
              <a:rPr lang="en-US" altLang="zh-CN" sz="2200" baseline="-25000" dirty="0">
                <a:latin typeface="Times New Roman" panose="02020603050405020304" pitchFamily="18" charset="0"/>
                <a:cs typeface="Times New Roman" panose="02020603050405020304" pitchFamily="18" charset="0"/>
              </a:rPr>
              <a:t>GS </a:t>
            </a:r>
            <a:r>
              <a:rPr lang="en-US" altLang="zh-CN" sz="2200" dirty="0">
                <a:latin typeface="Times New Roman" panose="02020603050405020304" pitchFamily="18" charset="0"/>
                <a:cs typeface="Times New Roman" panose="02020603050405020304" pitchFamily="18" charset="0"/>
              </a:rPr>
              <a:t>&gt;</a:t>
            </a:r>
            <a:r>
              <a:rPr lang="en-US" altLang="zh-CN" sz="2200" i="1" dirty="0">
                <a:latin typeface="Times New Roman" panose="02020603050405020304" pitchFamily="18" charset="0"/>
                <a:cs typeface="Times New Roman" panose="02020603050405020304" pitchFamily="18" charset="0"/>
              </a:rPr>
              <a:t>V</a:t>
            </a:r>
            <a:r>
              <a:rPr lang="en-US" altLang="zh-CN" sz="2200" baseline="-25000" dirty="0">
                <a:latin typeface="Times New Roman" panose="02020603050405020304" pitchFamily="18" charset="0"/>
                <a:cs typeface="Times New Roman" panose="02020603050405020304" pitchFamily="18" charset="0"/>
              </a:rPr>
              <a:t>TN </a:t>
            </a:r>
            <a:r>
              <a:rPr lang="zh-CN" altLang="en-US" sz="2200" dirty="0">
                <a:latin typeface="Times New Roman" panose="02020603050405020304" pitchFamily="18" charset="0"/>
                <a:cs typeface="Times New Roman" panose="02020603050405020304" pitchFamily="18" charset="0"/>
              </a:rPr>
              <a:t>时</a:t>
            </a:r>
            <a:endParaRPr lang="zh-CN" altLang="en-US" sz="2200" dirty="0">
              <a:latin typeface="Times New Roman" panose="02020603050405020304" pitchFamily="18" charset="0"/>
              <a:cs typeface="Times New Roman" panose="02020603050405020304" pitchFamily="18" charset="0"/>
            </a:endParaRPr>
          </a:p>
        </p:txBody>
      </p:sp>
      <p:sp>
        <p:nvSpPr>
          <p:cNvPr id="30" name="Rectangle 4"/>
          <p:cNvSpPr>
            <a:spLocks noChangeArrowheads="1"/>
          </p:cNvSpPr>
          <p:nvPr/>
        </p:nvSpPr>
        <p:spPr bwMode="auto">
          <a:xfrm>
            <a:off x="515520" y="2333254"/>
            <a:ext cx="3912464" cy="136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在电场作用下产生导电沟道，</a:t>
            </a:r>
            <a:r>
              <a:rPr lang="en-US" altLang="zh-CN" sz="2200" dirty="0">
                <a:latin typeface="Times New Roman" panose="02020603050405020304" pitchFamily="18" charset="0"/>
                <a:cs typeface="Times New Roman" panose="02020603050405020304" pitchFamily="18" charset="0"/>
              </a:rPr>
              <a:t>d</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s</a:t>
            </a:r>
            <a:r>
              <a:rPr lang="zh-CN" altLang="en-US" sz="2200" dirty="0">
                <a:latin typeface="Times New Roman" panose="02020603050405020304" pitchFamily="18" charset="0"/>
                <a:cs typeface="Times New Roman" panose="02020603050405020304" pitchFamily="18" charset="0"/>
              </a:rPr>
              <a:t>间加电压后，将有电流产生。</a:t>
            </a:r>
            <a:endParaRPr lang="zh-CN" altLang="en-US" sz="2200" dirty="0">
              <a:latin typeface="Times New Roman" panose="02020603050405020304" pitchFamily="18" charset="0"/>
              <a:cs typeface="Times New Roman" panose="02020603050405020304" pitchFamily="18" charset="0"/>
            </a:endParaRPr>
          </a:p>
        </p:txBody>
      </p:sp>
      <p:graphicFrame>
        <p:nvGraphicFramePr>
          <p:cNvPr id="10247" name="Object 5"/>
          <p:cNvGraphicFramePr>
            <a:graphicFrameLocks noChangeAspect="1"/>
          </p:cNvGraphicFramePr>
          <p:nvPr/>
        </p:nvGraphicFramePr>
        <p:xfrm>
          <a:off x="4718050" y="558801"/>
          <a:ext cx="3709264" cy="2716073"/>
        </p:xfrm>
        <a:graphic>
          <a:graphicData uri="http://schemas.openxmlformats.org/presentationml/2006/ole">
            <mc:AlternateContent xmlns:mc="http://schemas.openxmlformats.org/markup-compatibility/2006">
              <mc:Choice xmlns:v="urn:schemas-microsoft-com:vml" Requires="v">
                <p:oleObj spid="_x0000_s130489" name="Picture2" r:id="rId3" imgW="1951990" imgH="1429385" progId="Word.Picture.8">
                  <p:embed/>
                </p:oleObj>
              </mc:Choice>
              <mc:Fallback>
                <p:oleObj name="Picture2" r:id="rId3" imgW="1951990" imgH="1429385" progId="Word.Picture.8">
                  <p:embed/>
                  <p:pic>
                    <p:nvPicPr>
                      <p:cNvPr id="0" name="图片 130488"/>
                      <p:cNvPicPr>
                        <a:picLocks noChangeAspect="1" noChangeArrowheads="1"/>
                      </p:cNvPicPr>
                      <p:nvPr/>
                    </p:nvPicPr>
                    <p:blipFill>
                      <a:blip r:embed="rId4">
                        <a:extLst>
                          <a:ext uri="{28A0092B-C50C-407E-A947-70E740481C1C}">
                            <a14:useLocalDpi xmlns:a14="http://schemas.microsoft.com/office/drawing/2010/main" val="0"/>
                          </a:ext>
                        </a:extLst>
                      </a:blip>
                      <a:srcRect l="-3688" r="-3688"/>
                      <a:stretch>
                        <a:fillRect/>
                      </a:stretch>
                    </p:blipFill>
                    <p:spPr bwMode="auto">
                      <a:xfrm>
                        <a:off x="4718050" y="558801"/>
                        <a:ext cx="3709264" cy="27160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Rectangle 6"/>
          <p:cNvSpPr>
            <a:spLocks noChangeArrowheads="1"/>
          </p:cNvSpPr>
          <p:nvPr/>
        </p:nvSpPr>
        <p:spPr bwMode="auto">
          <a:xfrm>
            <a:off x="533400" y="3789363"/>
            <a:ext cx="4114800" cy="42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05000"/>
              </a:lnSpc>
              <a:buFont typeface="Wingdings" panose="05000000000000000000" pitchFamily="2" charset="2"/>
              <a:buNone/>
            </a:pPr>
            <a:r>
              <a:rPr lang="en-US" altLang="zh-CN" sz="2200">
                <a:latin typeface="Times New Roman" panose="02020603050405020304" pitchFamily="18" charset="0"/>
                <a:cs typeface="Times New Roman" panose="02020603050405020304" pitchFamily="18" charset="0"/>
              </a:rPr>
              <a:t>      </a:t>
            </a:r>
            <a:r>
              <a:rPr lang="en-US" altLang="zh-CN" sz="2200" i="1">
                <a:latin typeface="Times New Roman" panose="02020603050405020304" pitchFamily="18" charset="0"/>
                <a:cs typeface="Times New Roman" panose="02020603050405020304" pitchFamily="18" charset="0"/>
              </a:rPr>
              <a:t>V</a:t>
            </a:r>
            <a:r>
              <a:rPr lang="en-US" altLang="zh-CN" sz="2200" baseline="-25000">
                <a:latin typeface="Times New Roman" panose="02020603050405020304" pitchFamily="18" charset="0"/>
                <a:cs typeface="Times New Roman" panose="02020603050405020304" pitchFamily="18" charset="0"/>
              </a:rPr>
              <a:t>GS</a:t>
            </a:r>
            <a:r>
              <a:rPr lang="zh-CN" altLang="en-US" sz="2200">
                <a:latin typeface="Times New Roman" panose="02020603050405020304" pitchFamily="18" charset="0"/>
                <a:cs typeface="Times New Roman" panose="02020603050405020304" pitchFamily="18" charset="0"/>
              </a:rPr>
              <a:t>越大，导电沟道越厚</a:t>
            </a:r>
            <a:endParaRPr lang="zh-CN" altLang="en-US" sz="2200">
              <a:latin typeface="Times New Roman" panose="02020603050405020304" pitchFamily="18" charset="0"/>
              <a:cs typeface="Times New Roman" panose="02020603050405020304" pitchFamily="18" charset="0"/>
            </a:endParaRPr>
          </a:p>
        </p:txBody>
      </p:sp>
      <p:graphicFrame>
        <p:nvGraphicFramePr>
          <p:cNvPr id="33" name="Object 7"/>
          <p:cNvGraphicFramePr>
            <a:graphicFrameLocks noChangeAspect="1"/>
          </p:cNvGraphicFramePr>
          <p:nvPr/>
        </p:nvGraphicFramePr>
        <p:xfrm>
          <a:off x="4718050" y="558801"/>
          <a:ext cx="3709264" cy="2716073"/>
        </p:xfrm>
        <a:graphic>
          <a:graphicData uri="http://schemas.openxmlformats.org/presentationml/2006/ole">
            <mc:AlternateContent xmlns:mc="http://schemas.openxmlformats.org/markup-compatibility/2006">
              <mc:Choice xmlns:v="urn:schemas-microsoft-com:vml" Requires="v">
                <p:oleObj spid="_x0000_s130490" name="Picture2" r:id="rId5" imgW="1951990" imgH="1429385" progId="Word.Picture.8">
                  <p:embed/>
                </p:oleObj>
              </mc:Choice>
              <mc:Fallback>
                <p:oleObj name="Picture2" r:id="rId5" imgW="1951990" imgH="1429385" progId="Word.Picture.8">
                  <p:embed/>
                  <p:pic>
                    <p:nvPicPr>
                      <p:cNvPr id="0" name="图片 130489"/>
                      <p:cNvPicPr>
                        <a:picLocks noChangeAspect="1" noChangeArrowheads="1"/>
                      </p:cNvPicPr>
                      <p:nvPr/>
                    </p:nvPicPr>
                    <p:blipFill>
                      <a:blip r:embed="rId6">
                        <a:extLst>
                          <a:ext uri="{28A0092B-C50C-407E-A947-70E740481C1C}">
                            <a14:useLocalDpi xmlns:a14="http://schemas.microsoft.com/office/drawing/2010/main" val="0"/>
                          </a:ext>
                        </a:extLst>
                      </a:blip>
                      <a:srcRect l="-3688" r="-3688"/>
                      <a:stretch>
                        <a:fillRect/>
                      </a:stretch>
                    </p:blipFill>
                    <p:spPr bwMode="auto">
                      <a:xfrm>
                        <a:off x="4718050" y="558801"/>
                        <a:ext cx="3709264" cy="27160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Rectangle 8"/>
          <p:cNvSpPr>
            <a:spLocks noChangeArrowheads="1"/>
          </p:cNvSpPr>
          <p:nvPr/>
        </p:nvSpPr>
        <p:spPr bwMode="auto">
          <a:xfrm>
            <a:off x="684213" y="4296053"/>
            <a:ext cx="3462337" cy="573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762000" indent="-285750" algn="l">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181100" indent="-228600" algn="l">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00200" indent="-228600" algn="l">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57400" indent="-228600" algn="l">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14600" indent="-228600"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2971800" indent="-228600"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29000" indent="-228600"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886200" indent="-228600"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nSpc>
                <a:spcPct val="130000"/>
              </a:lnSpc>
              <a:spcBef>
                <a:spcPct val="0"/>
              </a:spcBef>
              <a:buFont typeface="Wingdings" panose="05000000000000000000" pitchFamily="2" charset="2"/>
              <a:buNone/>
              <a:defRPr/>
            </a:pPr>
            <a:r>
              <a:rPr lang="en-US" altLang="zh-CN" sz="2400"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V</a:t>
            </a:r>
            <a:r>
              <a:rPr lang="en-US" altLang="zh-CN" sz="2400" baseline="-25000"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TN </a:t>
            </a:r>
            <a:r>
              <a:rPr lang="zh-CN" altLang="en-US" sz="2400"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称为阈值电压</a:t>
            </a:r>
            <a:endParaRPr lang="zh-CN" altLang="en-US" sz="2400"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36" name="Rectangle 15">
            <a:hlinkClick r:id="rId7" action="ppaction://hlinksldjump"/>
          </p:cNvPr>
          <p:cNvSpPr>
            <a:spLocks noChangeArrowheads="1"/>
          </p:cNvSpPr>
          <p:nvPr/>
        </p:nvSpPr>
        <p:spPr bwMode="auto">
          <a:xfrm>
            <a:off x="468313" y="5094975"/>
            <a:ext cx="4248150" cy="890309"/>
          </a:xfrm>
          <a:prstGeom prst="rect">
            <a:avLst/>
          </a:prstGeom>
          <a:solidFill>
            <a:srgbClr val="CCFFFF"/>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必须依靠栅极外加电压才能产生反型层的</a:t>
            </a:r>
            <a:r>
              <a:rPr lang="en-US" altLang="zh-CN" sz="2000" dirty="0">
                <a:latin typeface="黑体" panose="02010609060101010101" pitchFamily="49" charset="-122"/>
                <a:ea typeface="黑体" panose="02010609060101010101" pitchFamily="49" charset="-122"/>
              </a:rPr>
              <a:t>MOSFET</a:t>
            </a:r>
            <a:r>
              <a:rPr lang="zh-CN" altLang="en-US" sz="2000" dirty="0">
                <a:latin typeface="黑体" panose="02010609060101010101" pitchFamily="49" charset="-122"/>
                <a:ea typeface="黑体" panose="02010609060101010101" pitchFamily="49" charset="-122"/>
              </a:rPr>
              <a:t>称为增强型器件</a:t>
            </a:r>
            <a:endParaRPr lang="zh-CN" altLang="en-US" sz="2000" dirty="0">
              <a:latin typeface="黑体" panose="02010609060101010101" pitchFamily="49" charset="-122"/>
              <a:ea typeface="黑体" panose="02010609060101010101" pitchFamily="49" charset="-122"/>
            </a:endParaRPr>
          </a:p>
        </p:txBody>
      </p:sp>
      <p:sp>
        <p:nvSpPr>
          <p:cNvPr id="14" name="Rectangle 4"/>
          <p:cNvSpPr>
            <a:spLocks noChangeArrowheads="1"/>
          </p:cNvSpPr>
          <p:nvPr/>
        </p:nvSpPr>
        <p:spPr bwMode="auto">
          <a:xfrm>
            <a:off x="598487" y="-4217"/>
            <a:ext cx="8101013"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10000"/>
              </a:lnSpc>
              <a:spcBef>
                <a:spcPct val="0"/>
              </a:spcBef>
              <a:buClrTx/>
              <a:buFontTx/>
              <a:buNone/>
            </a:pPr>
            <a:r>
              <a:rPr lang="en-US" altLang="zh-CN" sz="3600" dirty="0">
                <a:solidFill>
                  <a:srgbClr val="0000CC"/>
                </a:solidFill>
                <a:latin typeface="Times New Roman" panose="02020603050405020304" pitchFamily="18" charset="0"/>
              </a:rPr>
              <a:t>4.1.1  N</a:t>
            </a:r>
            <a:r>
              <a:rPr lang="zh-CN" altLang="en-US" sz="3600" dirty="0">
                <a:solidFill>
                  <a:srgbClr val="0000CC"/>
                </a:solidFill>
                <a:latin typeface="Times New Roman" panose="02020603050405020304" pitchFamily="18" charset="0"/>
              </a:rPr>
              <a:t>沟道增强型</a:t>
            </a:r>
            <a:r>
              <a:rPr lang="en-US" altLang="zh-CN" sz="3600" dirty="0">
                <a:solidFill>
                  <a:srgbClr val="0000CC"/>
                </a:solidFill>
                <a:latin typeface="Times New Roman" panose="02020603050405020304" pitchFamily="18" charset="0"/>
              </a:rPr>
              <a:t>MOSFET</a:t>
            </a:r>
            <a:endParaRPr lang="en-US" altLang="zh-CN" sz="3600" dirty="0">
              <a:solidFill>
                <a:srgbClr val="0000CC"/>
              </a:solidFill>
              <a:latin typeface="Times New Roman" panose="02020603050405020304" pitchFamily="18" charset="0"/>
            </a:endParaRPr>
          </a:p>
        </p:txBody>
      </p:sp>
      <p:sp>
        <p:nvSpPr>
          <p:cNvPr id="13" name="Rectangle 4"/>
          <p:cNvSpPr>
            <a:spLocks noChangeArrowheads="1"/>
          </p:cNvSpPr>
          <p:nvPr/>
        </p:nvSpPr>
        <p:spPr bwMode="auto">
          <a:xfrm>
            <a:off x="503238" y="720502"/>
            <a:ext cx="41052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dirty="0">
                <a:solidFill>
                  <a:srgbClr val="C00000"/>
                </a:solidFill>
                <a:latin typeface="楷体_GB2312"/>
              </a:rPr>
              <a:t>2</a:t>
            </a:r>
            <a:r>
              <a:rPr kumimoji="1" lang="zh-CN" altLang="en-US" sz="2800" dirty="0">
                <a:solidFill>
                  <a:srgbClr val="C00000"/>
                </a:solidFill>
                <a:latin typeface="楷体_GB2312"/>
              </a:rPr>
              <a:t>．工作原理</a:t>
            </a:r>
            <a:endParaRPr kumimoji="1" lang="zh-CN" altLang="en-US" sz="2800" dirty="0">
              <a:solidFill>
                <a:srgbClr val="C00000"/>
              </a:solidFill>
              <a:latin typeface="楷体_GB2312"/>
            </a:endParaRPr>
          </a:p>
        </p:txBody>
      </p:sp>
      <p:sp>
        <p:nvSpPr>
          <p:cNvPr id="15" name="Rectangle 3"/>
          <p:cNvSpPr>
            <a:spLocks noChangeArrowheads="1"/>
          </p:cNvSpPr>
          <p:nvPr/>
        </p:nvSpPr>
        <p:spPr bwMode="auto">
          <a:xfrm>
            <a:off x="304800" y="1305547"/>
            <a:ext cx="47244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1</a:t>
            </a: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i="1" dirty="0">
                <a:solidFill>
                  <a:srgbClr val="FF0000"/>
                </a:solidFill>
                <a:latin typeface="Times New Roman" panose="02020603050405020304" pitchFamily="18" charset="0"/>
                <a:cs typeface="Times New Roman" panose="02020603050405020304" pitchFamily="18" charset="0"/>
              </a:rPr>
              <a:t>V</a:t>
            </a:r>
            <a:r>
              <a:rPr lang="en-US" altLang="zh-CN" sz="2400" baseline="-25000" dirty="0">
                <a:solidFill>
                  <a:srgbClr val="FF0000"/>
                </a:solidFill>
                <a:latin typeface="Times New Roman" panose="02020603050405020304" pitchFamily="18" charset="0"/>
                <a:cs typeface="Times New Roman" panose="02020603050405020304" pitchFamily="18" charset="0"/>
              </a:rPr>
              <a:t>GS</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对沟道的控制作用</a:t>
            </a:r>
            <a:endPar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downRight)">
                                      <p:cBhvr>
                                        <p:cTn id="7" dur="500"/>
                                        <p:tgtEl>
                                          <p:spTgt spid="3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strips(downRight)">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strips(downRight)">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ox(in)">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32" grpId="0" autoUpdateAnimBg="0"/>
      <p:bldP spid="34" grpId="0" autoUpdateAnimBg="0"/>
      <p:bldP spid="3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4.4.1  MOSFET</a:t>
            </a:r>
            <a:r>
              <a:rPr lang="zh-CN" altLang="en-US" sz="3200">
                <a:solidFill>
                  <a:srgbClr val="0000CC"/>
                </a:solidFill>
                <a:latin typeface="Times New Roman" panose="02020603050405020304" pitchFamily="18" charset="0"/>
              </a:rPr>
              <a:t>的小信号模型</a:t>
            </a:r>
            <a:endParaRPr lang="zh-CN" altLang="en-US" sz="3200" i="1">
              <a:solidFill>
                <a:srgbClr val="0000CC"/>
              </a:solidFill>
              <a:latin typeface="Times New Roman" panose="02020603050405020304" pitchFamily="18" charset="0"/>
            </a:endParaRPr>
          </a:p>
        </p:txBody>
      </p:sp>
      <p:sp>
        <p:nvSpPr>
          <p:cNvPr id="91139" name="Rectangle 10"/>
          <p:cNvSpPr>
            <a:spLocks noChangeArrowheads="1"/>
          </p:cNvSpPr>
          <p:nvPr/>
        </p:nvSpPr>
        <p:spPr bwMode="auto">
          <a:xfrm>
            <a:off x="971550" y="1393366"/>
            <a:ext cx="40322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en-US" altLang="zh-CN" sz="2400" i="1">
                <a:latin typeface="Times New Roman" panose="02020603050405020304" pitchFamily="18" charset="0"/>
              </a:rPr>
              <a:t>g</a:t>
            </a:r>
            <a:r>
              <a:rPr lang="en-US" altLang="zh-CN" sz="2400" baseline="-25000">
                <a:latin typeface="Times New Roman" panose="02020603050405020304" pitchFamily="18" charset="0"/>
              </a:rPr>
              <a:t>m </a:t>
            </a:r>
            <a:r>
              <a:rPr lang="en-US" altLang="zh-CN" sz="2400"/>
              <a:t>—— </a:t>
            </a:r>
            <a:r>
              <a:rPr lang="zh-CN" altLang="en-US" sz="2400"/>
              <a:t>低频互导</a:t>
            </a:r>
            <a:endParaRPr lang="zh-CN" altLang="en-US" sz="2400"/>
          </a:p>
        </p:txBody>
      </p:sp>
      <p:sp>
        <p:nvSpPr>
          <p:cNvPr id="5" name="Rectangle 11"/>
          <p:cNvSpPr>
            <a:spLocks noChangeArrowheads="1"/>
          </p:cNvSpPr>
          <p:nvPr/>
        </p:nvSpPr>
        <p:spPr bwMode="auto">
          <a:xfrm>
            <a:off x="784225" y="4620865"/>
            <a:ext cx="34639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en-US" altLang="zh-CN" sz="2400" dirty="0">
                <a:latin typeface="Times New Roman" panose="02020603050405020304" pitchFamily="18" charset="0"/>
              </a:rPr>
              <a:t>        </a:t>
            </a:r>
            <a:r>
              <a:rPr lang="zh-CN" altLang="en-US" sz="2400" dirty="0">
                <a:latin typeface="Times New Roman" panose="02020603050405020304" pitchFamily="18" charset="0"/>
              </a:rPr>
              <a:t>转移特性曲线</a:t>
            </a:r>
            <a:r>
              <a:rPr lang="en-US" altLang="zh-CN" sz="2400" i="1" dirty="0">
                <a:latin typeface="Times New Roman" panose="02020603050405020304" pitchFamily="18" charset="0"/>
              </a:rPr>
              <a:t>Q</a:t>
            </a:r>
            <a:r>
              <a:rPr lang="zh-CN" altLang="en-US" sz="2400" dirty="0">
                <a:latin typeface="Times New Roman" panose="02020603050405020304" pitchFamily="18" charset="0"/>
              </a:rPr>
              <a:t>点上切线的斜率</a:t>
            </a:r>
            <a:endParaRPr lang="zh-CN" altLang="en-US" sz="2400" dirty="0">
              <a:latin typeface="Times New Roman" panose="02020603050405020304" pitchFamily="18" charset="0"/>
            </a:endParaRPr>
          </a:p>
        </p:txBody>
      </p:sp>
      <p:sp>
        <p:nvSpPr>
          <p:cNvPr id="91141" name="Rectangle 12">
            <a:hlinkClick r:id="rId1" action="ppaction://hlinksldjump"/>
          </p:cNvPr>
          <p:cNvSpPr>
            <a:spLocks noChangeArrowheads="1"/>
          </p:cNvSpPr>
          <p:nvPr/>
        </p:nvSpPr>
        <p:spPr bwMode="auto">
          <a:xfrm>
            <a:off x="457200" y="767891"/>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800">
                <a:solidFill>
                  <a:srgbClr val="800000"/>
                </a:solidFill>
                <a:latin typeface="楷体_GB2312"/>
              </a:rPr>
              <a:t>3. </a:t>
            </a:r>
            <a:r>
              <a:rPr lang="zh-CN" altLang="en-US" sz="2800">
                <a:solidFill>
                  <a:srgbClr val="800000"/>
                </a:solidFill>
                <a:latin typeface="楷体_GB2312"/>
              </a:rPr>
              <a:t>参数的物理意义</a:t>
            </a:r>
            <a:endParaRPr lang="zh-CN" altLang="en-US" sz="2800">
              <a:solidFill>
                <a:srgbClr val="800000"/>
              </a:solidFill>
              <a:latin typeface="楷体_GB2312"/>
            </a:endParaRPr>
          </a:p>
        </p:txBody>
      </p:sp>
      <p:grpSp>
        <p:nvGrpSpPr>
          <p:cNvPr id="13" name="组合 12"/>
          <p:cNvGrpSpPr/>
          <p:nvPr/>
        </p:nvGrpSpPr>
        <p:grpSpPr bwMode="auto">
          <a:xfrm>
            <a:off x="1042988" y="1958516"/>
            <a:ext cx="2755900" cy="1706563"/>
            <a:chOff x="1042988" y="1882775"/>
            <a:chExt cx="2755900" cy="1706563"/>
          </a:xfrm>
        </p:grpSpPr>
        <p:graphicFrame>
          <p:nvGraphicFramePr>
            <p:cNvPr id="91148" name="Object 16"/>
            <p:cNvGraphicFramePr>
              <a:graphicFrameLocks noChangeAspect="1"/>
            </p:cNvGraphicFramePr>
            <p:nvPr/>
          </p:nvGraphicFramePr>
          <p:xfrm>
            <a:off x="1412875" y="3106738"/>
            <a:ext cx="2386013" cy="482600"/>
          </p:xfrm>
          <a:graphic>
            <a:graphicData uri="http://schemas.openxmlformats.org/presentationml/2006/ole">
              <mc:AlternateContent xmlns:mc="http://schemas.openxmlformats.org/markup-compatibility/2006">
                <mc:Choice xmlns:v="urn:schemas-microsoft-com:vml" Requires="v">
                  <p:oleObj spid="_x0000_s190444" name="公式" r:id="rId2" imgW="1193800" imgH="241300" progId="Equation.3">
                    <p:embed/>
                  </p:oleObj>
                </mc:Choice>
                <mc:Fallback>
                  <p:oleObj name="公式" r:id="rId2" imgW="1193800" imgH="241300" progId="Equation.3">
                    <p:embed/>
                    <p:pic>
                      <p:nvPicPr>
                        <p:cNvPr id="0" name="图片 1904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5" y="3106738"/>
                          <a:ext cx="23860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49" name="Object 19"/>
            <p:cNvGraphicFramePr>
              <a:graphicFrameLocks noChangeAspect="1"/>
            </p:cNvGraphicFramePr>
            <p:nvPr/>
          </p:nvGraphicFramePr>
          <p:xfrm>
            <a:off x="1042988" y="1882775"/>
            <a:ext cx="1930400" cy="1016000"/>
          </p:xfrm>
          <a:graphic>
            <a:graphicData uri="http://schemas.openxmlformats.org/presentationml/2006/ole">
              <mc:AlternateContent xmlns:mc="http://schemas.openxmlformats.org/markup-compatibility/2006">
                <mc:Choice xmlns:v="urn:schemas-microsoft-com:vml" Requires="v">
                  <p:oleObj spid="_x0000_s190445" name="公式" r:id="rId4" imgW="965200" imgH="508000" progId="Equation.3">
                    <p:embed/>
                  </p:oleObj>
                </mc:Choice>
                <mc:Fallback>
                  <p:oleObj name="公式" r:id="rId4" imgW="965200" imgH="508000" progId="Equation.3">
                    <p:embed/>
                    <p:pic>
                      <p:nvPicPr>
                        <p:cNvPr id="0" name="图片 1904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882775"/>
                          <a:ext cx="1930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 name="组合 11"/>
          <p:cNvGrpSpPr/>
          <p:nvPr/>
        </p:nvGrpSpPr>
        <p:grpSpPr bwMode="auto">
          <a:xfrm>
            <a:off x="4464050" y="1453691"/>
            <a:ext cx="3670300" cy="3238500"/>
            <a:chOff x="4464050" y="1377950"/>
            <a:chExt cx="3670300" cy="3238500"/>
          </a:xfrm>
        </p:grpSpPr>
        <p:graphicFrame>
          <p:nvGraphicFramePr>
            <p:cNvPr id="91144" name="Object 28"/>
            <p:cNvGraphicFramePr>
              <a:graphicFrameLocks noChangeAspect="1"/>
            </p:cNvGraphicFramePr>
            <p:nvPr/>
          </p:nvGraphicFramePr>
          <p:xfrm>
            <a:off x="4464050" y="1392238"/>
            <a:ext cx="3670300" cy="3224212"/>
          </p:xfrm>
          <a:graphic>
            <a:graphicData uri="http://schemas.openxmlformats.org/presentationml/2006/ole">
              <mc:AlternateContent xmlns:mc="http://schemas.openxmlformats.org/markup-compatibility/2006">
                <mc:Choice xmlns:v="urn:schemas-microsoft-com:vml" Requires="v">
                  <p:oleObj spid="_x0000_s190446" name="图片" r:id="rId6" imgW="2038985" imgH="1795145" progId="Word.Picture.8">
                    <p:embed/>
                  </p:oleObj>
                </mc:Choice>
                <mc:Fallback>
                  <p:oleObj name="图片" r:id="rId6" imgW="2038985" imgH="1795145" progId="Word.Picture.8">
                    <p:embed/>
                    <p:pic>
                      <p:nvPicPr>
                        <p:cNvPr id="0" name="图片 1904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4050" y="1392238"/>
                          <a:ext cx="3670300" cy="32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45" name="Object 22"/>
            <p:cNvGraphicFramePr>
              <a:graphicFrameLocks noChangeAspect="1"/>
            </p:cNvGraphicFramePr>
            <p:nvPr/>
          </p:nvGraphicFramePr>
          <p:xfrm>
            <a:off x="4464050" y="1377950"/>
            <a:ext cx="3667125" cy="3238500"/>
          </p:xfrm>
          <a:graphic>
            <a:graphicData uri="http://schemas.openxmlformats.org/presentationml/2006/ole">
              <mc:AlternateContent xmlns:mc="http://schemas.openxmlformats.org/markup-compatibility/2006">
                <mc:Choice xmlns:v="urn:schemas-microsoft-com:vml" Requires="v">
                  <p:oleObj spid="_x0000_s190447" name="图片" r:id="rId8" imgW="2038985" imgH="1805305" progId="Word.Picture.8">
                    <p:embed/>
                  </p:oleObj>
                </mc:Choice>
                <mc:Fallback>
                  <p:oleObj name="图片" r:id="rId8" imgW="2038985" imgH="1805305" progId="Word.Picture.8">
                    <p:embed/>
                    <p:pic>
                      <p:nvPicPr>
                        <p:cNvPr id="0" name="图片 1904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4050" y="1377950"/>
                          <a:ext cx="36671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46" name="Object 24"/>
            <p:cNvGraphicFramePr>
              <a:graphicFrameLocks noChangeAspect="1"/>
            </p:cNvGraphicFramePr>
            <p:nvPr/>
          </p:nvGraphicFramePr>
          <p:xfrm>
            <a:off x="4464050" y="1392238"/>
            <a:ext cx="3670300" cy="3224212"/>
          </p:xfrm>
          <a:graphic>
            <a:graphicData uri="http://schemas.openxmlformats.org/presentationml/2006/ole">
              <mc:AlternateContent xmlns:mc="http://schemas.openxmlformats.org/markup-compatibility/2006">
                <mc:Choice xmlns:v="urn:schemas-microsoft-com:vml" Requires="v">
                  <p:oleObj spid="_x0000_s190448" name="图片" r:id="rId10" imgW="2038985" imgH="1795145" progId="Word.Picture.8">
                    <p:embed/>
                  </p:oleObj>
                </mc:Choice>
                <mc:Fallback>
                  <p:oleObj name="图片" r:id="rId10" imgW="2038985" imgH="1795145" progId="Word.Picture.8">
                    <p:embed/>
                    <p:pic>
                      <p:nvPicPr>
                        <p:cNvPr id="0" name="图片 1904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4050" y="1392238"/>
                          <a:ext cx="3670300" cy="32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47" name="Object 26"/>
            <p:cNvGraphicFramePr>
              <a:graphicFrameLocks noChangeAspect="1"/>
            </p:cNvGraphicFramePr>
            <p:nvPr/>
          </p:nvGraphicFramePr>
          <p:xfrm>
            <a:off x="4464050" y="1392238"/>
            <a:ext cx="3670300" cy="3224212"/>
          </p:xfrm>
          <a:graphic>
            <a:graphicData uri="http://schemas.openxmlformats.org/presentationml/2006/ole">
              <mc:AlternateContent xmlns:mc="http://schemas.openxmlformats.org/markup-compatibility/2006">
                <mc:Choice xmlns:v="urn:schemas-microsoft-com:vml" Requires="v">
                  <p:oleObj spid="_x0000_s190449" name="图片" r:id="rId12" imgW="2038985" imgH="1795145" progId="Word.Picture.8">
                    <p:embed/>
                  </p:oleObj>
                </mc:Choice>
                <mc:Fallback>
                  <p:oleObj name="图片" r:id="rId12" imgW="2038985" imgH="1795145" progId="Word.Picture.8">
                    <p:embed/>
                    <p:pic>
                      <p:nvPicPr>
                        <p:cNvPr id="0" name="图片 1904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4050" y="1392238"/>
                          <a:ext cx="3670300" cy="32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4" name="Object 14"/>
          <p:cNvGraphicFramePr>
            <a:graphicFrameLocks noChangeAspect="1"/>
          </p:cNvGraphicFramePr>
          <p:nvPr/>
        </p:nvGraphicFramePr>
        <p:xfrm>
          <a:off x="1430995" y="3830179"/>
          <a:ext cx="1520825" cy="558800"/>
        </p:xfrm>
        <a:graphic>
          <a:graphicData uri="http://schemas.openxmlformats.org/presentationml/2006/ole">
            <mc:AlternateContent xmlns:mc="http://schemas.openxmlformats.org/markup-compatibility/2006">
              <mc:Choice xmlns:v="urn:schemas-microsoft-com:vml" Requires="v">
                <p:oleObj spid="_x0000_s190450" name="Equation" r:id="rId14" imgW="18288000" imgH="6705600" progId="Equation.DSMT4">
                  <p:embed/>
                </p:oleObj>
              </mc:Choice>
              <mc:Fallback>
                <p:oleObj name="Equation" r:id="rId14" imgW="18288000" imgH="6705600" progId="Equation.DSMT4">
                  <p:embed/>
                  <p:pic>
                    <p:nvPicPr>
                      <p:cNvPr id="0" name="图片 190449"/>
                      <p:cNvPicPr>
                        <a:picLocks noChangeAspect="1" noChangeArrowheads="1"/>
                      </p:cNvPicPr>
                      <p:nvPr/>
                    </p:nvPicPr>
                    <p:blipFill>
                      <a:blip r:embed="rId15"/>
                      <a:srcRect/>
                      <a:stretch>
                        <a:fillRect/>
                      </a:stretch>
                    </p:blipFill>
                    <p:spPr bwMode="auto">
                      <a:xfrm>
                        <a:off x="1430995" y="3830179"/>
                        <a:ext cx="15208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trips(downRigh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ppt_x</p:attrName>
                                        </p:attrNameLst>
                                      </p:cBhvr>
                                      <p:tavLst>
                                        <p:tav tm="0">
                                          <p:val>
                                            <p:strVal val="#ppt_x-#ppt_w/2"/>
                                          </p:val>
                                        </p:tav>
                                        <p:tav tm="100000">
                                          <p:val>
                                            <p:strVal val="#ppt_x"/>
                                          </p:val>
                                        </p:tav>
                                      </p:tavLst>
                                    </p:anim>
                                    <p:anim calcmode="lin" valueType="num">
                                      <p:cBhvr>
                                        <p:cTn id="22" dur="500" fill="hold"/>
                                        <p:tgtEl>
                                          <p:spTgt spid="5"/>
                                        </p:tgtEl>
                                        <p:attrNameLst>
                                          <p:attrName>ppt_y</p:attrName>
                                        </p:attrNameLst>
                                      </p:cBhvr>
                                      <p:tavLst>
                                        <p:tav tm="0">
                                          <p:val>
                                            <p:strVal val="#ppt_y"/>
                                          </p:val>
                                        </p:tav>
                                        <p:tav tm="100000">
                                          <p:val>
                                            <p:strVal val="#ppt_y"/>
                                          </p:val>
                                        </p:tav>
                                      </p:tavLst>
                                    </p:anim>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4.4.1  MOSFET</a:t>
            </a:r>
            <a:r>
              <a:rPr lang="zh-CN" altLang="en-US" sz="3200">
                <a:solidFill>
                  <a:srgbClr val="0000CC"/>
                </a:solidFill>
                <a:latin typeface="Times New Roman" panose="02020603050405020304" pitchFamily="18" charset="0"/>
              </a:rPr>
              <a:t>的小信号模型</a:t>
            </a:r>
            <a:endParaRPr lang="zh-CN" altLang="en-US" sz="3200" i="1">
              <a:solidFill>
                <a:srgbClr val="0000CC"/>
              </a:solidFill>
              <a:latin typeface="Times New Roman" panose="02020603050405020304" pitchFamily="18" charset="0"/>
            </a:endParaRPr>
          </a:p>
        </p:txBody>
      </p:sp>
      <p:graphicFrame>
        <p:nvGraphicFramePr>
          <p:cNvPr id="3" name="Object 23"/>
          <p:cNvGraphicFramePr>
            <a:graphicFrameLocks noChangeAspect="1"/>
          </p:cNvGraphicFramePr>
          <p:nvPr/>
        </p:nvGraphicFramePr>
        <p:xfrm>
          <a:off x="4489450" y="1020093"/>
          <a:ext cx="4181475" cy="4267200"/>
        </p:xfrm>
        <a:graphic>
          <a:graphicData uri="http://schemas.openxmlformats.org/presentationml/2006/ole">
            <mc:AlternateContent xmlns:mc="http://schemas.openxmlformats.org/markup-compatibility/2006">
              <mc:Choice xmlns:v="urn:schemas-microsoft-com:vml" Requires="v">
                <p:oleObj spid="_x0000_s191481" name="图片" r:id="rId2" imgW="2325370" imgH="2377440" progId="Word.Picture.8">
                  <p:embed/>
                </p:oleObj>
              </mc:Choice>
              <mc:Fallback>
                <p:oleObj name="图片" r:id="rId2" imgW="2325370" imgH="2377440" progId="Word.Picture.8">
                  <p:embed/>
                  <p:pic>
                    <p:nvPicPr>
                      <p:cNvPr id="0" name="图片 1914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450" y="1020093"/>
                        <a:ext cx="41814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21"/>
          <p:cNvGraphicFramePr>
            <a:graphicFrameLocks noChangeAspect="1"/>
          </p:cNvGraphicFramePr>
          <p:nvPr/>
        </p:nvGraphicFramePr>
        <p:xfrm>
          <a:off x="4489450" y="1020093"/>
          <a:ext cx="4186238" cy="4254500"/>
        </p:xfrm>
        <a:graphic>
          <a:graphicData uri="http://schemas.openxmlformats.org/presentationml/2006/ole">
            <mc:AlternateContent xmlns:mc="http://schemas.openxmlformats.org/markup-compatibility/2006">
              <mc:Choice xmlns:v="urn:schemas-microsoft-com:vml" Requires="v">
                <p:oleObj spid="_x0000_s191482" name="图片" r:id="rId4" imgW="2325370" imgH="2367915" progId="Word.Picture.8">
                  <p:embed/>
                </p:oleObj>
              </mc:Choice>
              <mc:Fallback>
                <p:oleObj name="图片" r:id="rId4" imgW="2325370" imgH="2367915" progId="Word.Picture.8">
                  <p:embed/>
                  <p:pic>
                    <p:nvPicPr>
                      <p:cNvPr id="0" name="图片 1914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9450" y="1020093"/>
                        <a:ext cx="4186238"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5" name="Rectangle 12">
            <a:hlinkClick r:id="rId1" action="ppaction://hlinksldjump"/>
          </p:cNvPr>
          <p:cNvSpPr>
            <a:spLocks noChangeArrowheads="1"/>
          </p:cNvSpPr>
          <p:nvPr/>
        </p:nvSpPr>
        <p:spPr bwMode="auto">
          <a:xfrm>
            <a:off x="457200" y="767680"/>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800">
                <a:solidFill>
                  <a:srgbClr val="800000"/>
                </a:solidFill>
                <a:latin typeface="楷体_GB2312"/>
              </a:rPr>
              <a:t>3. </a:t>
            </a:r>
            <a:r>
              <a:rPr lang="zh-CN" altLang="en-US" sz="2800">
                <a:solidFill>
                  <a:srgbClr val="800000"/>
                </a:solidFill>
                <a:latin typeface="楷体_GB2312"/>
              </a:rPr>
              <a:t>参数的物理意义</a:t>
            </a:r>
            <a:endParaRPr lang="zh-CN" altLang="en-US" sz="2800">
              <a:solidFill>
                <a:srgbClr val="800000"/>
              </a:solidFill>
              <a:latin typeface="楷体_GB2312"/>
            </a:endParaRPr>
          </a:p>
        </p:txBody>
      </p:sp>
      <p:sp>
        <p:nvSpPr>
          <p:cNvPr id="92166" name="Rectangle 15"/>
          <p:cNvSpPr>
            <a:spLocks noChangeArrowheads="1"/>
          </p:cNvSpPr>
          <p:nvPr/>
        </p:nvSpPr>
        <p:spPr bwMode="auto">
          <a:xfrm>
            <a:off x="971550" y="1393155"/>
            <a:ext cx="40322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en-US" altLang="zh-CN" sz="2400" i="1">
                <a:latin typeface="Times New Roman" panose="02020603050405020304" pitchFamily="18" charset="0"/>
              </a:rPr>
              <a:t>r</a:t>
            </a:r>
            <a:r>
              <a:rPr lang="en-US" altLang="zh-CN" sz="2400" baseline="-25000">
                <a:latin typeface="Times New Roman" panose="02020603050405020304" pitchFamily="18" charset="0"/>
              </a:rPr>
              <a:t>ds </a:t>
            </a:r>
            <a:r>
              <a:rPr lang="en-US" altLang="zh-CN" sz="2400"/>
              <a:t>—— </a:t>
            </a:r>
            <a:r>
              <a:rPr lang="zh-CN" altLang="en-US" sz="2400"/>
              <a:t>输出电阻</a:t>
            </a:r>
            <a:endParaRPr lang="zh-CN" altLang="en-US" sz="2400"/>
          </a:p>
        </p:txBody>
      </p:sp>
      <p:grpSp>
        <p:nvGrpSpPr>
          <p:cNvPr id="13" name="组合 12"/>
          <p:cNvGrpSpPr/>
          <p:nvPr/>
        </p:nvGrpSpPr>
        <p:grpSpPr bwMode="auto">
          <a:xfrm>
            <a:off x="1038225" y="1996405"/>
            <a:ext cx="2921000" cy="2876550"/>
            <a:chOff x="1038225" y="1920875"/>
            <a:chExt cx="2921000" cy="2876550"/>
          </a:xfrm>
        </p:grpSpPr>
        <p:graphicFrame>
          <p:nvGraphicFramePr>
            <p:cNvPr id="92171" name="Object 13"/>
            <p:cNvGraphicFramePr>
              <a:graphicFrameLocks noChangeAspect="1"/>
            </p:cNvGraphicFramePr>
            <p:nvPr/>
          </p:nvGraphicFramePr>
          <p:xfrm>
            <a:off x="1038225" y="1920875"/>
            <a:ext cx="1866900" cy="1016000"/>
          </p:xfrm>
          <a:graphic>
            <a:graphicData uri="http://schemas.openxmlformats.org/presentationml/2006/ole">
              <mc:AlternateContent xmlns:mc="http://schemas.openxmlformats.org/markup-compatibility/2006">
                <mc:Choice xmlns:v="urn:schemas-microsoft-com:vml" Requires="v">
                  <p:oleObj spid="_x0000_s191483" name="公式" r:id="rId6" imgW="939800" imgH="508000" progId="Equation.3">
                    <p:embed/>
                  </p:oleObj>
                </mc:Choice>
                <mc:Fallback>
                  <p:oleObj name="公式" r:id="rId6" imgW="939800" imgH="508000" progId="Equation.3">
                    <p:embed/>
                    <p:pic>
                      <p:nvPicPr>
                        <p:cNvPr id="0" name="图片 1914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225" y="1920875"/>
                          <a:ext cx="1866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72" name="Object 14"/>
            <p:cNvGraphicFramePr>
              <a:graphicFrameLocks noChangeAspect="1"/>
            </p:cNvGraphicFramePr>
            <p:nvPr/>
          </p:nvGraphicFramePr>
          <p:xfrm>
            <a:off x="1385888" y="2930525"/>
            <a:ext cx="2573337" cy="917575"/>
          </p:xfrm>
          <a:graphic>
            <a:graphicData uri="http://schemas.openxmlformats.org/presentationml/2006/ole">
              <mc:AlternateContent xmlns:mc="http://schemas.openxmlformats.org/markup-compatibility/2006">
                <mc:Choice xmlns:v="urn:schemas-microsoft-com:vml" Requires="v">
                  <p:oleObj spid="_x0000_s191484" name="公式" r:id="rId8" imgW="1282700" imgH="457200" progId="Equation.3">
                    <p:embed/>
                  </p:oleObj>
                </mc:Choice>
                <mc:Fallback>
                  <p:oleObj name="公式" r:id="rId8" imgW="1282700" imgH="457200" progId="Equation.3">
                    <p:embed/>
                    <p:pic>
                      <p:nvPicPr>
                        <p:cNvPr id="0" name="图片 19148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5888" y="2930525"/>
                          <a:ext cx="2573337"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73" name="Object 16"/>
            <p:cNvGraphicFramePr>
              <a:graphicFrameLocks noChangeAspect="1"/>
            </p:cNvGraphicFramePr>
            <p:nvPr/>
          </p:nvGraphicFramePr>
          <p:xfrm>
            <a:off x="1385888" y="3879850"/>
            <a:ext cx="1808162" cy="917575"/>
          </p:xfrm>
          <a:graphic>
            <a:graphicData uri="http://schemas.openxmlformats.org/presentationml/2006/ole">
              <mc:AlternateContent xmlns:mc="http://schemas.openxmlformats.org/markup-compatibility/2006">
                <mc:Choice xmlns:v="urn:schemas-microsoft-com:vml" Requires="v">
                  <p:oleObj spid="_x0000_s191485" name="公式" r:id="rId10" imgW="901700" imgH="457200" progId="Equation.3">
                    <p:embed/>
                  </p:oleObj>
                </mc:Choice>
                <mc:Fallback>
                  <p:oleObj name="公式" r:id="rId10" imgW="901700" imgH="457200" progId="Equation.3">
                    <p:embed/>
                    <p:pic>
                      <p:nvPicPr>
                        <p:cNvPr id="0" name="图片 19148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5888" y="3879850"/>
                          <a:ext cx="180816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Object 19"/>
          <p:cNvGraphicFramePr>
            <a:graphicFrameLocks noChangeAspect="1"/>
          </p:cNvGraphicFramePr>
          <p:nvPr/>
        </p:nvGraphicFramePr>
        <p:xfrm>
          <a:off x="4489450" y="1050255"/>
          <a:ext cx="4186238" cy="4254500"/>
        </p:xfrm>
        <a:graphic>
          <a:graphicData uri="http://schemas.openxmlformats.org/presentationml/2006/ole">
            <mc:AlternateContent xmlns:mc="http://schemas.openxmlformats.org/markup-compatibility/2006">
              <mc:Choice xmlns:v="urn:schemas-microsoft-com:vml" Requires="v">
                <p:oleObj spid="_x0000_s191486" name="图片" r:id="rId12" imgW="2325370" imgH="2367915" progId="Word.Picture.8">
                  <p:embed/>
                </p:oleObj>
              </mc:Choice>
              <mc:Fallback>
                <p:oleObj name="图片" r:id="rId12" imgW="2325370" imgH="2367915" progId="Word.Picture.8">
                  <p:embed/>
                  <p:pic>
                    <p:nvPicPr>
                      <p:cNvPr id="0" name="图片 19148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89450" y="1050255"/>
                        <a:ext cx="4186238"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5"/>
          <p:cNvGraphicFramePr>
            <a:graphicFrameLocks noChangeAspect="1"/>
          </p:cNvGraphicFramePr>
          <p:nvPr/>
        </p:nvGraphicFramePr>
        <p:xfrm>
          <a:off x="4489450" y="1020093"/>
          <a:ext cx="4186238" cy="4254500"/>
        </p:xfrm>
        <a:graphic>
          <a:graphicData uri="http://schemas.openxmlformats.org/presentationml/2006/ole">
            <mc:AlternateContent xmlns:mc="http://schemas.openxmlformats.org/markup-compatibility/2006">
              <mc:Choice xmlns:v="urn:schemas-microsoft-com:vml" Requires="v">
                <p:oleObj spid="_x0000_s191487" name="图片" r:id="rId14" imgW="2325370" imgH="2367915" progId="Word.Picture.8">
                  <p:embed/>
                </p:oleObj>
              </mc:Choice>
              <mc:Fallback>
                <p:oleObj name="图片" r:id="rId14" imgW="2325370" imgH="2367915" progId="Word.Picture.8">
                  <p:embed/>
                  <p:pic>
                    <p:nvPicPr>
                      <p:cNvPr id="0" name="图片 19148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9450" y="1020093"/>
                        <a:ext cx="4186238"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27"/>
          <p:cNvSpPr>
            <a:spLocks noChangeArrowheads="1"/>
          </p:cNvSpPr>
          <p:nvPr/>
        </p:nvSpPr>
        <p:spPr bwMode="auto">
          <a:xfrm>
            <a:off x="784225" y="4980905"/>
            <a:ext cx="3463925" cy="10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en-US" altLang="zh-CN" sz="2400" dirty="0">
                <a:latin typeface="Times New Roman" panose="02020603050405020304" pitchFamily="18" charset="0"/>
              </a:rPr>
              <a:t>        </a:t>
            </a:r>
            <a:r>
              <a:rPr lang="zh-CN" altLang="en-US" sz="2400" dirty="0">
                <a:latin typeface="Times New Roman" panose="02020603050405020304" pitchFamily="18" charset="0"/>
              </a:rPr>
              <a:t>输出特性曲线</a:t>
            </a:r>
            <a:r>
              <a:rPr lang="en-US" altLang="zh-CN" sz="2400" i="1" dirty="0">
                <a:latin typeface="Times New Roman" panose="02020603050405020304" pitchFamily="18" charset="0"/>
              </a:rPr>
              <a:t>Q</a:t>
            </a:r>
            <a:r>
              <a:rPr lang="zh-CN" altLang="en-US" sz="2400" dirty="0">
                <a:latin typeface="Times New Roman" panose="02020603050405020304" pitchFamily="18" charset="0"/>
              </a:rPr>
              <a:t>点上切线斜率的倒数</a:t>
            </a:r>
            <a:endParaRPr lang="zh-CN" altLang="en-US" sz="24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down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ppt_w/2"/>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4.4.1  MOSFET</a:t>
            </a:r>
            <a:r>
              <a:rPr lang="zh-CN" altLang="en-US" sz="3200">
                <a:solidFill>
                  <a:srgbClr val="0000CC"/>
                </a:solidFill>
                <a:latin typeface="Times New Roman" panose="02020603050405020304" pitchFamily="18" charset="0"/>
              </a:rPr>
              <a:t>的小信号模型</a:t>
            </a:r>
            <a:endParaRPr lang="zh-CN" altLang="en-US" sz="3200" i="1">
              <a:solidFill>
                <a:srgbClr val="0000CC"/>
              </a:solidFill>
              <a:latin typeface="Times New Roman" panose="02020603050405020304" pitchFamily="18" charset="0"/>
            </a:endParaRPr>
          </a:p>
        </p:txBody>
      </p:sp>
      <p:sp>
        <p:nvSpPr>
          <p:cNvPr id="93187" name="Rectangle 9">
            <a:hlinkClick r:id="rId1" action="ppaction://hlinksldjump"/>
          </p:cNvPr>
          <p:cNvSpPr>
            <a:spLocks noChangeArrowheads="1"/>
          </p:cNvSpPr>
          <p:nvPr/>
        </p:nvSpPr>
        <p:spPr bwMode="auto">
          <a:xfrm>
            <a:off x="457200" y="774154"/>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800">
                <a:solidFill>
                  <a:srgbClr val="800000"/>
                </a:solidFill>
                <a:latin typeface="楷体_GB2312"/>
              </a:rPr>
              <a:t>4. </a:t>
            </a:r>
            <a:r>
              <a:rPr lang="zh-CN" altLang="en-US" sz="2800">
                <a:solidFill>
                  <a:srgbClr val="800000"/>
                </a:solidFill>
                <a:latin typeface="楷体_GB2312"/>
              </a:rPr>
              <a:t>模型应用的前提条件</a:t>
            </a:r>
            <a:endParaRPr lang="zh-CN" altLang="en-US" sz="2800">
              <a:solidFill>
                <a:srgbClr val="800000"/>
              </a:solidFill>
              <a:latin typeface="楷体_GB2312"/>
            </a:endParaRPr>
          </a:p>
        </p:txBody>
      </p:sp>
      <p:graphicFrame>
        <p:nvGraphicFramePr>
          <p:cNvPr id="4" name="Object 10"/>
          <p:cNvGraphicFramePr>
            <a:graphicFrameLocks noChangeAspect="1"/>
          </p:cNvGraphicFramePr>
          <p:nvPr/>
        </p:nvGraphicFramePr>
        <p:xfrm>
          <a:off x="1128713" y="2502942"/>
          <a:ext cx="2254250" cy="385762"/>
        </p:xfrm>
        <a:graphic>
          <a:graphicData uri="http://schemas.openxmlformats.org/presentationml/2006/ole">
            <mc:AlternateContent xmlns:mc="http://schemas.openxmlformats.org/markup-compatibility/2006">
              <mc:Choice xmlns:v="urn:schemas-microsoft-com:vml" Requires="v">
                <p:oleObj spid="_x0000_s192070" name="公式" r:id="rId2" imgW="1409065" imgH="241300" progId="Equation.3">
                  <p:embed/>
                </p:oleObj>
              </mc:Choice>
              <mc:Fallback>
                <p:oleObj name="公式" r:id="rId2" imgW="1409065" imgH="241300" progId="Equation.3">
                  <p:embed/>
                  <p:pic>
                    <p:nvPicPr>
                      <p:cNvPr id="0" name="图片 1920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713" y="2502942"/>
                        <a:ext cx="22542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189" name="Object 15"/>
          <p:cNvGraphicFramePr>
            <a:graphicFrameLocks noChangeAspect="1"/>
          </p:cNvGraphicFramePr>
          <p:nvPr/>
        </p:nvGraphicFramePr>
        <p:xfrm>
          <a:off x="5940425" y="774154"/>
          <a:ext cx="2609850" cy="2214563"/>
        </p:xfrm>
        <a:graphic>
          <a:graphicData uri="http://schemas.openxmlformats.org/presentationml/2006/ole">
            <mc:AlternateContent xmlns:mc="http://schemas.openxmlformats.org/markup-compatibility/2006">
              <mc:Choice xmlns:v="urn:schemas-microsoft-com:vml" Requires="v">
                <p:oleObj spid="_x0000_s192071" name="图片" r:id="rId4" imgW="1449070" imgH="1231900" progId="Word.Picture.8">
                  <p:embed/>
                </p:oleObj>
              </mc:Choice>
              <mc:Fallback>
                <p:oleObj name="图片" r:id="rId4" imgW="1449070" imgH="1231900" progId="Word.Picture.8">
                  <p:embed/>
                  <p:pic>
                    <p:nvPicPr>
                      <p:cNvPr id="0" name="图片 1920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774154"/>
                        <a:ext cx="260985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0" name="Rectangle 16">
            <a:hlinkClick r:id="rId1" action="ppaction://hlinksldjump"/>
          </p:cNvPr>
          <p:cNvSpPr>
            <a:spLocks noChangeArrowheads="1"/>
          </p:cNvSpPr>
          <p:nvPr/>
        </p:nvSpPr>
        <p:spPr bwMode="auto">
          <a:xfrm>
            <a:off x="6948488" y="2969667"/>
            <a:ext cx="742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000" i="1">
                <a:latin typeface="楷体_GB2312"/>
                <a:sym typeface="Symbol" panose="05050102010706020507" pitchFamily="18" charset="2"/>
              </a:rPr>
              <a:t></a:t>
            </a:r>
            <a:r>
              <a:rPr lang="en-US" altLang="zh-CN" sz="2000" i="1">
                <a:sym typeface="Symbol" panose="05050102010706020507" pitchFamily="18" charset="2"/>
              </a:rPr>
              <a:t> </a:t>
            </a:r>
            <a:r>
              <a:rPr lang="en-US" altLang="zh-CN" sz="2000">
                <a:latin typeface="楷体_GB2312"/>
              </a:rPr>
              <a:t>=0</a:t>
            </a:r>
            <a:endParaRPr lang="en-US" altLang="zh-CN" sz="2000">
              <a:latin typeface="楷体_GB2312"/>
            </a:endParaRPr>
          </a:p>
        </p:txBody>
      </p:sp>
      <p:graphicFrame>
        <p:nvGraphicFramePr>
          <p:cNvPr id="93191" name="Object 17"/>
          <p:cNvGraphicFramePr>
            <a:graphicFrameLocks noChangeAspect="1"/>
          </p:cNvGraphicFramePr>
          <p:nvPr/>
        </p:nvGraphicFramePr>
        <p:xfrm>
          <a:off x="5754688" y="3403054"/>
          <a:ext cx="3030537" cy="2243138"/>
        </p:xfrm>
        <a:graphic>
          <a:graphicData uri="http://schemas.openxmlformats.org/presentationml/2006/ole">
            <mc:AlternateContent xmlns:mc="http://schemas.openxmlformats.org/markup-compatibility/2006">
              <mc:Choice xmlns:v="urn:schemas-microsoft-com:vml" Requires="v">
                <p:oleObj spid="_x0000_s192072" name="图片" r:id="rId6" imgW="1687195" imgH="1250950" progId="Word.Picture.8">
                  <p:embed/>
                </p:oleObj>
              </mc:Choice>
              <mc:Fallback>
                <p:oleObj name="图片" r:id="rId6" imgW="1687195" imgH="1250950" progId="Word.Picture.8">
                  <p:embed/>
                  <p:pic>
                    <p:nvPicPr>
                      <p:cNvPr id="0" name="图片 1920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4688" y="3403054"/>
                        <a:ext cx="3030537"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2" name="Rectangle 18">
            <a:hlinkClick r:id="rId1" action="ppaction://hlinksldjump"/>
          </p:cNvPr>
          <p:cNvSpPr>
            <a:spLocks noChangeArrowheads="1"/>
          </p:cNvSpPr>
          <p:nvPr/>
        </p:nvSpPr>
        <p:spPr bwMode="auto">
          <a:xfrm>
            <a:off x="7162800" y="5563642"/>
            <a:ext cx="742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000" i="1">
                <a:latin typeface="楷体_GB2312"/>
                <a:sym typeface="Symbol" panose="05050102010706020507" pitchFamily="18" charset="2"/>
              </a:rPr>
              <a:t></a:t>
            </a:r>
            <a:r>
              <a:rPr lang="en-US" altLang="zh-CN" sz="2000" i="1">
                <a:sym typeface="Symbol" panose="05050102010706020507" pitchFamily="18" charset="2"/>
              </a:rPr>
              <a:t> </a:t>
            </a:r>
            <a:r>
              <a:rPr lang="en-US" altLang="zh-CN" sz="2000">
                <a:latin typeface="楷体_GB2312"/>
                <a:sym typeface="Symbol" panose="05050102010706020507" pitchFamily="18" charset="2"/>
              </a:rPr>
              <a:t></a:t>
            </a:r>
            <a:r>
              <a:rPr lang="en-US" altLang="zh-CN" sz="2000">
                <a:latin typeface="楷体_GB2312"/>
              </a:rPr>
              <a:t>0</a:t>
            </a:r>
            <a:endParaRPr lang="en-US" altLang="zh-CN" sz="2000">
              <a:latin typeface="楷体_GB2312"/>
            </a:endParaRPr>
          </a:p>
        </p:txBody>
      </p:sp>
      <p:sp>
        <p:nvSpPr>
          <p:cNvPr id="9" name="Text Box 19"/>
          <p:cNvSpPr txBox="1">
            <a:spLocks noChangeArrowheads="1"/>
          </p:cNvSpPr>
          <p:nvPr/>
        </p:nvSpPr>
        <p:spPr bwMode="auto">
          <a:xfrm>
            <a:off x="636588" y="3777704"/>
            <a:ext cx="4835525" cy="2387600"/>
          </a:xfrm>
          <a:prstGeom prst="rect">
            <a:avLst/>
          </a:prstGeom>
          <a:solidFill>
            <a:srgbClr val="CCFFCC"/>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000" b="0">
                <a:latin typeface="楷体_GB2312"/>
                <a:sym typeface="Symbol" panose="05050102010706020507" pitchFamily="18" charset="2"/>
              </a:rPr>
              <a:t> </a:t>
            </a:r>
            <a:r>
              <a:rPr kumimoji="1" lang="zh-CN" altLang="en-US" sz="2000">
                <a:latin typeface="楷体_GB2312"/>
              </a:rPr>
              <a:t>参数都是小信号参数，即微变参数或交流参数。</a:t>
            </a:r>
            <a:endParaRPr kumimoji="1" lang="zh-CN" altLang="en-US" sz="2000">
              <a:latin typeface="楷体_GB2312"/>
            </a:endParaRPr>
          </a:p>
          <a:p>
            <a:pPr eaLnBrk="1" hangingPunct="1">
              <a:lnSpc>
                <a:spcPct val="125000"/>
              </a:lnSpc>
              <a:spcBef>
                <a:spcPct val="0"/>
              </a:spcBef>
              <a:buClrTx/>
              <a:buFontTx/>
              <a:buNone/>
            </a:pPr>
            <a:r>
              <a:rPr kumimoji="1" lang="zh-CN" altLang="en-US" sz="2000" b="0">
                <a:latin typeface="楷体_GB2312"/>
                <a:sym typeface="Symbol" panose="05050102010706020507" pitchFamily="18" charset="2"/>
              </a:rPr>
              <a:t> </a:t>
            </a:r>
            <a:r>
              <a:rPr kumimoji="1" lang="zh-CN" altLang="en-US" sz="2000">
                <a:latin typeface="楷体_GB2312"/>
              </a:rPr>
              <a:t>与静态工作点有关。</a:t>
            </a:r>
            <a:endParaRPr kumimoji="1" lang="zh-CN" altLang="en-US" sz="2000">
              <a:latin typeface="楷体_GB2312"/>
            </a:endParaRPr>
          </a:p>
          <a:p>
            <a:pPr eaLnBrk="1" hangingPunct="1">
              <a:lnSpc>
                <a:spcPct val="125000"/>
              </a:lnSpc>
              <a:spcBef>
                <a:spcPct val="0"/>
              </a:spcBef>
              <a:buClrTx/>
              <a:buFont typeface="Symbol" panose="05050102010706020507" pitchFamily="18" charset="2"/>
              <a:buChar char="·"/>
            </a:pPr>
            <a:r>
              <a:rPr kumimoji="1" lang="zh-CN" altLang="en-US" sz="2000">
                <a:latin typeface="楷体_GB2312"/>
              </a:rPr>
              <a:t> 只适合对交流信号（变化量）的分析。</a:t>
            </a:r>
            <a:endParaRPr kumimoji="1" lang="zh-CN" altLang="en-US" sz="2000">
              <a:latin typeface="楷体_GB2312"/>
            </a:endParaRPr>
          </a:p>
          <a:p>
            <a:pPr eaLnBrk="1" hangingPunct="1">
              <a:lnSpc>
                <a:spcPct val="125000"/>
              </a:lnSpc>
              <a:spcBef>
                <a:spcPct val="0"/>
              </a:spcBef>
              <a:buClrTx/>
              <a:buFont typeface="Symbol" panose="05050102010706020507" pitchFamily="18" charset="2"/>
              <a:buChar char="·"/>
            </a:pPr>
            <a:r>
              <a:rPr kumimoji="1" lang="zh-CN" altLang="en-US" sz="2000">
                <a:latin typeface="楷体_GB2312"/>
              </a:rPr>
              <a:t> 未包含结电容的影响，不能用于分析高频情况。</a:t>
            </a:r>
            <a:endParaRPr kumimoji="1" lang="zh-CN" altLang="en-US" sz="2000">
              <a:latin typeface="楷体_GB2312"/>
            </a:endParaRPr>
          </a:p>
        </p:txBody>
      </p:sp>
      <p:sp>
        <p:nvSpPr>
          <p:cNvPr id="10" name="Rectangle 20"/>
          <p:cNvSpPr>
            <a:spLocks noChangeArrowheads="1"/>
          </p:cNvSpPr>
          <p:nvPr/>
        </p:nvSpPr>
        <p:spPr bwMode="auto">
          <a:xfrm>
            <a:off x="1071563" y="1350417"/>
            <a:ext cx="3248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000" i="1">
                <a:latin typeface="Book Antiqua" panose="0204060205030503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gs </a:t>
            </a:r>
            <a:r>
              <a:rPr kumimoji="1" lang="en-US" altLang="zh-CN" sz="2000">
                <a:latin typeface="Times New Roman" panose="02020603050405020304" pitchFamily="18" charset="0"/>
              </a:rPr>
              <a:t>&lt;&lt; 2</a:t>
            </a:r>
            <a:r>
              <a:rPr kumimoji="1" lang="en-US" altLang="zh-CN" sz="2000">
                <a:latin typeface="楷体_GB2312"/>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GSQ</a:t>
            </a:r>
            <a:r>
              <a:rPr kumimoji="1" lang="en-US" altLang="zh-CN" sz="2000">
                <a:latin typeface="楷体_GB2312"/>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TN</a:t>
            </a:r>
            <a:r>
              <a:rPr kumimoji="1" lang="en-US" altLang="zh-CN" sz="2000">
                <a:latin typeface="楷体_GB2312"/>
              </a:rPr>
              <a:t> )</a:t>
            </a:r>
            <a:endParaRPr kumimoji="1" lang="en-US" altLang="zh-CN" sz="2000">
              <a:latin typeface="楷体_GB2312"/>
            </a:endParaRPr>
          </a:p>
        </p:txBody>
      </p:sp>
      <p:sp>
        <p:nvSpPr>
          <p:cNvPr id="11" name="Text Box 21"/>
          <p:cNvSpPr txBox="1">
            <a:spLocks noChangeArrowheads="1"/>
          </p:cNvSpPr>
          <p:nvPr/>
        </p:nvSpPr>
        <p:spPr bwMode="auto">
          <a:xfrm>
            <a:off x="636588" y="1856829"/>
            <a:ext cx="4835525" cy="498475"/>
          </a:xfrm>
          <a:prstGeom prst="rect">
            <a:avLst/>
          </a:prstGeom>
          <a:solidFill>
            <a:srgbClr val="CCFFCC"/>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en-US" altLang="zh-CN" sz="2000" b="0">
                <a:latin typeface="楷体_GB2312"/>
                <a:sym typeface="Symbol" panose="05050102010706020507" pitchFamily="18" charset="2"/>
              </a:rPr>
              <a:t>  </a:t>
            </a:r>
            <a:r>
              <a:rPr kumimoji="1" lang="zh-CN" altLang="en-US" sz="2000">
                <a:latin typeface="楷体_GB2312"/>
              </a:rPr>
              <a:t>小信号</a:t>
            </a:r>
            <a:endParaRPr kumimoji="1" lang="zh-CN" altLang="en-US" sz="2000">
              <a:latin typeface="楷体_GB2312"/>
            </a:endParaRPr>
          </a:p>
        </p:txBody>
      </p:sp>
      <p:graphicFrame>
        <p:nvGraphicFramePr>
          <p:cNvPr id="12" name="Object 22"/>
          <p:cNvGraphicFramePr>
            <a:graphicFrameLocks noChangeAspect="1"/>
          </p:cNvGraphicFramePr>
          <p:nvPr/>
        </p:nvGraphicFramePr>
        <p:xfrm>
          <a:off x="1160463" y="2923629"/>
          <a:ext cx="2332037" cy="730250"/>
        </p:xfrm>
        <a:graphic>
          <a:graphicData uri="http://schemas.openxmlformats.org/presentationml/2006/ole">
            <mc:AlternateContent xmlns:mc="http://schemas.openxmlformats.org/markup-compatibility/2006">
              <mc:Choice xmlns:v="urn:schemas-microsoft-com:vml" Requires="v">
                <p:oleObj spid="_x0000_s192073" name="公式" r:id="rId8" imgW="1460500" imgH="457200" progId="Equation.3">
                  <p:embed/>
                </p:oleObj>
              </mc:Choice>
              <mc:Fallback>
                <p:oleObj name="公式" r:id="rId8" imgW="1460500" imgH="457200" progId="Equation.3">
                  <p:embed/>
                  <p:pic>
                    <p:nvPicPr>
                      <p:cNvPr id="0" name="图片 1920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0463" y="2923629"/>
                        <a:ext cx="233203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downRigh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9">
                                            <p:bg/>
                                          </p:spTgt>
                                        </p:tgtEl>
                                        <p:attrNameLst>
                                          <p:attrName>style.visibility</p:attrName>
                                        </p:attrNameLst>
                                      </p:cBhvr>
                                      <p:to>
                                        <p:strVal val="visible"/>
                                      </p:to>
                                    </p:set>
                                    <p:animEffect transition="in" filter="strips(downRight)">
                                      <p:cBhvr>
                                        <p:cTn id="27" dur="500"/>
                                        <p:tgtEl>
                                          <p:spTgt spid="9">
                                            <p:bg/>
                                          </p:spTgt>
                                        </p:tgtEl>
                                      </p:cBhvr>
                                    </p:animEffect>
                                  </p:childTnLst>
                                </p:cTn>
                              </p:par>
                              <p:par>
                                <p:cTn id="28" presetID="18" presetClass="entr" presetSubtype="6" fill="hold" nodeType="with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strips(downRight)">
                                      <p:cBhvr>
                                        <p:cTn id="30" dur="500"/>
                                        <p:tgtEl>
                                          <p:spTgt spid="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strips(downRight)">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strips(downRight)">
                                      <p:cBhvr>
                                        <p:cTn id="40" dur="500"/>
                                        <p:tgtEl>
                                          <p:spTgt spid="9">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strips(downRight)">
                                      <p:cBhvr>
                                        <p:cTn id="4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build="allAtOnce"/>
      <p:bldP spid="10" grpId="0" autoUpdateAnimBg="0"/>
      <p:bldP spid="11"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4787900" y="1211349"/>
          <a:ext cx="3456313" cy="3243901"/>
        </p:xfrm>
        <a:graphic>
          <a:graphicData uri="http://schemas.openxmlformats.org/presentationml/2006/ole">
            <mc:AlternateContent xmlns:mc="http://schemas.openxmlformats.org/markup-compatibility/2006">
              <mc:Choice xmlns:v="urn:schemas-microsoft-com:vml" Requires="v">
                <p:oleObj spid="_x0000_s193100" name="Picture" r:id="rId1" imgW="1915160" imgH="1798320" progId="Word.Picture.8">
                  <p:embed/>
                </p:oleObj>
              </mc:Choice>
              <mc:Fallback>
                <p:oleObj name="Picture" r:id="rId1" imgW="1915160" imgH="1798320" progId="Word.Picture.8">
                  <p:embed/>
                  <p:pic>
                    <p:nvPicPr>
                      <p:cNvPr id="0" name="Object 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211349"/>
                        <a:ext cx="3456313" cy="32439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0"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4.4.1  MOSFET</a:t>
            </a:r>
            <a:r>
              <a:rPr lang="zh-CN" altLang="en-US" sz="3200">
                <a:solidFill>
                  <a:srgbClr val="0000CC"/>
                </a:solidFill>
                <a:latin typeface="Times New Roman" panose="02020603050405020304" pitchFamily="18" charset="0"/>
              </a:rPr>
              <a:t>的小信号模型</a:t>
            </a:r>
            <a:endParaRPr lang="zh-CN" altLang="en-US" sz="3200" i="1">
              <a:solidFill>
                <a:srgbClr val="0000CC"/>
              </a:solidFill>
              <a:latin typeface="Times New Roman" panose="02020603050405020304" pitchFamily="18" charset="0"/>
            </a:endParaRPr>
          </a:p>
        </p:txBody>
      </p:sp>
      <p:sp>
        <p:nvSpPr>
          <p:cNvPr id="94211" name="Rectangle 6">
            <a:hlinkClick r:id="rId3" action="ppaction://hlinksldjump"/>
          </p:cNvPr>
          <p:cNvSpPr>
            <a:spLocks noChangeArrowheads="1"/>
          </p:cNvSpPr>
          <p:nvPr/>
        </p:nvSpPr>
        <p:spPr bwMode="auto">
          <a:xfrm>
            <a:off x="457200" y="743036"/>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800">
                <a:solidFill>
                  <a:srgbClr val="800000"/>
                </a:solidFill>
                <a:latin typeface="楷体_GB2312"/>
              </a:rPr>
              <a:t>5. </a:t>
            </a:r>
            <a:r>
              <a:rPr lang="zh-CN" altLang="en-US" sz="2800">
                <a:solidFill>
                  <a:srgbClr val="800000"/>
                </a:solidFill>
                <a:latin typeface="楷体_GB2312"/>
              </a:rPr>
              <a:t>其它管型</a:t>
            </a:r>
            <a:endParaRPr lang="zh-CN" altLang="en-US" sz="2800">
              <a:solidFill>
                <a:srgbClr val="800000"/>
              </a:solidFill>
              <a:latin typeface="楷体_GB2312"/>
            </a:endParaRPr>
          </a:p>
        </p:txBody>
      </p:sp>
      <p:graphicFrame>
        <p:nvGraphicFramePr>
          <p:cNvPr id="4" name="Object 7"/>
          <p:cNvGraphicFramePr>
            <a:graphicFrameLocks noChangeAspect="1"/>
          </p:cNvGraphicFramePr>
          <p:nvPr/>
        </p:nvGraphicFramePr>
        <p:xfrm>
          <a:off x="1138238" y="2400386"/>
          <a:ext cx="2233612" cy="385763"/>
        </p:xfrm>
        <a:graphic>
          <a:graphicData uri="http://schemas.openxmlformats.org/presentationml/2006/ole">
            <mc:AlternateContent xmlns:mc="http://schemas.openxmlformats.org/markup-compatibility/2006">
              <mc:Choice xmlns:v="urn:schemas-microsoft-com:vml" Requires="v">
                <p:oleObj spid="_x0000_s193101" name="Equation" r:id="rId4" imgW="33528000" imgH="5791200" progId="Equation.DSMT4">
                  <p:embed/>
                </p:oleObj>
              </mc:Choice>
              <mc:Fallback>
                <p:oleObj name="Equation" r:id="rId4" imgW="33528000" imgH="5791200" progId="Equation.DSMT4">
                  <p:embed/>
                  <p:pic>
                    <p:nvPicPr>
                      <p:cNvPr id="0" name="图片 193100"/>
                      <p:cNvPicPr>
                        <a:picLocks noChangeAspect="1" noChangeArrowheads="1"/>
                      </p:cNvPicPr>
                      <p:nvPr/>
                    </p:nvPicPr>
                    <p:blipFill>
                      <a:blip r:embed="rId5"/>
                      <a:srcRect/>
                      <a:stretch>
                        <a:fillRect/>
                      </a:stretch>
                    </p:blipFill>
                    <p:spPr bwMode="auto">
                      <a:xfrm>
                        <a:off x="1138238" y="2400386"/>
                        <a:ext cx="2233612"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0"/>
          <p:cNvGraphicFramePr>
            <a:graphicFrameLocks noChangeAspect="1"/>
          </p:cNvGraphicFramePr>
          <p:nvPr/>
        </p:nvGraphicFramePr>
        <p:xfrm>
          <a:off x="1128713" y="3732299"/>
          <a:ext cx="3030537" cy="2243137"/>
        </p:xfrm>
        <a:graphic>
          <a:graphicData uri="http://schemas.openxmlformats.org/presentationml/2006/ole">
            <mc:AlternateContent xmlns:mc="http://schemas.openxmlformats.org/markup-compatibility/2006">
              <mc:Choice xmlns:v="urn:schemas-microsoft-com:vml" Requires="v">
                <p:oleObj spid="_x0000_s193102" name="图片" r:id="rId6" imgW="1687195" imgH="1250950" progId="Word.Picture.8">
                  <p:embed/>
                </p:oleObj>
              </mc:Choice>
              <mc:Fallback>
                <p:oleObj name="图片" r:id="rId6" imgW="1687195" imgH="1250950" progId="Word.Picture.8">
                  <p:embed/>
                  <p:pic>
                    <p:nvPicPr>
                      <p:cNvPr id="0" name="图片 1931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713" y="3732299"/>
                        <a:ext cx="3030537" cy="2243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11">
            <a:hlinkClick r:id="rId3" action="ppaction://hlinksldjump"/>
          </p:cNvPr>
          <p:cNvSpPr>
            <a:spLocks noChangeArrowheads="1"/>
          </p:cNvSpPr>
          <p:nvPr/>
        </p:nvSpPr>
        <p:spPr bwMode="auto">
          <a:xfrm>
            <a:off x="2232025" y="5948449"/>
            <a:ext cx="742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000" i="1">
                <a:latin typeface="楷体_GB2312"/>
                <a:sym typeface="Symbol" panose="05050102010706020507" pitchFamily="18" charset="2"/>
              </a:rPr>
              <a:t></a:t>
            </a:r>
            <a:r>
              <a:rPr lang="en-US" altLang="zh-CN" sz="2000" i="1">
                <a:sym typeface="Symbol" panose="05050102010706020507" pitchFamily="18" charset="2"/>
              </a:rPr>
              <a:t> </a:t>
            </a:r>
            <a:r>
              <a:rPr lang="en-US" altLang="zh-CN" sz="2000">
                <a:latin typeface="楷体_GB2312"/>
                <a:sym typeface="Symbol" panose="05050102010706020507" pitchFamily="18" charset="2"/>
              </a:rPr>
              <a:t></a:t>
            </a:r>
            <a:r>
              <a:rPr lang="en-US" altLang="zh-CN" sz="2000">
                <a:latin typeface="楷体_GB2312"/>
              </a:rPr>
              <a:t>0</a:t>
            </a:r>
            <a:endParaRPr lang="en-US" altLang="zh-CN" sz="2000">
              <a:latin typeface="楷体_GB2312"/>
            </a:endParaRPr>
          </a:p>
        </p:txBody>
      </p:sp>
      <p:graphicFrame>
        <p:nvGraphicFramePr>
          <p:cNvPr id="7" name="Object 15"/>
          <p:cNvGraphicFramePr>
            <a:graphicFrameLocks noChangeAspect="1"/>
          </p:cNvGraphicFramePr>
          <p:nvPr/>
        </p:nvGraphicFramePr>
        <p:xfrm>
          <a:off x="1138238" y="2867111"/>
          <a:ext cx="2311400" cy="730250"/>
        </p:xfrm>
        <a:graphic>
          <a:graphicData uri="http://schemas.openxmlformats.org/presentationml/2006/ole">
            <mc:AlternateContent xmlns:mc="http://schemas.openxmlformats.org/markup-compatibility/2006">
              <mc:Choice xmlns:v="urn:schemas-microsoft-com:vml" Requires="v">
                <p:oleObj spid="_x0000_s193103" name="Equation" r:id="rId8" imgW="34747200" imgH="10972800" progId="Equation.DSMT4">
                  <p:embed/>
                </p:oleObj>
              </mc:Choice>
              <mc:Fallback>
                <p:oleObj name="Equation" r:id="rId8" imgW="34747200" imgH="10972800" progId="Equation.DSMT4">
                  <p:embed/>
                  <p:pic>
                    <p:nvPicPr>
                      <p:cNvPr id="0" name="图片 193102"/>
                      <p:cNvPicPr>
                        <a:picLocks noChangeAspect="1" noChangeArrowheads="1"/>
                      </p:cNvPicPr>
                      <p:nvPr/>
                    </p:nvPicPr>
                    <p:blipFill>
                      <a:blip r:embed="rId9"/>
                      <a:srcRect/>
                      <a:stretch>
                        <a:fillRect/>
                      </a:stretch>
                    </p:blipFill>
                    <p:spPr bwMode="auto">
                      <a:xfrm>
                        <a:off x="1138238" y="2867111"/>
                        <a:ext cx="23114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6" name="Rectangle 16"/>
          <p:cNvSpPr>
            <a:spLocks noChangeArrowheads="1"/>
          </p:cNvSpPr>
          <p:nvPr/>
        </p:nvSpPr>
        <p:spPr bwMode="auto">
          <a:xfrm>
            <a:off x="971550" y="1247861"/>
            <a:ext cx="40322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200"/>
              <a:t>模型相同，参数类似</a:t>
            </a:r>
            <a:endParaRPr lang="zh-CN" altLang="en-US" sz="2200"/>
          </a:p>
        </p:txBody>
      </p:sp>
      <p:sp>
        <p:nvSpPr>
          <p:cNvPr id="10" name="Rectangle 19"/>
          <p:cNvSpPr>
            <a:spLocks noChangeArrowheads="1"/>
          </p:cNvSpPr>
          <p:nvPr/>
        </p:nvSpPr>
        <p:spPr bwMode="auto">
          <a:xfrm>
            <a:off x="755650" y="1751099"/>
            <a:ext cx="403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SzPct val="70000"/>
              <a:buFont typeface="Wingdings" panose="05000000000000000000" pitchFamily="2" charset="2"/>
              <a:buChar char="l"/>
            </a:pPr>
            <a:r>
              <a:rPr lang="en-US" altLang="zh-CN" sz="2000"/>
              <a:t> </a:t>
            </a:r>
            <a:r>
              <a:rPr lang="zh-CN" altLang="en-US" sz="2000"/>
              <a:t>耗尽型</a:t>
            </a:r>
            <a:r>
              <a:rPr lang="en-US" altLang="zh-CN" sz="2000"/>
              <a:t>NMOS</a:t>
            </a:r>
            <a:r>
              <a:rPr lang="zh-CN" altLang="en-US" sz="2000"/>
              <a:t>管</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downRigh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strips(downRigh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strips(downRight)">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4.4.1  MOSFET</a:t>
            </a:r>
            <a:r>
              <a:rPr lang="zh-CN" altLang="en-US" sz="3200">
                <a:solidFill>
                  <a:srgbClr val="0000CC"/>
                </a:solidFill>
                <a:latin typeface="Times New Roman" panose="02020603050405020304" pitchFamily="18" charset="0"/>
              </a:rPr>
              <a:t>的小信号模型</a:t>
            </a:r>
            <a:endParaRPr lang="zh-CN" altLang="en-US" sz="3200" i="1">
              <a:solidFill>
                <a:srgbClr val="0000CC"/>
              </a:solidFill>
              <a:latin typeface="Times New Roman" panose="02020603050405020304" pitchFamily="18" charset="0"/>
            </a:endParaRPr>
          </a:p>
        </p:txBody>
      </p:sp>
      <p:sp>
        <p:nvSpPr>
          <p:cNvPr id="95235" name="Rectangle 5">
            <a:hlinkClick r:id="rId1" action="ppaction://hlinksldjump"/>
          </p:cNvPr>
          <p:cNvSpPr>
            <a:spLocks noChangeArrowheads="1"/>
          </p:cNvSpPr>
          <p:nvPr/>
        </p:nvSpPr>
        <p:spPr bwMode="auto">
          <a:xfrm>
            <a:off x="457200" y="740878"/>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en-US" altLang="zh-CN" sz="2800">
                <a:solidFill>
                  <a:srgbClr val="800000"/>
                </a:solidFill>
                <a:latin typeface="楷体_GB2312"/>
              </a:rPr>
              <a:t>5. </a:t>
            </a:r>
            <a:r>
              <a:rPr lang="zh-CN" altLang="en-US" sz="2800">
                <a:solidFill>
                  <a:srgbClr val="800000"/>
                </a:solidFill>
                <a:latin typeface="楷体_GB2312"/>
              </a:rPr>
              <a:t>其它管型</a:t>
            </a:r>
            <a:endParaRPr lang="zh-CN" altLang="en-US" sz="2800">
              <a:solidFill>
                <a:srgbClr val="800000"/>
              </a:solidFill>
              <a:latin typeface="楷体_GB2312"/>
            </a:endParaRPr>
          </a:p>
        </p:txBody>
      </p:sp>
      <p:graphicFrame>
        <p:nvGraphicFramePr>
          <p:cNvPr id="4" name="Object 6"/>
          <p:cNvGraphicFramePr>
            <a:graphicFrameLocks noChangeAspect="1"/>
          </p:cNvGraphicFramePr>
          <p:nvPr/>
        </p:nvGraphicFramePr>
        <p:xfrm>
          <a:off x="1130300" y="2253766"/>
          <a:ext cx="2254250" cy="385762"/>
        </p:xfrm>
        <a:graphic>
          <a:graphicData uri="http://schemas.openxmlformats.org/presentationml/2006/ole">
            <mc:AlternateContent xmlns:mc="http://schemas.openxmlformats.org/markup-compatibility/2006">
              <mc:Choice xmlns:v="urn:schemas-microsoft-com:vml" Requires="v">
                <p:oleObj spid="_x0000_s194414" name="Equation" r:id="rId2" imgW="1409065" imgH="241300" progId="Equation.DSMT4">
                  <p:embed/>
                </p:oleObj>
              </mc:Choice>
              <mc:Fallback>
                <p:oleObj name="Equation" r:id="rId2" imgW="1409065" imgH="241300" progId="Equation.DSMT4">
                  <p:embed/>
                  <p:pic>
                    <p:nvPicPr>
                      <p:cNvPr id="0" name="图片 1944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2253766"/>
                        <a:ext cx="22542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9"/>
          <p:cNvGraphicFramePr>
            <a:graphicFrameLocks noChangeAspect="1"/>
          </p:cNvGraphicFramePr>
          <p:nvPr/>
        </p:nvGraphicFramePr>
        <p:xfrm>
          <a:off x="1128713" y="2674453"/>
          <a:ext cx="2332037" cy="730250"/>
        </p:xfrm>
        <a:graphic>
          <a:graphicData uri="http://schemas.openxmlformats.org/presentationml/2006/ole">
            <mc:AlternateContent xmlns:mc="http://schemas.openxmlformats.org/markup-compatibility/2006">
              <mc:Choice xmlns:v="urn:schemas-microsoft-com:vml" Requires="v">
                <p:oleObj spid="_x0000_s194415" name="公式" r:id="rId4" imgW="1460500" imgH="457200" progId="Equation.3">
                  <p:embed/>
                </p:oleObj>
              </mc:Choice>
              <mc:Fallback>
                <p:oleObj name="公式" r:id="rId4" imgW="1460500" imgH="457200" progId="Equation.3">
                  <p:embed/>
                  <p:pic>
                    <p:nvPicPr>
                      <p:cNvPr id="0" name="图片 1944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713" y="2674453"/>
                        <a:ext cx="233203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8" name="Rectangle 10"/>
          <p:cNvSpPr>
            <a:spLocks noChangeArrowheads="1"/>
          </p:cNvSpPr>
          <p:nvPr/>
        </p:nvSpPr>
        <p:spPr bwMode="auto">
          <a:xfrm>
            <a:off x="971550" y="1245703"/>
            <a:ext cx="40322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200"/>
              <a:t>模型相同，参数类似</a:t>
            </a:r>
            <a:endParaRPr lang="zh-CN" altLang="en-US" sz="2200"/>
          </a:p>
        </p:txBody>
      </p:sp>
      <p:sp>
        <p:nvSpPr>
          <p:cNvPr id="95239" name="Rectangle 12"/>
          <p:cNvSpPr>
            <a:spLocks noChangeArrowheads="1"/>
          </p:cNvSpPr>
          <p:nvPr/>
        </p:nvSpPr>
        <p:spPr bwMode="auto">
          <a:xfrm>
            <a:off x="755650" y="1714016"/>
            <a:ext cx="403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SzPct val="70000"/>
              <a:buFont typeface="Wingdings" panose="05000000000000000000" pitchFamily="2" charset="2"/>
              <a:buChar char="l"/>
            </a:pPr>
            <a:r>
              <a:rPr lang="en-US" altLang="zh-CN" sz="2000"/>
              <a:t> </a:t>
            </a:r>
            <a:r>
              <a:rPr lang="zh-CN" altLang="en-US" sz="2000"/>
              <a:t>增强型</a:t>
            </a:r>
            <a:r>
              <a:rPr lang="en-US" altLang="zh-CN" sz="2000"/>
              <a:t>PMOS</a:t>
            </a:r>
            <a:r>
              <a:rPr lang="zh-CN" altLang="en-US" sz="2000"/>
              <a:t>管</a:t>
            </a:r>
            <a:endParaRPr lang="zh-CN" altLang="en-US" sz="2000"/>
          </a:p>
        </p:txBody>
      </p:sp>
      <p:graphicFrame>
        <p:nvGraphicFramePr>
          <p:cNvPr id="8" name="Object 17"/>
          <p:cNvGraphicFramePr>
            <a:graphicFrameLocks noChangeAspect="1"/>
          </p:cNvGraphicFramePr>
          <p:nvPr/>
        </p:nvGraphicFramePr>
        <p:xfrm>
          <a:off x="2070100" y="3404703"/>
          <a:ext cx="2627313" cy="2827338"/>
        </p:xfrm>
        <a:graphic>
          <a:graphicData uri="http://schemas.openxmlformats.org/presentationml/2006/ole">
            <mc:AlternateContent xmlns:mc="http://schemas.openxmlformats.org/markup-compatibility/2006">
              <mc:Choice xmlns:v="urn:schemas-microsoft-com:vml" Requires="v">
                <p:oleObj spid="_x0000_s194416" name="图片" r:id="rId6" imgW="1753235" imgH="1890395" progId="Word.Picture.8">
                  <p:embed/>
                </p:oleObj>
              </mc:Choice>
              <mc:Fallback>
                <p:oleObj name="图片" r:id="rId6" imgW="1753235" imgH="1890395" progId="Word.Picture.8">
                  <p:embed/>
                  <p:pic>
                    <p:nvPicPr>
                      <p:cNvPr id="0" name="图片 1944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3404703"/>
                        <a:ext cx="2627313" cy="28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9"/>
          <p:cNvGraphicFramePr>
            <a:graphicFrameLocks noChangeAspect="1"/>
          </p:cNvGraphicFramePr>
          <p:nvPr/>
        </p:nvGraphicFramePr>
        <p:xfrm>
          <a:off x="5148263" y="2674453"/>
          <a:ext cx="3570287" cy="3598863"/>
        </p:xfrm>
        <a:graphic>
          <a:graphicData uri="http://schemas.openxmlformats.org/presentationml/2006/ole">
            <mc:AlternateContent xmlns:mc="http://schemas.openxmlformats.org/markup-compatibility/2006">
              <mc:Choice xmlns:v="urn:schemas-microsoft-com:vml" Requires="v">
                <p:oleObj spid="_x0000_s194417" name="图片" r:id="rId8" imgW="2382520" imgH="2406015" progId="Word.Picture.8">
                  <p:embed/>
                </p:oleObj>
              </mc:Choice>
              <mc:Fallback>
                <p:oleObj name="图片" r:id="rId8" imgW="2382520" imgH="2406015" progId="Word.Picture.8">
                  <p:embed/>
                  <p:pic>
                    <p:nvPicPr>
                      <p:cNvPr id="0" name="图片 1944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8263" y="2674453"/>
                        <a:ext cx="357028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1"/>
          <p:cNvGraphicFramePr>
            <a:graphicFrameLocks noChangeAspect="1"/>
          </p:cNvGraphicFramePr>
          <p:nvPr/>
        </p:nvGraphicFramePr>
        <p:xfrm>
          <a:off x="4727575" y="1523516"/>
          <a:ext cx="2212975" cy="385762"/>
        </p:xfrm>
        <a:graphic>
          <a:graphicData uri="http://schemas.openxmlformats.org/presentationml/2006/ole">
            <mc:AlternateContent xmlns:mc="http://schemas.openxmlformats.org/markup-compatibility/2006">
              <mc:Choice xmlns:v="urn:schemas-microsoft-com:vml" Requires="v">
                <p:oleObj spid="_x0000_s194418" name="Equation" r:id="rId10" imgW="33223200" imgH="5791200" progId="Equation.DSMT4">
                  <p:embed/>
                </p:oleObj>
              </mc:Choice>
              <mc:Fallback>
                <p:oleObj name="Equation" r:id="rId10" imgW="33223200" imgH="5791200" progId="Equation.DSMT4">
                  <p:embed/>
                  <p:pic>
                    <p:nvPicPr>
                      <p:cNvPr id="0" name="图片 194417"/>
                      <p:cNvPicPr>
                        <a:picLocks noChangeAspect="1" noChangeArrowheads="1"/>
                      </p:cNvPicPr>
                      <p:nvPr/>
                    </p:nvPicPr>
                    <p:blipFill>
                      <a:blip r:embed="rId11"/>
                      <a:srcRect/>
                      <a:stretch>
                        <a:fillRect/>
                      </a:stretch>
                    </p:blipFill>
                    <p:spPr bwMode="auto">
                      <a:xfrm>
                        <a:off x="4727575" y="1523516"/>
                        <a:ext cx="22129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2"/>
          <p:cNvGraphicFramePr>
            <a:graphicFrameLocks noChangeAspect="1"/>
          </p:cNvGraphicFramePr>
          <p:nvPr/>
        </p:nvGraphicFramePr>
        <p:xfrm>
          <a:off x="4725988" y="1944203"/>
          <a:ext cx="2292350" cy="730250"/>
        </p:xfrm>
        <a:graphic>
          <a:graphicData uri="http://schemas.openxmlformats.org/presentationml/2006/ole">
            <mc:AlternateContent xmlns:mc="http://schemas.openxmlformats.org/markup-compatibility/2006">
              <mc:Choice xmlns:v="urn:schemas-microsoft-com:vml" Requires="v">
                <p:oleObj spid="_x0000_s194419" name="Equation" r:id="rId12" imgW="34442400" imgH="10972800" progId="Equation.DSMT4">
                  <p:embed/>
                </p:oleObj>
              </mc:Choice>
              <mc:Fallback>
                <p:oleObj name="Equation" r:id="rId12" imgW="34442400" imgH="10972800" progId="Equation.DSMT4">
                  <p:embed/>
                  <p:pic>
                    <p:nvPicPr>
                      <p:cNvPr id="0" name="图片 194418"/>
                      <p:cNvPicPr>
                        <a:picLocks noChangeAspect="1" noChangeArrowheads="1"/>
                      </p:cNvPicPr>
                      <p:nvPr/>
                    </p:nvPicPr>
                    <p:blipFill>
                      <a:blip r:embed="rId13"/>
                      <a:srcRect/>
                      <a:stretch>
                        <a:fillRect/>
                      </a:stretch>
                    </p:blipFill>
                    <p:spPr bwMode="auto">
                      <a:xfrm>
                        <a:off x="4725988" y="1944203"/>
                        <a:ext cx="22923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23"/>
          <p:cNvSpPr>
            <a:spLocks noChangeArrowheads="1"/>
          </p:cNvSpPr>
          <p:nvPr/>
        </p:nvSpPr>
        <p:spPr bwMode="auto">
          <a:xfrm>
            <a:off x="4410075" y="940903"/>
            <a:ext cx="2705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SzPct val="70000"/>
              <a:buFont typeface="Wingdings" panose="05000000000000000000" pitchFamily="2" charset="2"/>
              <a:buChar char="l"/>
            </a:pPr>
            <a:r>
              <a:rPr lang="en-US" altLang="zh-CN" sz="2000"/>
              <a:t> </a:t>
            </a:r>
            <a:r>
              <a:rPr lang="zh-CN" altLang="en-US" sz="2000"/>
              <a:t>耗尽型</a:t>
            </a:r>
            <a:r>
              <a:rPr lang="en-US" altLang="zh-CN" sz="2000"/>
              <a:t>PMOS</a:t>
            </a:r>
            <a:r>
              <a:rPr lang="zh-CN" altLang="en-US" sz="2000"/>
              <a:t>管</a:t>
            </a:r>
            <a:endParaRPr lang="zh-CN" altLang="en-US" sz="2000"/>
          </a:p>
        </p:txBody>
      </p:sp>
      <p:sp>
        <p:nvSpPr>
          <p:cNvPr id="13" name="Rectangle 24"/>
          <p:cNvSpPr>
            <a:spLocks noChangeArrowheads="1"/>
          </p:cNvSpPr>
          <p:nvPr/>
        </p:nvSpPr>
        <p:spPr bwMode="auto">
          <a:xfrm>
            <a:off x="6948488" y="940903"/>
            <a:ext cx="195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en-US" altLang="zh-CN" sz="2000" i="1">
                <a:solidFill>
                  <a:srgbClr val="CC0000"/>
                </a:solidFill>
                <a:latin typeface="Times New Roman" panose="02020603050405020304" pitchFamily="18" charset="0"/>
                <a:ea typeface="黑体" panose="02010609060101010101" pitchFamily="49" charset="-122"/>
              </a:rPr>
              <a:t>g</a:t>
            </a:r>
            <a:r>
              <a:rPr lang="en-US" altLang="zh-CN" sz="2000" baseline="-25000">
                <a:solidFill>
                  <a:srgbClr val="CC0000"/>
                </a:solidFill>
                <a:latin typeface="Times New Roman" panose="02020603050405020304" pitchFamily="18" charset="0"/>
                <a:ea typeface="黑体" panose="02010609060101010101" pitchFamily="49" charset="-122"/>
              </a:rPr>
              <a:t>m</a:t>
            </a:r>
            <a:r>
              <a:rPr lang="zh-CN" altLang="en-US" sz="2000">
                <a:solidFill>
                  <a:srgbClr val="CC0000"/>
                </a:solidFill>
                <a:latin typeface="Times New Roman" panose="02020603050405020304" pitchFamily="18" charset="0"/>
                <a:ea typeface="黑体" panose="02010609060101010101" pitchFamily="49" charset="-122"/>
              </a:rPr>
              <a:t>始终为正数</a:t>
            </a:r>
            <a:endParaRPr lang="zh-CN" altLang="en-US" sz="2000">
              <a:solidFill>
                <a:srgbClr val="CC0000"/>
              </a:solidFill>
              <a:latin typeface="Times New Roman" panose="02020603050405020304" pitchFamily="18" charset="0"/>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Righ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strips(downRigh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trips(downRigh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ppt_x</p:attrName>
                                        </p:attrNameLst>
                                      </p:cBhvr>
                                      <p:tavLst>
                                        <p:tav tm="0">
                                          <p:val>
                                            <p:strVal val="#ppt_x-#ppt_w/2"/>
                                          </p:val>
                                        </p:tav>
                                        <p:tav tm="100000">
                                          <p:val>
                                            <p:strVal val="#ppt_x"/>
                                          </p:val>
                                        </p:tav>
                                      </p:tavLst>
                                    </p:anim>
                                    <p:anim calcmode="lin" valueType="num">
                                      <p:cBhvr>
                                        <p:cTn id="43" dur="500" fill="hold"/>
                                        <p:tgtEl>
                                          <p:spTgt spid="13"/>
                                        </p:tgtEl>
                                        <p:attrNameLst>
                                          <p:attrName>ppt_y</p:attrName>
                                        </p:attrNameLst>
                                      </p:cBhvr>
                                      <p:tavLst>
                                        <p:tav tm="0">
                                          <p:val>
                                            <p:strVal val="#ppt_y"/>
                                          </p:val>
                                        </p:tav>
                                        <p:tav tm="100000">
                                          <p:val>
                                            <p:strVal val="#ppt_y"/>
                                          </p:val>
                                        </p:tav>
                                      </p:tavLst>
                                    </p:anim>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p:cNvSpPr>
            <a:spLocks noChangeArrowheads="1"/>
          </p:cNvSpPr>
          <p:nvPr/>
        </p:nvSpPr>
        <p:spPr bwMode="auto">
          <a:xfrm>
            <a:off x="358775" y="1628775"/>
            <a:ext cx="8567738" cy="241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65000"/>
              </a:lnSpc>
              <a:spcBef>
                <a:spcPct val="0"/>
              </a:spcBef>
              <a:buClrTx/>
              <a:buFontTx/>
              <a:buNone/>
            </a:pPr>
            <a:r>
              <a:rPr lang="en-US" altLang="zh-CN" sz="3200" dirty="0">
                <a:latin typeface="Times New Roman" panose="02020603050405020304" pitchFamily="18" charset="0"/>
              </a:rPr>
              <a:t>4.4.1  MOSFET</a:t>
            </a:r>
            <a:r>
              <a:rPr lang="zh-CN" altLang="en-US" sz="3200" dirty="0">
                <a:latin typeface="Times New Roman" panose="02020603050405020304" pitchFamily="18" charset="0"/>
              </a:rPr>
              <a:t>的小信号模型</a:t>
            </a:r>
            <a:endParaRPr lang="zh-CN" altLang="en-US" sz="3200" dirty="0">
              <a:latin typeface="Times New Roman" panose="02020603050405020304" pitchFamily="18" charset="0"/>
            </a:endParaRPr>
          </a:p>
          <a:p>
            <a:pPr eaLnBrk="1" hangingPunct="1">
              <a:lnSpc>
                <a:spcPct val="165000"/>
              </a:lnSpc>
              <a:spcBef>
                <a:spcPct val="0"/>
              </a:spcBef>
              <a:buClrTx/>
              <a:buFontTx/>
              <a:buNone/>
            </a:pPr>
            <a:r>
              <a:rPr lang="en-US" altLang="zh-CN" sz="3200" dirty="0">
                <a:solidFill>
                  <a:srgbClr val="CC0000"/>
                </a:solidFill>
                <a:latin typeface="Times New Roman" panose="02020603050405020304" pitchFamily="18" charset="0"/>
              </a:rPr>
              <a:t>4.4.2  </a:t>
            </a:r>
            <a:r>
              <a:rPr lang="zh-CN" altLang="en-US" sz="3200" dirty="0">
                <a:solidFill>
                  <a:srgbClr val="CC0000"/>
                </a:solidFill>
                <a:latin typeface="Times New Roman" panose="02020603050405020304" pitchFamily="18" charset="0"/>
              </a:rPr>
              <a:t>用小信号模型分析共源极放大电路</a:t>
            </a:r>
            <a:endParaRPr lang="zh-CN" altLang="en-US" sz="3200" dirty="0">
              <a:solidFill>
                <a:srgbClr val="CC0000"/>
              </a:solidFill>
              <a:latin typeface="Times New Roman" panose="02020603050405020304" pitchFamily="18" charset="0"/>
            </a:endParaRPr>
          </a:p>
          <a:p>
            <a:pPr eaLnBrk="1" hangingPunct="1">
              <a:lnSpc>
                <a:spcPct val="165000"/>
              </a:lnSpc>
              <a:spcBef>
                <a:spcPct val="0"/>
              </a:spcBef>
              <a:buClrTx/>
              <a:buFontTx/>
              <a:buNone/>
            </a:pPr>
            <a:r>
              <a:rPr lang="en-US" altLang="zh-CN" sz="3200" dirty="0">
                <a:latin typeface="Times New Roman" panose="02020603050405020304" pitchFamily="18" charset="0"/>
              </a:rPr>
              <a:t>4.4.3  </a:t>
            </a:r>
            <a:r>
              <a:rPr lang="zh-CN" altLang="en-US" sz="3200" dirty="0">
                <a:latin typeface="Times New Roman" panose="02020603050405020304" pitchFamily="18" charset="0"/>
              </a:rPr>
              <a:t>带源极电阻的共源极放大电路的</a:t>
            </a:r>
            <a:r>
              <a:rPr lang="zh-CN" altLang="en-US" sz="3200" dirty="0" smtClean="0">
                <a:latin typeface="Times New Roman" panose="02020603050405020304" pitchFamily="18" charset="0"/>
              </a:rPr>
              <a:t>分析</a:t>
            </a:r>
            <a:endParaRPr lang="zh-CN" altLang="en-US" sz="3200" dirty="0">
              <a:latin typeface="Times New Roman" panose="02020603050405020304" pitchFamily="18" charset="0"/>
            </a:endParaRPr>
          </a:p>
        </p:txBody>
      </p:sp>
      <p:sp>
        <p:nvSpPr>
          <p:cNvPr id="96259" name="Rectangle 5"/>
          <p:cNvSpPr>
            <a:spLocks noChangeArrowheads="1"/>
          </p:cNvSpPr>
          <p:nvPr/>
        </p:nvSpPr>
        <p:spPr bwMode="auto">
          <a:xfrm>
            <a:off x="1835150" y="0"/>
            <a:ext cx="5203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4.4  </a:t>
            </a:r>
            <a:r>
              <a:rPr lang="zh-CN" altLang="en-US" sz="3600">
                <a:solidFill>
                  <a:srgbClr val="0000CC"/>
                </a:solidFill>
                <a:latin typeface="Times New Roman" panose="02020603050405020304" pitchFamily="18" charset="0"/>
              </a:rPr>
              <a:t>小信号模型分析法</a:t>
            </a:r>
            <a:endParaRPr lang="zh-CN" altLang="en-US" sz="36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4.4.2  </a:t>
            </a:r>
            <a:r>
              <a:rPr lang="zh-CN" altLang="en-US" sz="3200">
                <a:solidFill>
                  <a:srgbClr val="0000CC"/>
                </a:solidFill>
                <a:latin typeface="Times New Roman" panose="02020603050405020304" pitchFamily="18" charset="0"/>
              </a:rPr>
              <a:t>用小信号模型分析共源极放大电路</a:t>
            </a:r>
            <a:endParaRPr lang="zh-CN" altLang="en-US" sz="3200" i="1">
              <a:solidFill>
                <a:srgbClr val="0000CC"/>
              </a:solidFill>
              <a:latin typeface="Times New Roman" panose="02020603050405020304" pitchFamily="18" charset="0"/>
            </a:endParaRPr>
          </a:p>
        </p:txBody>
      </p:sp>
      <p:grpSp>
        <p:nvGrpSpPr>
          <p:cNvPr id="3" name="Group 22"/>
          <p:cNvGrpSpPr/>
          <p:nvPr/>
        </p:nvGrpSpPr>
        <p:grpSpPr bwMode="auto">
          <a:xfrm>
            <a:off x="5003800" y="1499208"/>
            <a:ext cx="3976688" cy="3910012"/>
            <a:chOff x="3152" y="935"/>
            <a:chExt cx="2505" cy="2463"/>
          </a:xfrm>
        </p:grpSpPr>
        <p:graphicFrame>
          <p:nvGraphicFramePr>
            <p:cNvPr id="97289" name="Object 16"/>
            <p:cNvGraphicFramePr>
              <a:graphicFrameLocks noChangeAspect="1"/>
            </p:cNvGraphicFramePr>
            <p:nvPr/>
          </p:nvGraphicFramePr>
          <p:xfrm>
            <a:off x="3152" y="935"/>
            <a:ext cx="2505" cy="2138"/>
          </p:xfrm>
          <a:graphic>
            <a:graphicData uri="http://schemas.openxmlformats.org/presentationml/2006/ole">
              <mc:AlternateContent xmlns:mc="http://schemas.openxmlformats.org/markup-compatibility/2006">
                <mc:Choice xmlns:v="urn:schemas-microsoft-com:vml" Requires="v">
                  <p:oleObj spid="_x0000_s195000" name="图片" r:id="rId2" imgW="2211070" imgH="1890395" progId="Word.Picture.8">
                    <p:embed/>
                  </p:oleObj>
                </mc:Choice>
                <mc:Fallback>
                  <p:oleObj name="图片" r:id="rId2" imgW="2211070" imgH="1890395" progId="Word.Picture.8">
                    <p:embed/>
                    <p:pic>
                      <p:nvPicPr>
                        <p:cNvPr id="0" name="图片 1949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 y="935"/>
                          <a:ext cx="2505" cy="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90" name="Text Box 6"/>
            <p:cNvSpPr txBox="1">
              <a:spLocks noChangeArrowheads="1"/>
            </p:cNvSpPr>
            <p:nvPr/>
          </p:nvSpPr>
          <p:spPr bwMode="auto">
            <a:xfrm>
              <a:off x="3991" y="3165"/>
              <a:ext cx="1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kumimoji="1" lang="en-US" altLang="zh-CN" sz="1800">
                  <a:solidFill>
                    <a:srgbClr val="CC6600"/>
                  </a:solidFill>
                  <a:latin typeface="Times New Roman" panose="02020603050405020304" pitchFamily="18" charset="0"/>
                </a:rPr>
                <a:t>  </a:t>
              </a:r>
              <a:r>
                <a:rPr kumimoji="1" lang="zh-CN" altLang="en-US" sz="1800">
                  <a:solidFill>
                    <a:srgbClr val="0033CC"/>
                  </a:solidFill>
                  <a:latin typeface="Times New Roman" panose="02020603050405020304" pitchFamily="18" charset="0"/>
                </a:rPr>
                <a:t>共源放大电路</a:t>
              </a:r>
              <a:endParaRPr kumimoji="1" lang="zh-CN" altLang="en-US" sz="1800" b="0">
                <a:solidFill>
                  <a:srgbClr val="FF0066"/>
                </a:solidFill>
                <a:latin typeface="Times New Roman" panose="02020603050405020304" pitchFamily="18" charset="0"/>
              </a:endParaRPr>
            </a:p>
          </p:txBody>
        </p:sp>
      </p:grpSp>
      <p:sp>
        <p:nvSpPr>
          <p:cNvPr id="6" name="Rectangle 12"/>
          <p:cNvSpPr>
            <a:spLocks noChangeArrowheads="1"/>
          </p:cNvSpPr>
          <p:nvPr/>
        </p:nvSpPr>
        <p:spPr bwMode="auto">
          <a:xfrm>
            <a:off x="539750" y="743558"/>
            <a:ext cx="7920038"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en-US" altLang="zh-CN" sz="2200"/>
              <a:t>        </a:t>
            </a:r>
            <a:r>
              <a:rPr lang="zh-CN" altLang="en-US" sz="2200"/>
              <a:t>由于小信号模型的参数是建立在静态工作点基础上的，所以分析时必须先求出电路的静态工作点</a:t>
            </a:r>
            <a:endParaRPr lang="zh-CN" altLang="en-US" sz="2200"/>
          </a:p>
        </p:txBody>
      </p:sp>
      <p:sp>
        <p:nvSpPr>
          <p:cNvPr id="7" name="Rectangle 15"/>
          <p:cNvSpPr>
            <a:spLocks noChangeArrowheads="1"/>
          </p:cNvSpPr>
          <p:nvPr/>
        </p:nvSpPr>
        <p:spPr bwMode="auto">
          <a:xfrm>
            <a:off x="468313" y="1715108"/>
            <a:ext cx="26987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200"/>
              <a:t>例</a:t>
            </a:r>
            <a:r>
              <a:rPr lang="en-US" altLang="zh-CN" sz="2200"/>
              <a:t>4.4.1   </a:t>
            </a:r>
            <a:r>
              <a:rPr kumimoji="1" lang="en-US" altLang="zh-CN" sz="2200" i="1">
                <a:latin typeface="Times New Roman" panose="02020603050405020304" pitchFamily="18" charset="0"/>
                <a:ea typeface="华康简宋"/>
                <a:cs typeface="华康简宋"/>
              </a:rPr>
              <a:t>V</a:t>
            </a:r>
            <a:r>
              <a:rPr kumimoji="1" lang="en-US" altLang="zh-CN" sz="2200" baseline="-30000">
                <a:latin typeface="Times New Roman" panose="02020603050405020304" pitchFamily="18" charset="0"/>
                <a:ea typeface="华康简宋"/>
                <a:cs typeface="华康简宋"/>
              </a:rPr>
              <a:t>TN</a:t>
            </a:r>
            <a:r>
              <a:rPr kumimoji="1" lang="en-US" altLang="zh-CN" sz="2200">
                <a:latin typeface="Times New Roman" panose="02020603050405020304" pitchFamily="18" charset="0"/>
              </a:rPr>
              <a:t>=1V</a:t>
            </a:r>
            <a:endParaRPr lang="en-US" altLang="zh-CN" sz="2200"/>
          </a:p>
        </p:txBody>
      </p:sp>
      <p:graphicFrame>
        <p:nvGraphicFramePr>
          <p:cNvPr id="8" name="Object 18"/>
          <p:cNvGraphicFramePr>
            <a:graphicFrameLocks noChangeAspect="1"/>
          </p:cNvGraphicFramePr>
          <p:nvPr/>
        </p:nvGraphicFramePr>
        <p:xfrm>
          <a:off x="2671763" y="1772258"/>
          <a:ext cx="1936750" cy="411162"/>
        </p:xfrm>
        <a:graphic>
          <a:graphicData uri="http://schemas.openxmlformats.org/presentationml/2006/ole">
            <mc:AlternateContent xmlns:mc="http://schemas.openxmlformats.org/markup-compatibility/2006">
              <mc:Choice xmlns:v="urn:schemas-microsoft-com:vml" Requires="v">
                <p:oleObj spid="_x0000_s195001" name="公式" r:id="rId4" imgW="1079500" imgH="228600" progId="Equation.3">
                  <p:embed/>
                </p:oleObj>
              </mc:Choice>
              <mc:Fallback>
                <p:oleObj name="公式" r:id="rId4" imgW="1079500" imgH="228600" progId="Equation.3">
                  <p:embed/>
                  <p:pic>
                    <p:nvPicPr>
                      <p:cNvPr id="0" name="图片 195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1763" y="1772258"/>
                        <a:ext cx="19367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0"/>
          <p:cNvSpPr>
            <a:spLocks noChangeArrowheads="1"/>
          </p:cNvSpPr>
          <p:nvPr/>
        </p:nvSpPr>
        <p:spPr bwMode="auto">
          <a:xfrm>
            <a:off x="503238" y="2208820"/>
            <a:ext cx="4176712"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5000"/>
              </a:lnSpc>
              <a:spcBef>
                <a:spcPct val="0"/>
              </a:spcBef>
              <a:buClrTx/>
              <a:buFontTx/>
              <a:buNone/>
            </a:pPr>
            <a:r>
              <a:rPr lang="zh-CN" altLang="en-US" sz="2200" dirty="0"/>
              <a:t>试确定电路的静态值，求</a:t>
            </a:r>
            <a:r>
              <a:rPr lang="en-US" altLang="zh-CN" sz="2200" dirty="0"/>
              <a:t>MOS</a:t>
            </a:r>
            <a:r>
              <a:rPr lang="zh-CN" altLang="en-US" sz="2200" dirty="0"/>
              <a:t>管工作</a:t>
            </a:r>
            <a:r>
              <a:rPr lang="zh-CN" altLang="en-US" sz="2200" dirty="0" smtClean="0"/>
              <a:t>于恒流区</a:t>
            </a:r>
            <a:r>
              <a:rPr lang="zh-CN" altLang="en-US" sz="2200" dirty="0"/>
              <a:t>的小信号电压增益 </a:t>
            </a:r>
            <a:r>
              <a:rPr kumimoji="1" lang="en-US" altLang="zh-CN" sz="2200" i="1" dirty="0">
                <a:latin typeface="Times New Roman" panose="02020603050405020304" pitchFamily="18" charset="0"/>
                <a:ea typeface="华康简宋"/>
                <a:cs typeface="华康简宋"/>
              </a:rPr>
              <a:t>A</a:t>
            </a:r>
            <a:r>
              <a:rPr kumimoji="1" lang="en-US" altLang="zh-CN" sz="2200" i="1" baseline="-30000" dirty="0">
                <a:latin typeface="Book Antiqua" panose="02040602050305030304" pitchFamily="18" charset="0"/>
                <a:ea typeface="华康简宋"/>
                <a:cs typeface="华康简宋"/>
              </a:rPr>
              <a:t>v</a:t>
            </a:r>
            <a:r>
              <a:rPr lang="en-US" altLang="zh-CN" sz="2200" dirty="0"/>
              <a:t> </a:t>
            </a:r>
            <a:r>
              <a:rPr lang="zh-CN" altLang="en-US" sz="2200" dirty="0"/>
              <a:t>、输入电阻</a:t>
            </a:r>
            <a:r>
              <a:rPr kumimoji="1" lang="en-US" altLang="zh-CN" sz="2200" i="1" dirty="0" err="1">
                <a:latin typeface="Times New Roman" panose="02020603050405020304" pitchFamily="18" charset="0"/>
                <a:ea typeface="华康简宋"/>
                <a:cs typeface="华康简宋"/>
              </a:rPr>
              <a:t>R</a:t>
            </a:r>
            <a:r>
              <a:rPr kumimoji="1" lang="en-US" altLang="zh-CN" sz="2200" baseline="-30000" dirty="0" err="1">
                <a:latin typeface="Times New Roman" panose="02020603050405020304" pitchFamily="18" charset="0"/>
                <a:ea typeface="华康简宋"/>
                <a:cs typeface="华康简宋"/>
              </a:rPr>
              <a:t>i</a:t>
            </a:r>
            <a:r>
              <a:rPr lang="zh-CN" altLang="en-US" sz="2200" dirty="0"/>
              <a:t>和输出电阻 </a:t>
            </a:r>
            <a:r>
              <a:rPr kumimoji="1" lang="en-US" altLang="zh-CN" sz="2200" i="1" dirty="0">
                <a:latin typeface="Times New Roman" panose="02020603050405020304" pitchFamily="18" charset="0"/>
                <a:ea typeface="华康简宋"/>
                <a:cs typeface="华康简宋"/>
              </a:rPr>
              <a:t>R</a:t>
            </a:r>
            <a:r>
              <a:rPr kumimoji="1" lang="en-US" altLang="zh-CN" sz="2200" baseline="-30000" dirty="0">
                <a:latin typeface="Times New Roman" panose="02020603050405020304" pitchFamily="18" charset="0"/>
                <a:ea typeface="华康简宋"/>
                <a:cs typeface="华康简宋"/>
              </a:rPr>
              <a:t>o</a:t>
            </a:r>
            <a:r>
              <a:rPr lang="en-US" altLang="zh-CN" sz="2200" dirty="0"/>
              <a:t> </a:t>
            </a:r>
            <a:r>
              <a:rPr lang="zh-CN" altLang="en-US" sz="2200" dirty="0"/>
              <a:t>。</a:t>
            </a:r>
            <a:endParaRPr lang="zh-CN" altLang="en-US" sz="2200" dirty="0"/>
          </a:p>
        </p:txBody>
      </p:sp>
      <p:graphicFrame>
        <p:nvGraphicFramePr>
          <p:cNvPr id="10" name="Object 21"/>
          <p:cNvGraphicFramePr>
            <a:graphicFrameLocks noChangeAspect="1"/>
          </p:cNvGraphicFramePr>
          <p:nvPr/>
        </p:nvGraphicFramePr>
        <p:xfrm>
          <a:off x="4716463" y="1772258"/>
          <a:ext cx="1411287" cy="366712"/>
        </p:xfrm>
        <a:graphic>
          <a:graphicData uri="http://schemas.openxmlformats.org/presentationml/2006/ole">
            <mc:AlternateContent xmlns:mc="http://schemas.openxmlformats.org/markup-compatibility/2006">
              <mc:Choice xmlns:v="urn:schemas-microsoft-com:vml" Requires="v">
                <p:oleObj spid="_x0000_s195002" name="公式" r:id="rId6" imgW="786765" imgH="203200" progId="Equation.3">
                  <p:embed/>
                </p:oleObj>
              </mc:Choice>
              <mc:Fallback>
                <p:oleObj name="公式" r:id="rId6" imgW="786765" imgH="203200" progId="Equation.3">
                  <p:embed/>
                  <p:pic>
                    <p:nvPicPr>
                      <p:cNvPr id="0" name="图片 195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463" y="1772258"/>
                        <a:ext cx="1411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18" presetClass="entr" presetSubtype="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trips(downRight)">
                                      <p:cBhvr>
                                        <p:cTn id="20" dur="500"/>
                                        <p:tgtEl>
                                          <p:spTgt spid="8"/>
                                        </p:tgtEl>
                                      </p:cBhvr>
                                    </p:animEffect>
                                  </p:childTnLst>
                                </p:cTn>
                              </p:par>
                              <p:par>
                                <p:cTn id="21" presetID="18" presetClass="entr" presetSubtype="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strips(downRigh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9"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4.4.2  </a:t>
            </a:r>
            <a:r>
              <a:rPr lang="zh-CN" altLang="en-US" sz="3200">
                <a:solidFill>
                  <a:srgbClr val="0000CC"/>
                </a:solidFill>
                <a:latin typeface="Times New Roman" panose="02020603050405020304" pitchFamily="18" charset="0"/>
              </a:rPr>
              <a:t>用小信号模型分析共源极放大电路</a:t>
            </a:r>
            <a:endParaRPr lang="zh-CN" altLang="en-US" sz="3200" i="1">
              <a:solidFill>
                <a:srgbClr val="0000CC"/>
              </a:solidFill>
              <a:latin typeface="Times New Roman" panose="02020603050405020304" pitchFamily="18" charset="0"/>
            </a:endParaRPr>
          </a:p>
        </p:txBody>
      </p:sp>
      <p:sp>
        <p:nvSpPr>
          <p:cNvPr id="98307" name="Rectangle 18">
            <a:hlinkClick r:id="rId1" action="ppaction://hlinksldjump"/>
          </p:cNvPr>
          <p:cNvSpPr>
            <a:spLocks noChangeArrowheads="1"/>
          </p:cNvSpPr>
          <p:nvPr/>
        </p:nvSpPr>
        <p:spPr bwMode="auto">
          <a:xfrm>
            <a:off x="528638" y="713879"/>
            <a:ext cx="947737"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700">
                <a:solidFill>
                  <a:srgbClr val="800000"/>
                </a:solidFill>
                <a:ea typeface="黑体" panose="02010609060101010101" pitchFamily="49" charset="-122"/>
              </a:rPr>
              <a:t>例</a:t>
            </a:r>
            <a:r>
              <a:rPr lang="en-US" altLang="zh-CN" sz="2700">
                <a:solidFill>
                  <a:srgbClr val="800000"/>
                </a:solidFill>
                <a:ea typeface="黑体" panose="02010609060101010101" pitchFamily="49" charset="-122"/>
              </a:rPr>
              <a:t>1</a:t>
            </a:r>
            <a:endParaRPr lang="en-US" altLang="zh-CN" sz="2700">
              <a:solidFill>
                <a:srgbClr val="800000"/>
              </a:solidFill>
              <a:ea typeface="黑体" panose="02010609060101010101" pitchFamily="49" charset="-122"/>
            </a:endParaRPr>
          </a:p>
        </p:txBody>
      </p:sp>
      <p:graphicFrame>
        <p:nvGraphicFramePr>
          <p:cNvPr id="98308" name="Object 49"/>
          <p:cNvGraphicFramePr>
            <a:graphicFrameLocks noChangeAspect="1"/>
          </p:cNvGraphicFramePr>
          <p:nvPr/>
        </p:nvGraphicFramePr>
        <p:xfrm>
          <a:off x="5003800" y="1004888"/>
          <a:ext cx="3976688" cy="3394075"/>
        </p:xfrm>
        <a:graphic>
          <a:graphicData uri="http://schemas.openxmlformats.org/presentationml/2006/ole">
            <mc:AlternateContent xmlns:mc="http://schemas.openxmlformats.org/markup-compatibility/2006">
              <mc:Choice xmlns:v="urn:schemas-microsoft-com:vml" Requires="v">
                <p:oleObj spid="_x0000_s196166" name="图片" r:id="rId2" imgW="2211070" imgH="1890395" progId="Word.Picture.8">
                  <p:embed/>
                </p:oleObj>
              </mc:Choice>
              <mc:Fallback>
                <p:oleObj name="图片" r:id="rId2" imgW="2211070" imgH="1890395" progId="Word.Picture.8">
                  <p:embed/>
                  <p:pic>
                    <p:nvPicPr>
                      <p:cNvPr id="0" name="图片 1961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1004888"/>
                        <a:ext cx="3976688"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09" name="Rectangle 52"/>
          <p:cNvSpPr>
            <a:spLocks noChangeArrowheads="1"/>
          </p:cNvSpPr>
          <p:nvPr/>
        </p:nvSpPr>
        <p:spPr bwMode="auto">
          <a:xfrm>
            <a:off x="1258888" y="739279"/>
            <a:ext cx="15827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200" i="1">
                <a:latin typeface="Times New Roman" panose="02020603050405020304" pitchFamily="18" charset="0"/>
                <a:ea typeface="华康简宋"/>
                <a:cs typeface="华康简宋"/>
              </a:rPr>
              <a:t>V</a:t>
            </a:r>
            <a:r>
              <a:rPr kumimoji="1" lang="en-US" altLang="zh-CN" sz="2200" baseline="-30000">
                <a:latin typeface="Times New Roman" panose="02020603050405020304" pitchFamily="18" charset="0"/>
                <a:ea typeface="华康简宋"/>
                <a:cs typeface="华康简宋"/>
              </a:rPr>
              <a:t>TN</a:t>
            </a:r>
            <a:r>
              <a:rPr kumimoji="1" lang="en-US" altLang="zh-CN" sz="2200">
                <a:latin typeface="Times New Roman" panose="02020603050405020304" pitchFamily="18" charset="0"/>
              </a:rPr>
              <a:t>=1V</a:t>
            </a:r>
            <a:endParaRPr lang="en-US" altLang="zh-CN" sz="2200"/>
          </a:p>
        </p:txBody>
      </p:sp>
      <p:graphicFrame>
        <p:nvGraphicFramePr>
          <p:cNvPr id="98310" name="Object 54"/>
          <p:cNvGraphicFramePr>
            <a:graphicFrameLocks noChangeAspect="1"/>
          </p:cNvGraphicFramePr>
          <p:nvPr/>
        </p:nvGraphicFramePr>
        <p:xfrm>
          <a:off x="2519363" y="812304"/>
          <a:ext cx="1936750" cy="411163"/>
        </p:xfrm>
        <a:graphic>
          <a:graphicData uri="http://schemas.openxmlformats.org/presentationml/2006/ole">
            <mc:AlternateContent xmlns:mc="http://schemas.openxmlformats.org/markup-compatibility/2006">
              <mc:Choice xmlns:v="urn:schemas-microsoft-com:vml" Requires="v">
                <p:oleObj spid="_x0000_s196167" name="公式" r:id="rId4" imgW="1079500" imgH="228600" progId="Equation.3">
                  <p:embed/>
                </p:oleObj>
              </mc:Choice>
              <mc:Fallback>
                <p:oleObj name="公式" r:id="rId4" imgW="1079500" imgH="228600" progId="Equation.3">
                  <p:embed/>
                  <p:pic>
                    <p:nvPicPr>
                      <p:cNvPr id="0" name="图片 1961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363" y="812304"/>
                        <a:ext cx="19367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11" name="Rectangle 55"/>
          <p:cNvSpPr>
            <a:spLocks noChangeArrowheads="1"/>
          </p:cNvSpPr>
          <p:nvPr/>
        </p:nvSpPr>
        <p:spPr bwMode="auto">
          <a:xfrm>
            <a:off x="539750" y="1206004"/>
            <a:ext cx="41767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200"/>
              <a:t>解：（</a:t>
            </a:r>
            <a:r>
              <a:rPr lang="en-US" altLang="zh-CN" sz="2200"/>
              <a:t>1</a:t>
            </a:r>
            <a:r>
              <a:rPr lang="zh-CN" altLang="en-US" sz="2200"/>
              <a:t>）静态工作点</a:t>
            </a:r>
            <a:endParaRPr lang="zh-CN" altLang="en-US" sz="2200"/>
          </a:p>
        </p:txBody>
      </p:sp>
      <p:graphicFrame>
        <p:nvGraphicFramePr>
          <p:cNvPr id="98312" name="Object 56"/>
          <p:cNvGraphicFramePr>
            <a:graphicFrameLocks noChangeAspect="1"/>
          </p:cNvGraphicFramePr>
          <p:nvPr/>
        </p:nvGraphicFramePr>
        <p:xfrm>
          <a:off x="4672013" y="812304"/>
          <a:ext cx="1411287" cy="366713"/>
        </p:xfrm>
        <a:graphic>
          <a:graphicData uri="http://schemas.openxmlformats.org/presentationml/2006/ole">
            <mc:AlternateContent xmlns:mc="http://schemas.openxmlformats.org/markup-compatibility/2006">
              <mc:Choice xmlns:v="urn:schemas-microsoft-com:vml" Requires="v">
                <p:oleObj spid="_x0000_s196168" name="公式" r:id="rId6" imgW="786765" imgH="203200" progId="Equation.3">
                  <p:embed/>
                </p:oleObj>
              </mc:Choice>
              <mc:Fallback>
                <p:oleObj name="公式" r:id="rId6" imgW="786765" imgH="203200" progId="Equation.3">
                  <p:embed/>
                  <p:pic>
                    <p:nvPicPr>
                      <p:cNvPr id="0" name="图片 1961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2013" y="812304"/>
                        <a:ext cx="1411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60"/>
          <p:cNvSpPr>
            <a:spLocks noChangeArrowheads="1"/>
          </p:cNvSpPr>
          <p:nvPr/>
        </p:nvSpPr>
        <p:spPr bwMode="auto">
          <a:xfrm>
            <a:off x="936625" y="1663204"/>
            <a:ext cx="4114800" cy="4445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05000"/>
              </a:lnSpc>
              <a:buClr>
                <a:srgbClr val="FF0000"/>
              </a:buClr>
              <a:buFont typeface="Wingdings" panose="05000000000000000000" pitchFamily="2" charset="2"/>
              <a:buChar char="§"/>
            </a:pPr>
            <a:r>
              <a:rPr lang="en-US" altLang="zh-CN" sz="2200">
                <a:solidFill>
                  <a:srgbClr val="0000CC"/>
                </a:solidFill>
              </a:rPr>
              <a:t> </a:t>
            </a:r>
            <a:r>
              <a:rPr lang="zh-CN" altLang="en-US" sz="2200">
                <a:solidFill>
                  <a:srgbClr val="0000CC"/>
                </a:solidFill>
              </a:rPr>
              <a:t>增强型？耗尽型？</a:t>
            </a:r>
            <a:endParaRPr lang="zh-CN" altLang="en-US" sz="2200">
              <a:solidFill>
                <a:srgbClr val="0000CC"/>
              </a:solidFill>
            </a:endParaRPr>
          </a:p>
        </p:txBody>
      </p:sp>
      <p:sp>
        <p:nvSpPr>
          <p:cNvPr id="10" name="Rectangle 61"/>
          <p:cNvSpPr>
            <a:spLocks noChangeArrowheads="1"/>
          </p:cNvSpPr>
          <p:nvPr/>
        </p:nvSpPr>
        <p:spPr bwMode="auto">
          <a:xfrm>
            <a:off x="936625" y="2120404"/>
            <a:ext cx="4114800" cy="4445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05000"/>
              </a:lnSpc>
              <a:buClr>
                <a:srgbClr val="FF0000"/>
              </a:buClr>
              <a:buFont typeface="Wingdings" panose="05000000000000000000" pitchFamily="2" charset="2"/>
              <a:buChar char="§"/>
            </a:pPr>
            <a:r>
              <a:rPr lang="en-US" altLang="zh-CN" sz="2200">
                <a:solidFill>
                  <a:srgbClr val="0000CC"/>
                </a:solidFill>
              </a:rPr>
              <a:t> </a:t>
            </a:r>
            <a:r>
              <a:rPr lang="zh-CN" altLang="en-US" sz="2200">
                <a:solidFill>
                  <a:srgbClr val="0000CC"/>
                </a:solidFill>
              </a:rPr>
              <a:t>栅源加什么极性偏置电压？</a:t>
            </a:r>
            <a:endParaRPr lang="zh-CN" altLang="en-US" sz="2200">
              <a:solidFill>
                <a:srgbClr val="0000CC"/>
              </a:solidFill>
            </a:endParaRPr>
          </a:p>
        </p:txBody>
      </p:sp>
      <p:sp>
        <p:nvSpPr>
          <p:cNvPr id="11" name="Rectangle 62"/>
          <p:cNvSpPr>
            <a:spLocks noChangeArrowheads="1"/>
          </p:cNvSpPr>
          <p:nvPr/>
        </p:nvSpPr>
        <p:spPr bwMode="auto">
          <a:xfrm>
            <a:off x="4943475" y="4749800"/>
            <a:ext cx="3687763" cy="4445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05000"/>
              </a:lnSpc>
              <a:buClr>
                <a:srgbClr val="FF0000"/>
              </a:buClr>
              <a:buFont typeface="Wingdings" panose="05000000000000000000" pitchFamily="2" charset="2"/>
              <a:buChar char="§"/>
            </a:pPr>
            <a:r>
              <a:rPr lang="en-US" altLang="zh-CN" sz="2200">
                <a:solidFill>
                  <a:srgbClr val="0000CC"/>
                </a:solidFill>
              </a:rPr>
              <a:t> </a:t>
            </a:r>
            <a:r>
              <a:rPr lang="en-US" altLang="zh-CN" sz="2200" i="1">
                <a:solidFill>
                  <a:srgbClr val="0000CC"/>
                </a:solidFill>
              </a:rPr>
              <a:t>Q</a:t>
            </a:r>
            <a:r>
              <a:rPr lang="zh-CN" altLang="en-US" sz="2200">
                <a:solidFill>
                  <a:srgbClr val="0000CC"/>
                </a:solidFill>
              </a:rPr>
              <a:t>点包含哪几个电量？</a:t>
            </a:r>
            <a:endParaRPr lang="zh-CN" altLang="en-US" sz="2200">
              <a:solidFill>
                <a:srgbClr val="0000CC"/>
              </a:solidFill>
            </a:endParaRPr>
          </a:p>
        </p:txBody>
      </p:sp>
      <p:grpSp>
        <p:nvGrpSpPr>
          <p:cNvPr id="13" name="Group 65"/>
          <p:cNvGrpSpPr/>
          <p:nvPr/>
        </p:nvGrpSpPr>
        <p:grpSpPr bwMode="auto">
          <a:xfrm>
            <a:off x="1258888" y="2549525"/>
            <a:ext cx="2451100" cy="3867150"/>
            <a:chOff x="793" y="1409"/>
            <a:chExt cx="1544" cy="2436"/>
          </a:xfrm>
        </p:grpSpPr>
        <p:sp>
          <p:nvSpPr>
            <p:cNvPr id="98317" name="Rectangle 59"/>
            <p:cNvSpPr>
              <a:spLocks noChangeArrowheads="1"/>
            </p:cNvSpPr>
            <p:nvPr/>
          </p:nvSpPr>
          <p:spPr bwMode="auto">
            <a:xfrm>
              <a:off x="1111" y="3547"/>
              <a:ext cx="906"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Font typeface="Wingdings" panose="05000000000000000000" pitchFamily="2" charset="2"/>
                <a:buNone/>
              </a:pPr>
              <a:r>
                <a:rPr lang="zh-CN" altLang="en-US" sz="2000"/>
                <a:t>直流通路</a:t>
              </a:r>
              <a:endParaRPr lang="zh-CN" altLang="en-US" sz="2000"/>
            </a:p>
          </p:txBody>
        </p:sp>
        <p:graphicFrame>
          <p:nvGraphicFramePr>
            <p:cNvPr id="98318" name="Object 64"/>
            <p:cNvGraphicFramePr>
              <a:graphicFrameLocks noChangeAspect="1"/>
            </p:cNvGraphicFramePr>
            <p:nvPr/>
          </p:nvGraphicFramePr>
          <p:xfrm>
            <a:off x="793" y="1409"/>
            <a:ext cx="1544" cy="2138"/>
          </p:xfrm>
          <a:graphic>
            <a:graphicData uri="http://schemas.openxmlformats.org/presentationml/2006/ole">
              <mc:AlternateContent xmlns:mc="http://schemas.openxmlformats.org/markup-compatibility/2006">
                <mc:Choice xmlns:v="urn:schemas-microsoft-com:vml" Requires="v">
                  <p:oleObj spid="_x0000_s196169" name="图片" r:id="rId8" imgW="1362710" imgH="1890395" progId="Word.Picture.8">
                    <p:embed/>
                  </p:oleObj>
                </mc:Choice>
                <mc:Fallback>
                  <p:oleObj name="图片" r:id="rId8" imgW="1362710" imgH="1890395" progId="Word.Picture.8">
                    <p:embed/>
                    <p:pic>
                      <p:nvPicPr>
                        <p:cNvPr id="0" name="图片 1961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 y="1409"/>
                          <a:ext cx="1544" cy="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ox(i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4.4.2  </a:t>
            </a:r>
            <a:r>
              <a:rPr lang="zh-CN" altLang="en-US" sz="3200">
                <a:solidFill>
                  <a:srgbClr val="0000CC"/>
                </a:solidFill>
                <a:latin typeface="Times New Roman" panose="02020603050405020304" pitchFamily="18" charset="0"/>
              </a:rPr>
              <a:t>用小信号模型分析共源极放大电路</a:t>
            </a:r>
            <a:endParaRPr lang="zh-CN" altLang="en-US" sz="3200" i="1">
              <a:solidFill>
                <a:srgbClr val="0000CC"/>
              </a:solidFill>
              <a:latin typeface="Times New Roman" panose="02020603050405020304" pitchFamily="18" charset="0"/>
            </a:endParaRPr>
          </a:p>
        </p:txBody>
      </p:sp>
      <p:graphicFrame>
        <p:nvGraphicFramePr>
          <p:cNvPr id="99331" name="Object 21"/>
          <p:cNvGraphicFramePr>
            <a:graphicFrameLocks noChangeAspect="1"/>
          </p:cNvGraphicFramePr>
          <p:nvPr/>
        </p:nvGraphicFramePr>
        <p:xfrm>
          <a:off x="6405563" y="1176338"/>
          <a:ext cx="2451100" cy="3394075"/>
        </p:xfrm>
        <a:graphic>
          <a:graphicData uri="http://schemas.openxmlformats.org/presentationml/2006/ole">
            <mc:AlternateContent xmlns:mc="http://schemas.openxmlformats.org/markup-compatibility/2006">
              <mc:Choice xmlns:v="urn:schemas-microsoft-com:vml" Requires="v">
                <p:oleObj spid="_x0000_s256000" name="图片" r:id="rId2" imgW="1362710" imgH="1890395" progId="Word.Picture.8">
                  <p:embed/>
                </p:oleObj>
              </mc:Choice>
              <mc:Fallback>
                <p:oleObj name="图片" r:id="rId2" imgW="1362710" imgH="1890395" progId="Word.Picture.8">
                  <p:embed/>
                  <p:pic>
                    <p:nvPicPr>
                      <p:cNvPr id="0" name="图片 2559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563" y="1176338"/>
                        <a:ext cx="24511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332" name="Rectangle 12"/>
          <p:cNvSpPr>
            <a:spLocks noChangeArrowheads="1"/>
          </p:cNvSpPr>
          <p:nvPr/>
        </p:nvSpPr>
        <p:spPr bwMode="auto">
          <a:xfrm>
            <a:off x="6727825" y="4545013"/>
            <a:ext cx="14382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lnSpc>
                <a:spcPct val="125000"/>
              </a:lnSpc>
              <a:spcBef>
                <a:spcPct val="0"/>
              </a:spcBef>
              <a:buFont typeface="Wingdings" panose="05000000000000000000" pitchFamily="2" charset="2"/>
              <a:buNone/>
            </a:pPr>
            <a:r>
              <a:rPr lang="zh-CN" altLang="en-US" sz="2000"/>
              <a:t>直流通路</a:t>
            </a:r>
            <a:endParaRPr lang="zh-CN" altLang="en-US" sz="2000"/>
          </a:p>
        </p:txBody>
      </p:sp>
      <p:sp>
        <p:nvSpPr>
          <p:cNvPr id="6" name="Rectangle 13"/>
          <p:cNvSpPr>
            <a:spLocks noChangeArrowheads="1"/>
          </p:cNvSpPr>
          <p:nvPr/>
        </p:nvSpPr>
        <p:spPr bwMode="auto">
          <a:xfrm>
            <a:off x="396875" y="2735932"/>
            <a:ext cx="4876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200" dirty="0">
                <a:latin typeface="Times New Roman" panose="02020603050405020304" pitchFamily="18" charset="0"/>
              </a:rPr>
              <a:t>假设工作</a:t>
            </a:r>
            <a:r>
              <a:rPr kumimoji="1" lang="zh-CN" altLang="en-US" sz="2200" dirty="0" smtClean="0">
                <a:latin typeface="Times New Roman" panose="02020603050405020304" pitchFamily="18" charset="0"/>
              </a:rPr>
              <a:t>在恒流区</a:t>
            </a:r>
            <a:endParaRPr kumimoji="1" lang="zh-CN" altLang="en-US" sz="2200" dirty="0">
              <a:latin typeface="Times New Roman" panose="02020603050405020304" pitchFamily="18" charset="0"/>
            </a:endParaRPr>
          </a:p>
        </p:txBody>
      </p:sp>
      <p:grpSp>
        <p:nvGrpSpPr>
          <p:cNvPr id="7" name="Group 23"/>
          <p:cNvGrpSpPr/>
          <p:nvPr/>
        </p:nvGrpSpPr>
        <p:grpSpPr bwMode="auto">
          <a:xfrm>
            <a:off x="549275" y="4488532"/>
            <a:ext cx="3095625" cy="468313"/>
            <a:chOff x="346" y="2477"/>
            <a:chExt cx="1950" cy="295"/>
          </a:xfrm>
        </p:grpSpPr>
        <p:sp>
          <p:nvSpPr>
            <p:cNvPr id="99344" name="Rectangle 15"/>
            <p:cNvSpPr>
              <a:spLocks noChangeArrowheads="1"/>
            </p:cNvSpPr>
            <p:nvPr/>
          </p:nvSpPr>
          <p:spPr bwMode="auto">
            <a:xfrm>
              <a:off x="346" y="2477"/>
              <a:ext cx="139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200">
                  <a:latin typeface="Times New Roman" panose="02020603050405020304" pitchFamily="18" charset="0"/>
                </a:rPr>
                <a:t>满足</a:t>
              </a:r>
              <a:endParaRPr kumimoji="1" lang="zh-CN" altLang="en-US" sz="2200">
                <a:latin typeface="Times New Roman" panose="02020603050405020304" pitchFamily="18" charset="0"/>
              </a:endParaRPr>
            </a:p>
          </p:txBody>
        </p:sp>
        <p:graphicFrame>
          <p:nvGraphicFramePr>
            <p:cNvPr id="99345" name="Object 16"/>
            <p:cNvGraphicFramePr>
              <a:graphicFrameLocks noChangeAspect="1"/>
            </p:cNvGraphicFramePr>
            <p:nvPr/>
          </p:nvGraphicFramePr>
          <p:xfrm>
            <a:off x="884" y="2498"/>
            <a:ext cx="1412" cy="274"/>
          </p:xfrm>
          <a:graphic>
            <a:graphicData uri="http://schemas.openxmlformats.org/presentationml/2006/ole">
              <mc:AlternateContent xmlns:mc="http://schemas.openxmlformats.org/markup-compatibility/2006">
                <mc:Choice xmlns:v="urn:schemas-microsoft-com:vml" Requires="v">
                  <p:oleObj spid="_x0000_s256001" name="公式" r:id="rId4" imgW="1244600" imgH="241300" progId="Equation.3">
                    <p:embed/>
                  </p:oleObj>
                </mc:Choice>
                <mc:Fallback>
                  <p:oleObj name="公式" r:id="rId4" imgW="1244600" imgH="241300" progId="Equation.3">
                    <p:embed/>
                    <p:pic>
                      <p:nvPicPr>
                        <p:cNvPr id="0" name="图片 256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 y="2498"/>
                          <a:ext cx="1412"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 name="Rectangle 17"/>
          <p:cNvSpPr>
            <a:spLocks noChangeArrowheads="1"/>
          </p:cNvSpPr>
          <p:nvPr/>
        </p:nvSpPr>
        <p:spPr bwMode="auto">
          <a:xfrm>
            <a:off x="1052513" y="5090195"/>
            <a:ext cx="4343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200">
                <a:latin typeface="Times New Roman" panose="02020603050405020304" pitchFamily="18" charset="0"/>
              </a:rPr>
              <a:t>假设成立，结果即为所求。</a:t>
            </a:r>
            <a:endParaRPr kumimoji="1" lang="zh-CN" altLang="en-US" sz="2200">
              <a:latin typeface="Times New Roman" panose="02020603050405020304" pitchFamily="18" charset="0"/>
            </a:endParaRPr>
          </a:p>
        </p:txBody>
      </p:sp>
      <p:graphicFrame>
        <p:nvGraphicFramePr>
          <p:cNvPr id="11" name="Object 18"/>
          <p:cNvGraphicFramePr>
            <a:graphicFrameLocks noChangeAspect="1"/>
          </p:cNvGraphicFramePr>
          <p:nvPr/>
        </p:nvGraphicFramePr>
        <p:xfrm>
          <a:off x="806450" y="1742157"/>
          <a:ext cx="4730750" cy="868363"/>
        </p:xfrm>
        <a:graphic>
          <a:graphicData uri="http://schemas.openxmlformats.org/presentationml/2006/ole">
            <mc:AlternateContent xmlns:mc="http://schemas.openxmlformats.org/markup-compatibility/2006">
              <mc:Choice xmlns:v="urn:schemas-microsoft-com:vml" Requires="v">
                <p:oleObj spid="_x0000_s256002" name="Equation" r:id="rId6" imgW="2628900" imgH="482600" progId="Equation.3">
                  <p:embed/>
                </p:oleObj>
              </mc:Choice>
              <mc:Fallback>
                <p:oleObj name="Equation" r:id="rId6" imgW="2628900" imgH="482600" progId="Equation.3">
                  <p:embed/>
                  <p:pic>
                    <p:nvPicPr>
                      <p:cNvPr id="0" name="图片 256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450" y="1742157"/>
                        <a:ext cx="47307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9"/>
          <p:cNvGraphicFramePr>
            <a:graphicFrameLocks noChangeAspect="1"/>
          </p:cNvGraphicFramePr>
          <p:nvPr/>
        </p:nvGraphicFramePr>
        <p:xfrm>
          <a:off x="461963" y="3282032"/>
          <a:ext cx="5599112" cy="455613"/>
        </p:xfrm>
        <a:graphic>
          <a:graphicData uri="http://schemas.openxmlformats.org/presentationml/2006/ole">
            <mc:AlternateContent xmlns:mc="http://schemas.openxmlformats.org/markup-compatibility/2006">
              <mc:Choice xmlns:v="urn:schemas-microsoft-com:vml" Requires="v">
                <p:oleObj spid="_x0000_s256003" name="公式" r:id="rId8" imgW="3111500" imgH="254000" progId="Equation.3">
                  <p:embed/>
                </p:oleObj>
              </mc:Choice>
              <mc:Fallback>
                <p:oleObj name="公式" r:id="rId8" imgW="3111500" imgH="254000" progId="Equation.3">
                  <p:embed/>
                  <p:pic>
                    <p:nvPicPr>
                      <p:cNvPr id="0" name="图片 2560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963" y="3282032"/>
                        <a:ext cx="559911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0"/>
          <p:cNvGraphicFramePr>
            <a:graphicFrameLocks noChangeAspect="1"/>
          </p:cNvGraphicFramePr>
          <p:nvPr/>
        </p:nvGraphicFramePr>
        <p:xfrm>
          <a:off x="501650" y="3924970"/>
          <a:ext cx="5186363" cy="434975"/>
        </p:xfrm>
        <a:graphic>
          <a:graphicData uri="http://schemas.openxmlformats.org/presentationml/2006/ole">
            <mc:AlternateContent xmlns:mc="http://schemas.openxmlformats.org/markup-compatibility/2006">
              <mc:Choice xmlns:v="urn:schemas-microsoft-com:vml" Requires="v">
                <p:oleObj spid="_x0000_s256004" name="公式" r:id="rId10" imgW="2882900" imgH="241300" progId="Equation.3">
                  <p:embed/>
                </p:oleObj>
              </mc:Choice>
              <mc:Fallback>
                <p:oleObj name="公式" r:id="rId10" imgW="2882900" imgH="241300" progId="Equation.3">
                  <p:embed/>
                  <p:pic>
                    <p:nvPicPr>
                      <p:cNvPr id="0" name="图片 25600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650" y="3924970"/>
                        <a:ext cx="51863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339" name="Rectangle 18">
            <a:hlinkClick r:id="rId1" action="ppaction://hlinksldjump"/>
          </p:cNvPr>
          <p:cNvSpPr>
            <a:spLocks noChangeArrowheads="1"/>
          </p:cNvSpPr>
          <p:nvPr/>
        </p:nvSpPr>
        <p:spPr bwMode="auto">
          <a:xfrm>
            <a:off x="528638" y="713457"/>
            <a:ext cx="947737"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700">
                <a:solidFill>
                  <a:srgbClr val="800000"/>
                </a:solidFill>
                <a:ea typeface="黑体" panose="02010609060101010101" pitchFamily="49" charset="-122"/>
              </a:rPr>
              <a:t>例</a:t>
            </a:r>
            <a:r>
              <a:rPr lang="en-US" altLang="zh-CN" sz="2700">
                <a:solidFill>
                  <a:srgbClr val="800000"/>
                </a:solidFill>
                <a:ea typeface="黑体" panose="02010609060101010101" pitchFamily="49" charset="-122"/>
              </a:rPr>
              <a:t>1</a:t>
            </a:r>
            <a:endParaRPr lang="en-US" altLang="zh-CN" sz="2700">
              <a:solidFill>
                <a:srgbClr val="800000"/>
              </a:solidFill>
              <a:ea typeface="黑体" panose="02010609060101010101" pitchFamily="49" charset="-122"/>
            </a:endParaRPr>
          </a:p>
        </p:txBody>
      </p:sp>
      <p:sp>
        <p:nvSpPr>
          <p:cNvPr id="99340" name="Rectangle 52"/>
          <p:cNvSpPr>
            <a:spLocks noChangeArrowheads="1"/>
          </p:cNvSpPr>
          <p:nvPr/>
        </p:nvSpPr>
        <p:spPr bwMode="auto">
          <a:xfrm>
            <a:off x="1258888" y="738857"/>
            <a:ext cx="15827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200" i="1">
                <a:latin typeface="Times New Roman" panose="02020603050405020304" pitchFamily="18" charset="0"/>
                <a:ea typeface="华康简宋"/>
                <a:cs typeface="华康简宋"/>
              </a:rPr>
              <a:t>V</a:t>
            </a:r>
            <a:r>
              <a:rPr kumimoji="1" lang="en-US" altLang="zh-CN" sz="2200" baseline="-30000">
                <a:latin typeface="Times New Roman" panose="02020603050405020304" pitchFamily="18" charset="0"/>
                <a:ea typeface="华康简宋"/>
                <a:cs typeface="华康简宋"/>
              </a:rPr>
              <a:t>TN</a:t>
            </a:r>
            <a:r>
              <a:rPr kumimoji="1" lang="en-US" altLang="zh-CN" sz="2200">
                <a:latin typeface="Times New Roman" panose="02020603050405020304" pitchFamily="18" charset="0"/>
              </a:rPr>
              <a:t>=1V</a:t>
            </a:r>
            <a:endParaRPr lang="en-US" altLang="zh-CN" sz="2200"/>
          </a:p>
        </p:txBody>
      </p:sp>
      <p:graphicFrame>
        <p:nvGraphicFramePr>
          <p:cNvPr id="99341" name="Object 54"/>
          <p:cNvGraphicFramePr>
            <a:graphicFrameLocks noChangeAspect="1"/>
          </p:cNvGraphicFramePr>
          <p:nvPr/>
        </p:nvGraphicFramePr>
        <p:xfrm>
          <a:off x="2519363" y="811882"/>
          <a:ext cx="1936750" cy="411163"/>
        </p:xfrm>
        <a:graphic>
          <a:graphicData uri="http://schemas.openxmlformats.org/presentationml/2006/ole">
            <mc:AlternateContent xmlns:mc="http://schemas.openxmlformats.org/markup-compatibility/2006">
              <mc:Choice xmlns:v="urn:schemas-microsoft-com:vml" Requires="v">
                <p:oleObj spid="_x0000_s256005" name="公式" r:id="rId12" imgW="1079500" imgH="228600" progId="Equation.3">
                  <p:embed/>
                </p:oleObj>
              </mc:Choice>
              <mc:Fallback>
                <p:oleObj name="公式" r:id="rId12" imgW="1079500" imgH="228600" progId="Equation.3">
                  <p:embed/>
                  <p:pic>
                    <p:nvPicPr>
                      <p:cNvPr id="0" name="图片 25600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9363" y="811882"/>
                        <a:ext cx="19367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342" name="Rectangle 55"/>
          <p:cNvSpPr>
            <a:spLocks noChangeArrowheads="1"/>
          </p:cNvSpPr>
          <p:nvPr/>
        </p:nvSpPr>
        <p:spPr bwMode="auto">
          <a:xfrm>
            <a:off x="539750" y="1205582"/>
            <a:ext cx="41767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200"/>
              <a:t>解：（</a:t>
            </a:r>
            <a:r>
              <a:rPr lang="en-US" altLang="zh-CN" sz="2200"/>
              <a:t>1</a:t>
            </a:r>
            <a:r>
              <a:rPr lang="zh-CN" altLang="en-US" sz="2200"/>
              <a:t>）静态工作点</a:t>
            </a:r>
            <a:endParaRPr lang="zh-CN" altLang="en-US" sz="2200"/>
          </a:p>
        </p:txBody>
      </p:sp>
      <p:graphicFrame>
        <p:nvGraphicFramePr>
          <p:cNvPr id="99343" name="Object 56"/>
          <p:cNvGraphicFramePr>
            <a:graphicFrameLocks noChangeAspect="1"/>
          </p:cNvGraphicFramePr>
          <p:nvPr/>
        </p:nvGraphicFramePr>
        <p:xfrm>
          <a:off x="4672013" y="811882"/>
          <a:ext cx="1411287" cy="366713"/>
        </p:xfrm>
        <a:graphic>
          <a:graphicData uri="http://schemas.openxmlformats.org/presentationml/2006/ole">
            <mc:AlternateContent xmlns:mc="http://schemas.openxmlformats.org/markup-compatibility/2006">
              <mc:Choice xmlns:v="urn:schemas-microsoft-com:vml" Requires="v">
                <p:oleObj spid="_x0000_s256006" name="公式" r:id="rId14" imgW="786765" imgH="203200" progId="Equation.3">
                  <p:embed/>
                </p:oleObj>
              </mc:Choice>
              <mc:Fallback>
                <p:oleObj name="公式" r:id="rId14" imgW="786765" imgH="203200" progId="Equation.3">
                  <p:embed/>
                  <p:pic>
                    <p:nvPicPr>
                      <p:cNvPr id="0" name="图片 25600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72013" y="811882"/>
                        <a:ext cx="1411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trips(downRigh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trips(down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down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strips(downRigh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10"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4.4.2  </a:t>
            </a:r>
            <a:r>
              <a:rPr lang="zh-CN" altLang="en-US" sz="3200">
                <a:solidFill>
                  <a:srgbClr val="0000CC"/>
                </a:solidFill>
                <a:latin typeface="Times New Roman" panose="02020603050405020304" pitchFamily="18" charset="0"/>
              </a:rPr>
              <a:t>用小信号模型分析共源极放大电路</a:t>
            </a:r>
            <a:endParaRPr lang="zh-CN" altLang="en-US" sz="3200" i="1">
              <a:solidFill>
                <a:srgbClr val="0000CC"/>
              </a:solidFill>
              <a:latin typeface="Times New Roman" panose="02020603050405020304" pitchFamily="18" charset="0"/>
            </a:endParaRPr>
          </a:p>
        </p:txBody>
      </p:sp>
      <p:sp>
        <p:nvSpPr>
          <p:cNvPr id="100355" name="Rectangle 8"/>
          <p:cNvSpPr>
            <a:spLocks noChangeArrowheads="1"/>
          </p:cNvSpPr>
          <p:nvPr/>
        </p:nvSpPr>
        <p:spPr bwMode="auto">
          <a:xfrm>
            <a:off x="539750" y="1295834"/>
            <a:ext cx="41767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200"/>
              <a:t>解：（</a:t>
            </a:r>
            <a:r>
              <a:rPr lang="en-US" altLang="zh-CN" sz="2200"/>
              <a:t>2</a:t>
            </a:r>
            <a:r>
              <a:rPr lang="zh-CN" altLang="en-US" sz="2200"/>
              <a:t>）动态指标</a:t>
            </a:r>
            <a:endParaRPr lang="zh-CN" altLang="en-US" sz="2200"/>
          </a:p>
        </p:txBody>
      </p:sp>
      <p:sp>
        <p:nvSpPr>
          <p:cNvPr id="4" name="Rectangle 10"/>
          <p:cNvSpPr>
            <a:spLocks noChangeArrowheads="1"/>
          </p:cNvSpPr>
          <p:nvPr/>
        </p:nvSpPr>
        <p:spPr bwMode="auto">
          <a:xfrm>
            <a:off x="719138" y="1789547"/>
            <a:ext cx="263683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200"/>
              <a:t>小信号等效电路</a:t>
            </a:r>
            <a:endParaRPr lang="zh-CN" altLang="en-US" sz="2200"/>
          </a:p>
        </p:txBody>
      </p:sp>
      <p:graphicFrame>
        <p:nvGraphicFramePr>
          <p:cNvPr id="100357" name="Object 19"/>
          <p:cNvGraphicFramePr>
            <a:graphicFrameLocks noChangeAspect="1"/>
          </p:cNvGraphicFramePr>
          <p:nvPr/>
        </p:nvGraphicFramePr>
        <p:xfrm>
          <a:off x="5003800" y="791009"/>
          <a:ext cx="3976688" cy="3394075"/>
        </p:xfrm>
        <a:graphic>
          <a:graphicData uri="http://schemas.openxmlformats.org/presentationml/2006/ole">
            <mc:AlternateContent xmlns:mc="http://schemas.openxmlformats.org/markup-compatibility/2006">
              <mc:Choice xmlns:v="urn:schemas-microsoft-com:vml" Requires="v">
                <p:oleObj spid="_x0000_s198214" name="图片" r:id="rId2" imgW="2211070" imgH="1890395" progId="Word.Picture.8">
                  <p:embed/>
                </p:oleObj>
              </mc:Choice>
              <mc:Fallback>
                <p:oleObj name="图片" r:id="rId2" imgW="2211070" imgH="1890395" progId="Word.Picture.8">
                  <p:embed/>
                  <p:pic>
                    <p:nvPicPr>
                      <p:cNvPr id="0" name="图片 1982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791009"/>
                        <a:ext cx="3976688"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33"/>
          <p:cNvSpPr txBox="1">
            <a:spLocks noChangeArrowheads="1"/>
          </p:cNvSpPr>
          <p:nvPr/>
        </p:nvSpPr>
        <p:spPr bwMode="auto">
          <a:xfrm>
            <a:off x="611188" y="2267384"/>
            <a:ext cx="4465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4762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zh-CN" altLang="en-US" sz="2000">
                <a:solidFill>
                  <a:srgbClr val="FF0000"/>
                </a:solidFill>
                <a:latin typeface="Times New Roman" panose="02020603050405020304" pitchFamily="18" charset="0"/>
                <a:ea typeface="黑体" panose="02010609060101010101" pitchFamily="49" charset="-122"/>
              </a:rPr>
              <a:t>电容和直流电压源对交流相当于短路</a:t>
            </a:r>
            <a:endParaRPr kumimoji="1" lang="zh-CN" altLang="en-US" sz="2000">
              <a:solidFill>
                <a:srgbClr val="FF0000"/>
              </a:solidFill>
              <a:latin typeface="Times New Roman" panose="02020603050405020304" pitchFamily="18" charset="0"/>
              <a:ea typeface="黑体" panose="02010609060101010101" pitchFamily="49" charset="-122"/>
            </a:endParaRPr>
          </a:p>
        </p:txBody>
      </p:sp>
      <p:graphicFrame>
        <p:nvGraphicFramePr>
          <p:cNvPr id="18" name="对象 17"/>
          <p:cNvGraphicFramePr>
            <a:graphicFrameLocks noChangeAspect="1"/>
          </p:cNvGraphicFramePr>
          <p:nvPr/>
        </p:nvGraphicFramePr>
        <p:xfrm>
          <a:off x="727075" y="2600325"/>
          <a:ext cx="3989388" cy="3884613"/>
        </p:xfrm>
        <a:graphic>
          <a:graphicData uri="http://schemas.openxmlformats.org/presentationml/2006/ole">
            <mc:AlternateContent xmlns:mc="http://schemas.openxmlformats.org/markup-compatibility/2006">
              <mc:Choice xmlns:v="urn:schemas-microsoft-com:vml" Requires="v">
                <p:oleObj spid="_x0000_s198215" name="Picture" r:id="rId4" imgW="2209800" imgH="2152650" progId="Word.Picture.8">
                  <p:embed/>
                </p:oleObj>
              </mc:Choice>
              <mc:Fallback>
                <p:oleObj name="Picture" r:id="rId4" imgW="2209800" imgH="2152650" progId="Word.Picture.8">
                  <p:embed/>
                  <p:pic>
                    <p:nvPicPr>
                      <p:cNvPr id="0" name="图片 1982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075" y="2600325"/>
                        <a:ext cx="3989388"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8">
            <a:hlinkClick r:id="rId1" action="ppaction://hlinksldjump"/>
          </p:cNvPr>
          <p:cNvSpPr>
            <a:spLocks noChangeArrowheads="1"/>
          </p:cNvSpPr>
          <p:nvPr/>
        </p:nvSpPr>
        <p:spPr bwMode="auto">
          <a:xfrm>
            <a:off x="528638" y="713457"/>
            <a:ext cx="947737"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700">
                <a:solidFill>
                  <a:srgbClr val="800000"/>
                </a:solidFill>
                <a:ea typeface="黑体" panose="02010609060101010101" pitchFamily="49" charset="-122"/>
              </a:rPr>
              <a:t>例</a:t>
            </a:r>
            <a:r>
              <a:rPr lang="en-US" altLang="zh-CN" sz="2700">
                <a:solidFill>
                  <a:srgbClr val="800000"/>
                </a:solidFill>
                <a:ea typeface="黑体" panose="02010609060101010101" pitchFamily="49" charset="-122"/>
              </a:rPr>
              <a:t>1</a:t>
            </a:r>
            <a:endParaRPr lang="en-US" altLang="zh-CN" sz="2700">
              <a:solidFill>
                <a:srgbClr val="800000"/>
              </a:solidFill>
              <a:ea typeface="黑体" panose="02010609060101010101" pitchFamily="49" charset="-122"/>
            </a:endParaRPr>
          </a:p>
        </p:txBody>
      </p:sp>
      <p:sp>
        <p:nvSpPr>
          <p:cNvPr id="14" name="Rectangle 52"/>
          <p:cNvSpPr>
            <a:spLocks noChangeArrowheads="1"/>
          </p:cNvSpPr>
          <p:nvPr/>
        </p:nvSpPr>
        <p:spPr bwMode="auto">
          <a:xfrm>
            <a:off x="1258888" y="738857"/>
            <a:ext cx="15827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200" i="1">
                <a:latin typeface="Times New Roman" panose="02020603050405020304" pitchFamily="18" charset="0"/>
                <a:ea typeface="华康简宋"/>
                <a:cs typeface="华康简宋"/>
              </a:rPr>
              <a:t>V</a:t>
            </a:r>
            <a:r>
              <a:rPr kumimoji="1" lang="en-US" altLang="zh-CN" sz="2200" baseline="-30000">
                <a:latin typeface="Times New Roman" panose="02020603050405020304" pitchFamily="18" charset="0"/>
                <a:ea typeface="华康简宋"/>
                <a:cs typeface="华康简宋"/>
              </a:rPr>
              <a:t>TN</a:t>
            </a:r>
            <a:r>
              <a:rPr kumimoji="1" lang="en-US" altLang="zh-CN" sz="2200">
                <a:latin typeface="Times New Roman" panose="02020603050405020304" pitchFamily="18" charset="0"/>
              </a:rPr>
              <a:t>=1V</a:t>
            </a:r>
            <a:endParaRPr lang="en-US" altLang="zh-CN" sz="2200"/>
          </a:p>
        </p:txBody>
      </p:sp>
      <p:graphicFrame>
        <p:nvGraphicFramePr>
          <p:cNvPr id="15" name="Object 54"/>
          <p:cNvGraphicFramePr>
            <a:graphicFrameLocks noChangeAspect="1"/>
          </p:cNvGraphicFramePr>
          <p:nvPr/>
        </p:nvGraphicFramePr>
        <p:xfrm>
          <a:off x="2519363" y="811882"/>
          <a:ext cx="1936750" cy="411163"/>
        </p:xfrm>
        <a:graphic>
          <a:graphicData uri="http://schemas.openxmlformats.org/presentationml/2006/ole">
            <mc:AlternateContent xmlns:mc="http://schemas.openxmlformats.org/markup-compatibility/2006">
              <mc:Choice xmlns:v="urn:schemas-microsoft-com:vml" Requires="v">
                <p:oleObj spid="_x0000_s198216" name="公式" r:id="rId6" imgW="1079500" imgH="228600" progId="Equation.3">
                  <p:embed/>
                </p:oleObj>
              </mc:Choice>
              <mc:Fallback>
                <p:oleObj name="公式" r:id="rId6" imgW="1079500" imgH="228600" progId="Equation.3">
                  <p:embed/>
                  <p:pic>
                    <p:nvPicPr>
                      <p:cNvPr id="0" name="图片 1982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9363" y="811882"/>
                        <a:ext cx="19367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56"/>
          <p:cNvGraphicFramePr>
            <a:graphicFrameLocks noChangeAspect="1"/>
          </p:cNvGraphicFramePr>
          <p:nvPr/>
        </p:nvGraphicFramePr>
        <p:xfrm>
          <a:off x="4672013" y="811882"/>
          <a:ext cx="1411287" cy="366713"/>
        </p:xfrm>
        <a:graphic>
          <a:graphicData uri="http://schemas.openxmlformats.org/presentationml/2006/ole">
            <mc:AlternateContent xmlns:mc="http://schemas.openxmlformats.org/markup-compatibility/2006">
              <mc:Choice xmlns:v="urn:schemas-microsoft-com:vml" Requires="v">
                <p:oleObj spid="_x0000_s198217" name="公式" r:id="rId8" imgW="786765" imgH="203200" progId="Equation.3">
                  <p:embed/>
                </p:oleObj>
              </mc:Choice>
              <mc:Fallback>
                <p:oleObj name="公式" r:id="rId8" imgW="786765" imgH="203200" progId="Equation.3">
                  <p:embed/>
                  <p:pic>
                    <p:nvPicPr>
                      <p:cNvPr id="0" name="图片 1982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2013" y="811882"/>
                        <a:ext cx="1411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trips(down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503238" y="161456"/>
            <a:ext cx="41052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dirty="0">
                <a:solidFill>
                  <a:srgbClr val="C00000"/>
                </a:solidFill>
                <a:latin typeface="楷体_GB2312"/>
              </a:rPr>
              <a:t>2</a:t>
            </a:r>
            <a:r>
              <a:rPr kumimoji="1" lang="zh-CN" altLang="en-US" sz="2800" dirty="0">
                <a:solidFill>
                  <a:srgbClr val="C00000"/>
                </a:solidFill>
                <a:latin typeface="楷体_GB2312"/>
              </a:rPr>
              <a:t>．工作原理</a:t>
            </a:r>
            <a:endParaRPr kumimoji="1" lang="zh-CN" altLang="en-US" sz="2800" dirty="0">
              <a:solidFill>
                <a:srgbClr val="C00000"/>
              </a:solidFill>
              <a:latin typeface="楷体_GB2312"/>
            </a:endParaRPr>
          </a:p>
        </p:txBody>
      </p:sp>
      <p:sp>
        <p:nvSpPr>
          <p:cNvPr id="11268" name="Rectangle 5"/>
          <p:cNvSpPr>
            <a:spLocks noChangeArrowheads="1"/>
          </p:cNvSpPr>
          <p:nvPr/>
        </p:nvSpPr>
        <p:spPr bwMode="auto">
          <a:xfrm>
            <a:off x="457200" y="836712"/>
            <a:ext cx="449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2</a:t>
            </a: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i="1" dirty="0">
                <a:solidFill>
                  <a:srgbClr val="FF0000"/>
                </a:solidFill>
                <a:latin typeface="Times New Roman" panose="02020603050405020304" pitchFamily="18" charset="0"/>
                <a:cs typeface="Times New Roman" panose="02020603050405020304" pitchFamily="18" charset="0"/>
              </a:rPr>
              <a:t>V</a:t>
            </a:r>
            <a:r>
              <a:rPr lang="en-US" altLang="zh-CN" sz="2400" baseline="-25000" dirty="0">
                <a:solidFill>
                  <a:srgbClr val="FF0000"/>
                </a:solidFill>
                <a:latin typeface="Times New Roman" panose="02020603050405020304" pitchFamily="18" charset="0"/>
                <a:cs typeface="Times New Roman" panose="02020603050405020304" pitchFamily="18" charset="0"/>
              </a:rPr>
              <a:t>DS</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对沟道的控制作用</a:t>
            </a:r>
            <a:endPar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Text Box 6"/>
          <p:cNvSpPr txBox="1">
            <a:spLocks noChangeArrowheads="1"/>
          </p:cNvSpPr>
          <p:nvPr/>
        </p:nvSpPr>
        <p:spPr bwMode="auto">
          <a:xfrm>
            <a:off x="575556" y="2456892"/>
            <a:ext cx="4267200" cy="442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5000"/>
              </a:lnSpc>
              <a:spcBef>
                <a:spcPct val="0"/>
              </a:spcBef>
              <a:buClrTx/>
              <a:buFontTx/>
              <a:buNone/>
            </a:pPr>
            <a:r>
              <a:rPr kumimoji="1" lang="en-US" altLang="zh-CN" sz="2200" b="0">
                <a:latin typeface="Times New Roman" panose="02020603050405020304" pitchFamily="18" charset="0"/>
                <a:sym typeface="Symbol" panose="05050102010706020507" pitchFamily="18" charset="2"/>
              </a:rPr>
              <a:t></a:t>
            </a:r>
            <a:r>
              <a:rPr kumimoji="1" lang="zh-CN" altLang="en-US" sz="2200">
                <a:latin typeface="楷体_GB2312"/>
              </a:rPr>
              <a:t>靠近漏极</a:t>
            </a:r>
            <a:r>
              <a:rPr kumimoji="1" lang="en-US" altLang="zh-CN" sz="2200">
                <a:latin typeface="楷体_GB2312"/>
              </a:rPr>
              <a:t>d</a:t>
            </a:r>
            <a:r>
              <a:rPr kumimoji="1" lang="zh-CN" altLang="en-US" sz="2200">
                <a:latin typeface="楷体_GB2312"/>
              </a:rPr>
              <a:t>处的电位升高</a:t>
            </a:r>
            <a:endParaRPr kumimoji="1" lang="zh-CN" altLang="en-US" sz="2200">
              <a:latin typeface="楷体_GB2312"/>
            </a:endParaRPr>
          </a:p>
        </p:txBody>
      </p:sp>
      <p:graphicFrame>
        <p:nvGraphicFramePr>
          <p:cNvPr id="12" name="Object 7"/>
          <p:cNvGraphicFramePr>
            <a:graphicFrameLocks noChangeAspect="1"/>
          </p:cNvGraphicFramePr>
          <p:nvPr/>
        </p:nvGraphicFramePr>
        <p:xfrm>
          <a:off x="4735513" y="3300413"/>
          <a:ext cx="3709264" cy="2716073"/>
        </p:xfrm>
        <a:graphic>
          <a:graphicData uri="http://schemas.openxmlformats.org/presentationml/2006/ole">
            <mc:AlternateContent xmlns:mc="http://schemas.openxmlformats.org/markup-compatibility/2006">
              <mc:Choice xmlns:v="urn:schemas-microsoft-com:vml" Requires="v">
                <p:oleObj spid="_x0000_s131658" name="" r:id="rId1" imgW="1951990" imgH="1429385" progId="Word.Picture.8">
                  <p:embed/>
                </p:oleObj>
              </mc:Choice>
              <mc:Fallback>
                <p:oleObj name="" r:id="rId1" imgW="1951990" imgH="1429385" progId="Word.Picture.8">
                  <p:embed/>
                  <p:pic>
                    <p:nvPicPr>
                      <p:cNvPr id="0" name="图片 131657"/>
                      <p:cNvPicPr>
                        <a:picLocks noChangeAspect="1" noChangeArrowheads="1"/>
                      </p:cNvPicPr>
                      <p:nvPr/>
                    </p:nvPicPr>
                    <p:blipFill>
                      <a:blip r:embed="rId2">
                        <a:extLst>
                          <a:ext uri="{28A0092B-C50C-407E-A947-70E740481C1C}">
                            <a14:useLocalDpi xmlns:a14="http://schemas.microsoft.com/office/drawing/2010/main" val="0"/>
                          </a:ext>
                        </a:extLst>
                      </a:blip>
                      <a:srcRect l="-3688" r="-3688"/>
                      <a:stretch>
                        <a:fillRect/>
                      </a:stretch>
                    </p:blipFill>
                    <p:spPr bwMode="auto">
                      <a:xfrm>
                        <a:off x="4735513" y="3300413"/>
                        <a:ext cx="3709264" cy="27160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1" name="Object 8"/>
          <p:cNvGraphicFramePr>
            <a:graphicFrameLocks noChangeAspect="1"/>
          </p:cNvGraphicFramePr>
          <p:nvPr/>
        </p:nvGraphicFramePr>
        <p:xfrm>
          <a:off x="4710113" y="404813"/>
          <a:ext cx="3706174" cy="2716704"/>
        </p:xfrm>
        <a:graphic>
          <a:graphicData uri="http://schemas.openxmlformats.org/presentationml/2006/ole">
            <mc:AlternateContent xmlns:mc="http://schemas.openxmlformats.org/markup-compatibility/2006">
              <mc:Choice xmlns:v="urn:schemas-microsoft-com:vml" Requires="v">
                <p:oleObj spid="_x0000_s131659" name="图片" r:id="rId3" imgW="1950720" imgH="1430020" progId="Word.Picture.8">
                  <p:embed/>
                </p:oleObj>
              </mc:Choice>
              <mc:Fallback>
                <p:oleObj name="图片" r:id="rId3" imgW="1950720" imgH="1430020" progId="Word.Picture.8">
                  <p:embed/>
                  <p:pic>
                    <p:nvPicPr>
                      <p:cNvPr id="0" name="图片 131658"/>
                      <p:cNvPicPr>
                        <a:picLocks noChangeAspect="1" noChangeArrowheads="1"/>
                      </p:cNvPicPr>
                      <p:nvPr/>
                    </p:nvPicPr>
                    <p:blipFill>
                      <a:blip r:embed="rId4">
                        <a:extLst>
                          <a:ext uri="{28A0092B-C50C-407E-A947-70E740481C1C}">
                            <a14:useLocalDpi xmlns:a14="http://schemas.microsoft.com/office/drawing/2010/main" val="0"/>
                          </a:ext>
                        </a:extLst>
                      </a:blip>
                      <a:srcRect l="-3688" r="-3688"/>
                      <a:stretch>
                        <a:fillRect/>
                      </a:stretch>
                    </p:blipFill>
                    <p:spPr bwMode="auto">
                      <a:xfrm>
                        <a:off x="4710113" y="404813"/>
                        <a:ext cx="3706174" cy="27167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 Box 9"/>
          <p:cNvSpPr txBox="1">
            <a:spLocks noChangeArrowheads="1"/>
          </p:cNvSpPr>
          <p:nvPr/>
        </p:nvSpPr>
        <p:spPr bwMode="auto">
          <a:xfrm>
            <a:off x="575556" y="2960948"/>
            <a:ext cx="4267200" cy="48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5000"/>
              </a:lnSpc>
              <a:spcBef>
                <a:spcPct val="0"/>
              </a:spcBef>
              <a:buClrTx/>
              <a:buFontTx/>
              <a:buNone/>
            </a:pPr>
            <a:r>
              <a:rPr kumimoji="1" lang="en-US" altLang="zh-CN" sz="2200" b="0" dirty="0">
                <a:latin typeface="Times New Roman" panose="02020603050405020304" pitchFamily="18" charset="0"/>
                <a:sym typeface="Symbol" panose="05050102010706020507" pitchFamily="18" charset="2"/>
              </a:rPr>
              <a:t></a:t>
            </a:r>
            <a:r>
              <a:rPr kumimoji="1" lang="zh-CN" altLang="en-US" sz="2200" dirty="0">
                <a:latin typeface="楷体_GB2312"/>
              </a:rPr>
              <a:t>电场强度减小</a:t>
            </a:r>
            <a:endParaRPr kumimoji="1" lang="zh-CN" altLang="en-US" sz="2200" dirty="0">
              <a:latin typeface="楷体_GB2312"/>
            </a:endParaRPr>
          </a:p>
        </p:txBody>
      </p:sp>
      <p:sp>
        <p:nvSpPr>
          <p:cNvPr id="15" name="Text Box 10"/>
          <p:cNvSpPr txBox="1">
            <a:spLocks noChangeArrowheads="1"/>
          </p:cNvSpPr>
          <p:nvPr/>
        </p:nvSpPr>
        <p:spPr bwMode="auto">
          <a:xfrm>
            <a:off x="2627784" y="2963800"/>
            <a:ext cx="2133600" cy="442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5000"/>
              </a:lnSpc>
              <a:spcBef>
                <a:spcPct val="0"/>
              </a:spcBef>
              <a:buClrTx/>
              <a:buFontTx/>
              <a:buNone/>
            </a:pPr>
            <a:r>
              <a:rPr kumimoji="1" lang="en-US" altLang="zh-CN" sz="2200" b="0" dirty="0">
                <a:latin typeface="Times New Roman" panose="02020603050405020304" pitchFamily="18" charset="0"/>
                <a:sym typeface="Symbol" panose="05050102010706020507" pitchFamily="18" charset="2"/>
              </a:rPr>
              <a:t></a:t>
            </a:r>
            <a:r>
              <a:rPr kumimoji="1" lang="zh-CN" altLang="en-US" sz="2200" dirty="0">
                <a:latin typeface="楷体_GB2312"/>
              </a:rPr>
              <a:t>沟道变薄</a:t>
            </a:r>
            <a:endParaRPr kumimoji="1" lang="zh-CN" altLang="en-US" sz="2200" dirty="0">
              <a:latin typeface="楷体_GB2312"/>
            </a:endParaRPr>
          </a:p>
        </p:txBody>
      </p:sp>
      <p:sp>
        <p:nvSpPr>
          <p:cNvPr id="16" name="Text Box 11"/>
          <p:cNvSpPr txBox="1">
            <a:spLocks noChangeArrowheads="1"/>
          </p:cNvSpPr>
          <p:nvPr/>
        </p:nvSpPr>
        <p:spPr bwMode="auto">
          <a:xfrm>
            <a:off x="651756" y="1432202"/>
            <a:ext cx="4078288" cy="421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05000"/>
              </a:lnSpc>
              <a:spcBef>
                <a:spcPct val="0"/>
              </a:spcBef>
              <a:buClrTx/>
              <a:buFontTx/>
              <a:buNone/>
            </a:pPr>
            <a:r>
              <a:rPr kumimoji="1" lang="zh-CN" altLang="en-US" sz="2200" dirty="0">
                <a:latin typeface="Times New Roman" panose="02020603050405020304" pitchFamily="18" charset="0"/>
                <a:cs typeface="Times New Roman" panose="02020603050405020304" pitchFamily="18" charset="0"/>
              </a:rPr>
              <a:t>当</a:t>
            </a:r>
            <a:r>
              <a:rPr kumimoji="1" lang="en-US" altLang="zh-CN" sz="2200" i="1" dirty="0">
                <a:latin typeface="Times New Roman" panose="02020603050405020304" pitchFamily="18" charset="0"/>
                <a:cs typeface="Times New Roman" panose="02020603050405020304" pitchFamily="18" charset="0"/>
              </a:rPr>
              <a:t>V</a:t>
            </a:r>
            <a:r>
              <a:rPr kumimoji="1" lang="en-US" altLang="zh-CN" sz="2200" baseline="-25000" dirty="0">
                <a:latin typeface="Times New Roman" panose="02020603050405020304" pitchFamily="18" charset="0"/>
                <a:cs typeface="Times New Roman" panose="02020603050405020304" pitchFamily="18" charset="0"/>
              </a:rPr>
              <a:t>GS</a:t>
            </a:r>
            <a:r>
              <a:rPr kumimoji="1" lang="zh-CN" altLang="en-US" sz="2200" dirty="0">
                <a:latin typeface="Times New Roman" panose="02020603050405020304" pitchFamily="18" charset="0"/>
                <a:cs typeface="Times New Roman" panose="02020603050405020304" pitchFamily="18" charset="0"/>
              </a:rPr>
              <a:t>一定（</a:t>
            </a:r>
            <a:r>
              <a:rPr kumimoji="1" lang="en-US" altLang="zh-CN" sz="2200" i="1" dirty="0">
                <a:latin typeface="Times New Roman" panose="02020603050405020304" pitchFamily="18" charset="0"/>
                <a:cs typeface="Times New Roman" panose="02020603050405020304" pitchFamily="18" charset="0"/>
              </a:rPr>
              <a:t>V</a:t>
            </a:r>
            <a:r>
              <a:rPr kumimoji="1" lang="en-US" altLang="zh-CN" sz="2200" baseline="-25000" dirty="0">
                <a:latin typeface="Times New Roman" panose="02020603050405020304" pitchFamily="18" charset="0"/>
                <a:cs typeface="Times New Roman" panose="02020603050405020304" pitchFamily="18" charset="0"/>
              </a:rPr>
              <a:t>GS </a:t>
            </a:r>
            <a:r>
              <a:rPr kumimoji="1" lang="en-US" altLang="zh-CN" sz="2200" dirty="0">
                <a:latin typeface="Times New Roman" panose="02020603050405020304" pitchFamily="18" charset="0"/>
                <a:cs typeface="Times New Roman" panose="02020603050405020304" pitchFamily="18" charset="0"/>
              </a:rPr>
              <a:t>&gt;</a:t>
            </a:r>
            <a:r>
              <a:rPr kumimoji="1" lang="en-US" altLang="zh-CN" sz="2200" i="1" dirty="0">
                <a:latin typeface="Times New Roman" panose="02020603050405020304" pitchFamily="18" charset="0"/>
                <a:cs typeface="Times New Roman" panose="02020603050405020304" pitchFamily="18" charset="0"/>
              </a:rPr>
              <a:t>V</a:t>
            </a:r>
            <a:r>
              <a:rPr kumimoji="1" lang="en-US" altLang="zh-CN" sz="2200" baseline="-25000" dirty="0">
                <a:latin typeface="Times New Roman" panose="02020603050405020304" pitchFamily="18" charset="0"/>
                <a:cs typeface="Times New Roman" panose="02020603050405020304" pitchFamily="18" charset="0"/>
              </a:rPr>
              <a:t>TN </a:t>
            </a:r>
            <a:r>
              <a:rPr kumimoji="1" lang="zh-CN" altLang="en-US" sz="2200" dirty="0">
                <a:latin typeface="Times New Roman" panose="02020603050405020304" pitchFamily="18" charset="0"/>
                <a:cs typeface="Times New Roman" panose="02020603050405020304" pitchFamily="18" charset="0"/>
              </a:rPr>
              <a:t>）时，</a:t>
            </a:r>
            <a:endParaRPr kumimoji="1" lang="zh-CN" altLang="en-US" sz="2200" dirty="0">
              <a:latin typeface="Times New Roman" panose="02020603050405020304" pitchFamily="18" charset="0"/>
              <a:cs typeface="Times New Roman" panose="02020603050405020304" pitchFamily="18" charset="0"/>
            </a:endParaRPr>
          </a:p>
        </p:txBody>
      </p:sp>
      <p:sp>
        <p:nvSpPr>
          <p:cNvPr id="17" name="Text Box 12"/>
          <p:cNvSpPr txBox="1">
            <a:spLocks noChangeArrowheads="1"/>
          </p:cNvSpPr>
          <p:nvPr/>
        </p:nvSpPr>
        <p:spPr bwMode="auto">
          <a:xfrm>
            <a:off x="651756" y="1950615"/>
            <a:ext cx="1066800" cy="447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05000"/>
              </a:lnSpc>
              <a:spcBef>
                <a:spcPct val="0"/>
              </a:spcBef>
              <a:buClrTx/>
              <a:buFontTx/>
              <a:buNone/>
            </a:pPr>
            <a:r>
              <a:rPr kumimoji="1" lang="en-US" altLang="zh-CN" sz="2200" i="1">
                <a:latin typeface="Times New Roman" panose="02020603050405020304" pitchFamily="18" charset="0"/>
                <a:cs typeface="Times New Roman" panose="02020603050405020304" pitchFamily="18" charset="0"/>
              </a:rPr>
              <a:t>V</a:t>
            </a:r>
            <a:r>
              <a:rPr kumimoji="1" lang="en-US" altLang="zh-CN" sz="2200" baseline="-25000">
                <a:latin typeface="Times New Roman" panose="02020603050405020304" pitchFamily="18" charset="0"/>
                <a:cs typeface="Times New Roman" panose="02020603050405020304" pitchFamily="18" charset="0"/>
              </a:rPr>
              <a:t>DS</a:t>
            </a:r>
            <a:r>
              <a:rPr kumimoji="1" lang="en-US" altLang="zh-CN" sz="2200">
                <a:latin typeface="Times New Roman" panose="02020603050405020304" pitchFamily="18" charset="0"/>
                <a:cs typeface="Times New Roman" panose="02020603050405020304" pitchFamily="18" charset="0"/>
                <a:sym typeface="Symbol" panose="05050102010706020507" pitchFamily="18" charset="2"/>
              </a:rPr>
              <a:t></a:t>
            </a:r>
            <a:endParaRPr kumimoji="1" lang="en-US" altLang="zh-CN" sz="2200" b="0">
              <a:latin typeface="Times New Roman" panose="02020603050405020304" pitchFamily="18" charset="0"/>
              <a:cs typeface="Times New Roman" panose="02020603050405020304" pitchFamily="18" charset="0"/>
            </a:endParaRPr>
          </a:p>
        </p:txBody>
      </p:sp>
      <p:sp>
        <p:nvSpPr>
          <p:cNvPr id="18" name="Text Box 13"/>
          <p:cNvSpPr txBox="1">
            <a:spLocks noChangeArrowheads="1"/>
          </p:cNvSpPr>
          <p:nvPr/>
        </p:nvSpPr>
        <p:spPr bwMode="auto">
          <a:xfrm>
            <a:off x="1261356" y="1950615"/>
            <a:ext cx="1371600" cy="424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05000"/>
              </a:lnSpc>
              <a:spcBef>
                <a:spcPct val="0"/>
              </a:spcBef>
              <a:buClrTx/>
              <a:buFontTx/>
              <a:buNone/>
            </a:pPr>
            <a:r>
              <a:rPr kumimoji="1" lang="en-US" altLang="zh-CN" sz="2200" b="0"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200" i="1" dirty="0" smtClean="0">
                <a:latin typeface="Times New Roman" panose="02020603050405020304" pitchFamily="18" charset="0"/>
                <a:cs typeface="Times New Roman" panose="02020603050405020304" pitchFamily="18" charset="0"/>
              </a:rPr>
              <a:t>I</a:t>
            </a:r>
            <a:r>
              <a:rPr kumimoji="1" lang="en-US" altLang="zh-CN" sz="2200" baseline="-25000" dirty="0" smtClean="0">
                <a:latin typeface="Times New Roman" panose="02020603050405020304" pitchFamily="18" charset="0"/>
                <a:cs typeface="Times New Roman" panose="02020603050405020304" pitchFamily="18" charset="0"/>
              </a:rPr>
              <a:t>D</a:t>
            </a:r>
            <a:r>
              <a:rPr kumimoji="1" lang="en-US" altLang="zh-CN" sz="2200" dirty="0">
                <a:latin typeface="Times New Roman" panose="02020603050405020304" pitchFamily="18" charset="0"/>
                <a:cs typeface="Times New Roman" panose="02020603050405020304" pitchFamily="18" charset="0"/>
                <a:sym typeface="Symbol" panose="05050102010706020507" pitchFamily="18" charset="2"/>
              </a:rPr>
              <a:t></a:t>
            </a:r>
            <a:endParaRPr kumimoji="1" lang="en-US" altLang="zh-CN" sz="2200"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19" name="Text Box 14"/>
          <p:cNvSpPr txBox="1">
            <a:spLocks noChangeArrowheads="1"/>
          </p:cNvSpPr>
          <p:nvPr/>
        </p:nvSpPr>
        <p:spPr bwMode="auto">
          <a:xfrm>
            <a:off x="2099556" y="1931565"/>
            <a:ext cx="2514600" cy="48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5000"/>
              </a:lnSpc>
              <a:spcBef>
                <a:spcPct val="0"/>
              </a:spcBef>
              <a:buClrTx/>
              <a:buFontTx/>
              <a:buNone/>
            </a:pPr>
            <a:r>
              <a:rPr kumimoji="1" lang="en-US" altLang="zh-CN" sz="2200" b="0" dirty="0">
                <a:latin typeface="Times New Roman" panose="02020603050405020304" pitchFamily="18" charset="0"/>
                <a:sym typeface="Symbol" panose="05050102010706020507" pitchFamily="18" charset="2"/>
              </a:rPr>
              <a:t></a:t>
            </a:r>
            <a:r>
              <a:rPr kumimoji="1" lang="zh-CN" altLang="en-US" sz="2200" dirty="0">
                <a:latin typeface="楷体_GB2312"/>
              </a:rPr>
              <a:t>沟道电位梯度</a:t>
            </a:r>
            <a:r>
              <a:rPr kumimoji="1" lang="zh-CN" altLang="en-US" sz="2200" dirty="0">
                <a:latin typeface="楷体_GB2312"/>
                <a:sym typeface="Symbol" panose="05050102010706020507" pitchFamily="18" charset="2"/>
              </a:rPr>
              <a:t></a:t>
            </a:r>
            <a:endParaRPr kumimoji="1" lang="zh-CN" altLang="en-US" sz="2200" dirty="0">
              <a:latin typeface="楷体_GB2312"/>
              <a:sym typeface="Symbol" panose="05050102010706020507" pitchFamily="18" charset="2"/>
            </a:endParaRPr>
          </a:p>
        </p:txBody>
      </p:sp>
      <p:graphicFrame>
        <p:nvGraphicFramePr>
          <p:cNvPr id="20" name="Object 15"/>
          <p:cNvGraphicFramePr>
            <a:graphicFrameLocks noChangeAspect="1"/>
          </p:cNvGraphicFramePr>
          <p:nvPr/>
        </p:nvGraphicFramePr>
        <p:xfrm>
          <a:off x="666750" y="3536950"/>
          <a:ext cx="3829050" cy="2943225"/>
        </p:xfrm>
        <a:graphic>
          <a:graphicData uri="http://schemas.openxmlformats.org/presentationml/2006/ole">
            <mc:AlternateContent xmlns:mc="http://schemas.openxmlformats.org/markup-compatibility/2006">
              <mc:Choice xmlns:v="urn:schemas-microsoft-com:vml" Requires="v">
                <p:oleObj spid="_x0000_s131660" name="" r:id="rId5" imgW="2552700" imgH="1962785" progId="Word.Picture.8">
                  <p:embed/>
                </p:oleObj>
              </mc:Choice>
              <mc:Fallback>
                <p:oleObj name="" r:id="rId5" imgW="2552700" imgH="1962785" progId="Word.Picture.8">
                  <p:embed/>
                  <p:pic>
                    <p:nvPicPr>
                      <p:cNvPr id="0" name="图片 1316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50" y="3536950"/>
                        <a:ext cx="3829050" cy="2943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16"/>
          <p:cNvSpPr txBox="1">
            <a:spLocks noChangeArrowheads="1"/>
          </p:cNvSpPr>
          <p:nvPr/>
        </p:nvSpPr>
        <p:spPr bwMode="auto">
          <a:xfrm>
            <a:off x="5376950" y="5976577"/>
            <a:ext cx="2507418" cy="446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5000"/>
              </a:lnSpc>
              <a:spcBef>
                <a:spcPct val="0"/>
              </a:spcBef>
              <a:buClrTx/>
              <a:buFontTx/>
              <a:buNone/>
            </a:pPr>
            <a:r>
              <a:rPr kumimoji="1" lang="zh-CN" altLang="en-US" sz="2000" dirty="0">
                <a:latin typeface="楷体" panose="02010609060101010101" pitchFamily="49" charset="-122"/>
                <a:ea typeface="楷体" panose="02010609060101010101" pitchFamily="49" charset="-122"/>
              </a:rPr>
              <a:t>整个沟道呈楔形分布</a:t>
            </a:r>
            <a:endParaRPr kumimoji="1" lang="zh-CN" altLang="en-US" sz="2000" dirty="0">
              <a:latin typeface="楷体" panose="02010609060101010101" pitchFamily="49" charset="-122"/>
              <a:ea typeface="楷体" panose="02010609060101010101" pitchFamily="49" charset="-122"/>
            </a:endParaRPr>
          </a:p>
        </p:txBody>
      </p:sp>
      <p:graphicFrame>
        <p:nvGraphicFramePr>
          <p:cNvPr id="11280" name="Object 17"/>
          <p:cNvGraphicFramePr>
            <a:graphicFrameLocks noChangeAspect="1"/>
          </p:cNvGraphicFramePr>
          <p:nvPr/>
        </p:nvGraphicFramePr>
        <p:xfrm>
          <a:off x="6336196" y="401125"/>
          <a:ext cx="705350" cy="579603"/>
        </p:xfrm>
        <a:graphic>
          <a:graphicData uri="http://schemas.openxmlformats.org/presentationml/2006/ole">
            <mc:AlternateContent xmlns:mc="http://schemas.openxmlformats.org/markup-compatibility/2006">
              <mc:Choice xmlns:v="urn:schemas-microsoft-com:vml" Requires="v">
                <p:oleObj spid="_x0000_s131661" name="图片" r:id="rId7" imgW="371475" imgH="304800" progId="Word.Picture.8">
                  <p:embed/>
                </p:oleObj>
              </mc:Choice>
              <mc:Fallback>
                <p:oleObj name="图片" r:id="rId7" imgW="371475" imgH="304800" progId="Word.Picture.8">
                  <p:embed/>
                  <p:pic>
                    <p:nvPicPr>
                      <p:cNvPr id="0" name="图片 131660"/>
                      <p:cNvPicPr>
                        <a:picLocks noChangeAspect="1" noChangeArrowheads="1"/>
                      </p:cNvPicPr>
                      <p:nvPr/>
                    </p:nvPicPr>
                    <p:blipFill>
                      <a:blip r:embed="rId8">
                        <a:extLst>
                          <a:ext uri="{28A0092B-C50C-407E-A947-70E740481C1C}">
                            <a14:useLocalDpi xmlns:a14="http://schemas.microsoft.com/office/drawing/2010/main" val="0"/>
                          </a:ext>
                        </a:extLst>
                      </a:blip>
                      <a:srcRect l="-3876" r="-3876"/>
                      <a:stretch>
                        <a:fillRect/>
                      </a:stretch>
                    </p:blipFill>
                    <p:spPr bwMode="auto">
                      <a:xfrm>
                        <a:off x="6336196" y="401125"/>
                        <a:ext cx="705350" cy="57960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trips(down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strips(downRigh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Righ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Righ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trips(downRigh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strips(downRigh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ox(i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strips(down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strips(upRight)">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4" grpId="0" autoUpdateAnimBg="0"/>
      <p:bldP spid="15" grpId="0" autoUpdateAnimBg="0"/>
      <p:bldP spid="16" grpId="0" autoUpdateAnimBg="0"/>
      <p:bldP spid="17" grpId="0" autoUpdateAnimBg="0"/>
      <p:bldP spid="18" grpId="0" autoUpdateAnimBg="0"/>
      <p:bldP spid="19" grpId="0" autoUpdateAnimBg="0"/>
      <p:bldP spid="21"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78" name="对象 16"/>
          <p:cNvGraphicFramePr>
            <a:graphicFrameLocks noChangeAspect="1"/>
          </p:cNvGraphicFramePr>
          <p:nvPr/>
        </p:nvGraphicFramePr>
        <p:xfrm>
          <a:off x="5011738" y="732519"/>
          <a:ext cx="3989387" cy="3884613"/>
        </p:xfrm>
        <a:graphic>
          <a:graphicData uri="http://schemas.openxmlformats.org/presentationml/2006/ole">
            <mc:AlternateContent xmlns:mc="http://schemas.openxmlformats.org/markup-compatibility/2006">
              <mc:Choice xmlns:v="urn:schemas-microsoft-com:vml" Requires="v">
                <p:oleObj spid="_x0000_s246043" name="Picture" r:id="rId1" imgW="2209800" imgH="2152650" progId="Word.Picture.8">
                  <p:embed/>
                </p:oleObj>
              </mc:Choice>
              <mc:Fallback>
                <p:oleObj name="Picture" r:id="rId1" imgW="2209800" imgH="2152650" progId="Word.Picture.8">
                  <p:embed/>
                  <p:pic>
                    <p:nvPicPr>
                      <p:cNvPr id="0" name="图片 2460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738" y="732519"/>
                        <a:ext cx="3989387"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79"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4.4.2  </a:t>
            </a:r>
            <a:r>
              <a:rPr lang="zh-CN" altLang="en-US" sz="3200">
                <a:solidFill>
                  <a:srgbClr val="0000CC"/>
                </a:solidFill>
                <a:latin typeface="Times New Roman" panose="02020603050405020304" pitchFamily="18" charset="0"/>
              </a:rPr>
              <a:t>用小信号模型分析共源极放大电路</a:t>
            </a:r>
            <a:endParaRPr lang="zh-CN" altLang="en-US" sz="3200" i="1">
              <a:solidFill>
                <a:srgbClr val="0000CC"/>
              </a:solidFill>
              <a:latin typeface="Times New Roman" panose="02020603050405020304" pitchFamily="18" charset="0"/>
            </a:endParaRPr>
          </a:p>
        </p:txBody>
      </p:sp>
      <p:graphicFrame>
        <p:nvGraphicFramePr>
          <p:cNvPr id="6" name="Object 20"/>
          <p:cNvGraphicFramePr>
            <a:graphicFrameLocks noChangeAspect="1"/>
          </p:cNvGraphicFramePr>
          <p:nvPr/>
        </p:nvGraphicFramePr>
        <p:xfrm>
          <a:off x="368300" y="3294063"/>
          <a:ext cx="4167188" cy="2298700"/>
        </p:xfrm>
        <a:graphic>
          <a:graphicData uri="http://schemas.openxmlformats.org/presentationml/2006/ole">
            <mc:AlternateContent xmlns:mc="http://schemas.openxmlformats.org/markup-compatibility/2006">
              <mc:Choice xmlns:v="urn:schemas-microsoft-com:vml" Requires="v">
                <p:oleObj spid="_x0000_s246044" name="图片" r:id="rId4" imgW="2315210" imgH="1279525" progId="Word.Picture.8">
                  <p:embed/>
                </p:oleObj>
              </mc:Choice>
              <mc:Fallback>
                <p:oleObj name="图片" r:id="rId4" imgW="2315210" imgH="1279525" progId="Word.Picture.8">
                  <p:embed/>
                  <p:pic>
                    <p:nvPicPr>
                      <p:cNvPr id="0" name="图片 2460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0" y="3294063"/>
                        <a:ext cx="4167188"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22"/>
          <p:cNvGraphicFramePr>
            <a:graphicFrameLocks noChangeAspect="1"/>
          </p:cNvGraphicFramePr>
          <p:nvPr/>
        </p:nvGraphicFramePr>
        <p:xfrm>
          <a:off x="371475" y="3295650"/>
          <a:ext cx="4164013" cy="2297113"/>
        </p:xfrm>
        <a:graphic>
          <a:graphicData uri="http://schemas.openxmlformats.org/presentationml/2006/ole">
            <mc:AlternateContent xmlns:mc="http://schemas.openxmlformats.org/markup-compatibility/2006">
              <mc:Choice xmlns:v="urn:schemas-microsoft-com:vml" Requires="v">
                <p:oleObj spid="_x0000_s246045" name="图片" r:id="rId6" imgW="2315210" imgH="1279525" progId="Word.Picture.8">
                  <p:embed/>
                </p:oleObj>
              </mc:Choice>
              <mc:Fallback>
                <p:oleObj name="图片" r:id="rId6" imgW="2315210" imgH="1279525" progId="Word.Picture.8">
                  <p:embed/>
                  <p:pic>
                    <p:nvPicPr>
                      <p:cNvPr id="0" name="图片 2460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475" y="3295650"/>
                        <a:ext cx="416401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4"/>
          <p:cNvGraphicFramePr>
            <a:graphicFrameLocks noChangeAspect="1"/>
          </p:cNvGraphicFramePr>
          <p:nvPr/>
        </p:nvGraphicFramePr>
        <p:xfrm>
          <a:off x="371475" y="3295650"/>
          <a:ext cx="4164013" cy="2297113"/>
        </p:xfrm>
        <a:graphic>
          <a:graphicData uri="http://schemas.openxmlformats.org/presentationml/2006/ole">
            <mc:AlternateContent xmlns:mc="http://schemas.openxmlformats.org/markup-compatibility/2006">
              <mc:Choice xmlns:v="urn:schemas-microsoft-com:vml" Requires="v">
                <p:oleObj spid="_x0000_s246046" name="图片" r:id="rId8" imgW="2315210" imgH="1279525" progId="Word.Picture.8">
                  <p:embed/>
                </p:oleObj>
              </mc:Choice>
              <mc:Fallback>
                <p:oleObj name="图片" r:id="rId8" imgW="2315210" imgH="1279525" progId="Word.Picture.8">
                  <p:embed/>
                  <p:pic>
                    <p:nvPicPr>
                      <p:cNvPr id="0" name="图片 2460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475" y="3295650"/>
                        <a:ext cx="416401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6"/>
          <p:cNvGraphicFramePr>
            <a:graphicFrameLocks noChangeAspect="1"/>
          </p:cNvGraphicFramePr>
          <p:nvPr/>
        </p:nvGraphicFramePr>
        <p:xfrm>
          <a:off x="371475" y="3295650"/>
          <a:ext cx="4164013" cy="2297113"/>
        </p:xfrm>
        <a:graphic>
          <a:graphicData uri="http://schemas.openxmlformats.org/presentationml/2006/ole">
            <mc:AlternateContent xmlns:mc="http://schemas.openxmlformats.org/markup-compatibility/2006">
              <mc:Choice xmlns:v="urn:schemas-microsoft-com:vml" Requires="v">
                <p:oleObj spid="_x0000_s246047" name="图片" r:id="rId10" imgW="2315210" imgH="1279525" progId="Word.Picture.8">
                  <p:embed/>
                </p:oleObj>
              </mc:Choice>
              <mc:Fallback>
                <p:oleObj name="图片" r:id="rId10" imgW="2315210" imgH="1279525" progId="Word.Picture.8">
                  <p:embed/>
                  <p:pic>
                    <p:nvPicPr>
                      <p:cNvPr id="0" name="图片 2460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475" y="3295650"/>
                        <a:ext cx="416401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8"/>
          <p:cNvGraphicFramePr>
            <a:graphicFrameLocks noChangeAspect="1"/>
          </p:cNvGraphicFramePr>
          <p:nvPr/>
        </p:nvGraphicFramePr>
        <p:xfrm>
          <a:off x="371475" y="3295650"/>
          <a:ext cx="4164013" cy="2297113"/>
        </p:xfrm>
        <a:graphic>
          <a:graphicData uri="http://schemas.openxmlformats.org/presentationml/2006/ole">
            <mc:AlternateContent xmlns:mc="http://schemas.openxmlformats.org/markup-compatibility/2006">
              <mc:Choice xmlns:v="urn:schemas-microsoft-com:vml" Requires="v">
                <p:oleObj spid="_x0000_s246048" name="图片" r:id="rId12" imgW="2315210" imgH="1279525" progId="Word.Picture.8">
                  <p:embed/>
                </p:oleObj>
              </mc:Choice>
              <mc:Fallback>
                <p:oleObj name="图片" r:id="rId12" imgW="2315210" imgH="1279525" progId="Word.Picture.8">
                  <p:embed/>
                  <p:pic>
                    <p:nvPicPr>
                      <p:cNvPr id="0" name="图片 2460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1475" y="3295650"/>
                        <a:ext cx="416401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0"/>
          <p:cNvGraphicFramePr>
            <a:graphicFrameLocks noChangeAspect="1"/>
          </p:cNvGraphicFramePr>
          <p:nvPr/>
        </p:nvGraphicFramePr>
        <p:xfrm>
          <a:off x="371475" y="3295650"/>
          <a:ext cx="4164013" cy="2297113"/>
        </p:xfrm>
        <a:graphic>
          <a:graphicData uri="http://schemas.openxmlformats.org/presentationml/2006/ole">
            <mc:AlternateContent xmlns:mc="http://schemas.openxmlformats.org/markup-compatibility/2006">
              <mc:Choice xmlns:v="urn:schemas-microsoft-com:vml" Requires="v">
                <p:oleObj spid="_x0000_s246049" name="图片" r:id="rId14" imgW="2315210" imgH="1279525" progId="Word.Picture.8">
                  <p:embed/>
                </p:oleObj>
              </mc:Choice>
              <mc:Fallback>
                <p:oleObj name="图片" r:id="rId14" imgW="2315210" imgH="1279525" progId="Word.Picture.8">
                  <p:embed/>
                  <p:pic>
                    <p:nvPicPr>
                      <p:cNvPr id="0" name="图片 2460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1475" y="3295650"/>
                        <a:ext cx="416401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8" name="Rectangle 18">
            <a:hlinkClick r:id="rId3" action="ppaction://hlinksldjump"/>
          </p:cNvPr>
          <p:cNvSpPr>
            <a:spLocks noChangeArrowheads="1"/>
          </p:cNvSpPr>
          <p:nvPr/>
        </p:nvSpPr>
        <p:spPr bwMode="auto">
          <a:xfrm>
            <a:off x="528638" y="716644"/>
            <a:ext cx="947737"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700">
                <a:solidFill>
                  <a:srgbClr val="800000"/>
                </a:solidFill>
                <a:ea typeface="黑体" panose="02010609060101010101" pitchFamily="49" charset="-122"/>
              </a:rPr>
              <a:t>例</a:t>
            </a:r>
            <a:r>
              <a:rPr lang="en-US" altLang="zh-CN" sz="2700">
                <a:solidFill>
                  <a:srgbClr val="800000"/>
                </a:solidFill>
                <a:ea typeface="黑体" panose="02010609060101010101" pitchFamily="49" charset="-122"/>
              </a:rPr>
              <a:t>1</a:t>
            </a:r>
            <a:endParaRPr lang="en-US" altLang="zh-CN" sz="2700">
              <a:solidFill>
                <a:srgbClr val="800000"/>
              </a:solidFill>
              <a:ea typeface="黑体" panose="02010609060101010101" pitchFamily="49" charset="-122"/>
            </a:endParaRPr>
          </a:p>
        </p:txBody>
      </p:sp>
      <p:sp>
        <p:nvSpPr>
          <p:cNvPr id="101389" name="Rectangle 52"/>
          <p:cNvSpPr>
            <a:spLocks noChangeArrowheads="1"/>
          </p:cNvSpPr>
          <p:nvPr/>
        </p:nvSpPr>
        <p:spPr bwMode="auto">
          <a:xfrm>
            <a:off x="1258888" y="742044"/>
            <a:ext cx="15827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200" i="1">
                <a:latin typeface="Times New Roman" panose="02020603050405020304" pitchFamily="18" charset="0"/>
                <a:ea typeface="华康简宋"/>
                <a:cs typeface="华康简宋"/>
              </a:rPr>
              <a:t>V</a:t>
            </a:r>
            <a:r>
              <a:rPr kumimoji="1" lang="en-US" altLang="zh-CN" sz="2200" baseline="-30000">
                <a:latin typeface="Times New Roman" panose="02020603050405020304" pitchFamily="18" charset="0"/>
                <a:ea typeface="华康简宋"/>
                <a:cs typeface="华康简宋"/>
              </a:rPr>
              <a:t>TN</a:t>
            </a:r>
            <a:r>
              <a:rPr kumimoji="1" lang="en-US" altLang="zh-CN" sz="2200">
                <a:latin typeface="Times New Roman" panose="02020603050405020304" pitchFamily="18" charset="0"/>
              </a:rPr>
              <a:t>=1V</a:t>
            </a:r>
            <a:endParaRPr lang="en-US" altLang="zh-CN" sz="2200"/>
          </a:p>
        </p:txBody>
      </p:sp>
      <p:graphicFrame>
        <p:nvGraphicFramePr>
          <p:cNvPr id="101390" name="Object 54"/>
          <p:cNvGraphicFramePr>
            <a:graphicFrameLocks noChangeAspect="1"/>
          </p:cNvGraphicFramePr>
          <p:nvPr/>
        </p:nvGraphicFramePr>
        <p:xfrm>
          <a:off x="2519363" y="815069"/>
          <a:ext cx="1936750" cy="411163"/>
        </p:xfrm>
        <a:graphic>
          <a:graphicData uri="http://schemas.openxmlformats.org/presentationml/2006/ole">
            <mc:AlternateContent xmlns:mc="http://schemas.openxmlformats.org/markup-compatibility/2006">
              <mc:Choice xmlns:v="urn:schemas-microsoft-com:vml" Requires="v">
                <p:oleObj spid="_x0000_s246050" name="公式" r:id="rId16" imgW="1079500" imgH="228600" progId="Equation.3">
                  <p:embed/>
                </p:oleObj>
              </mc:Choice>
              <mc:Fallback>
                <p:oleObj name="公式" r:id="rId16" imgW="1079500" imgH="228600" progId="Equation.3">
                  <p:embed/>
                  <p:pic>
                    <p:nvPicPr>
                      <p:cNvPr id="0" name="图片 24604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19363" y="815069"/>
                        <a:ext cx="19367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1391" name="Object 56"/>
          <p:cNvGraphicFramePr>
            <a:graphicFrameLocks noChangeAspect="1"/>
          </p:cNvGraphicFramePr>
          <p:nvPr/>
        </p:nvGraphicFramePr>
        <p:xfrm>
          <a:off x="4672013" y="815069"/>
          <a:ext cx="1411287" cy="366713"/>
        </p:xfrm>
        <a:graphic>
          <a:graphicData uri="http://schemas.openxmlformats.org/presentationml/2006/ole">
            <mc:AlternateContent xmlns:mc="http://schemas.openxmlformats.org/markup-compatibility/2006">
              <mc:Choice xmlns:v="urn:schemas-microsoft-com:vml" Requires="v">
                <p:oleObj spid="_x0000_s246051" name="公式" r:id="rId18" imgW="786765" imgH="203200" progId="Equation.3">
                  <p:embed/>
                </p:oleObj>
              </mc:Choice>
              <mc:Fallback>
                <p:oleObj name="公式" r:id="rId18" imgW="786765" imgH="203200" progId="Equation.3">
                  <p:embed/>
                  <p:pic>
                    <p:nvPicPr>
                      <p:cNvPr id="0" name="图片 24605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72013" y="815069"/>
                        <a:ext cx="1411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8"/>
          <p:cNvSpPr>
            <a:spLocks noChangeArrowheads="1"/>
          </p:cNvSpPr>
          <p:nvPr/>
        </p:nvSpPr>
        <p:spPr bwMode="auto">
          <a:xfrm>
            <a:off x="539750" y="1295834"/>
            <a:ext cx="41767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200"/>
              <a:t>解：（</a:t>
            </a:r>
            <a:r>
              <a:rPr lang="en-US" altLang="zh-CN" sz="2200"/>
              <a:t>2</a:t>
            </a:r>
            <a:r>
              <a:rPr lang="zh-CN" altLang="en-US" sz="2200"/>
              <a:t>）动态指标</a:t>
            </a:r>
            <a:endParaRPr lang="zh-CN" altLang="en-US" sz="2200"/>
          </a:p>
        </p:txBody>
      </p:sp>
      <p:sp>
        <p:nvSpPr>
          <p:cNvPr id="17" name="Rectangle 10"/>
          <p:cNvSpPr>
            <a:spLocks noChangeArrowheads="1"/>
          </p:cNvSpPr>
          <p:nvPr/>
        </p:nvSpPr>
        <p:spPr bwMode="auto">
          <a:xfrm>
            <a:off x="719138" y="1789547"/>
            <a:ext cx="263683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200"/>
              <a:t>小信号等效电路</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up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Righ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strips(downRigh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4.4.2  </a:t>
            </a:r>
            <a:r>
              <a:rPr lang="zh-CN" altLang="en-US" sz="3200">
                <a:solidFill>
                  <a:srgbClr val="0000CC"/>
                </a:solidFill>
                <a:latin typeface="Times New Roman" panose="02020603050405020304" pitchFamily="18" charset="0"/>
              </a:rPr>
              <a:t>用小信号模型分析共源极放大电路</a:t>
            </a:r>
            <a:endParaRPr lang="zh-CN" altLang="en-US" sz="3200" i="1">
              <a:solidFill>
                <a:srgbClr val="0000CC"/>
              </a:solidFill>
              <a:latin typeface="Times New Roman" panose="02020603050405020304" pitchFamily="18" charset="0"/>
            </a:endParaRPr>
          </a:p>
        </p:txBody>
      </p:sp>
      <p:sp>
        <p:nvSpPr>
          <p:cNvPr id="3" name="Rectangle 9"/>
          <p:cNvSpPr>
            <a:spLocks noChangeArrowheads="1"/>
          </p:cNvSpPr>
          <p:nvPr/>
        </p:nvSpPr>
        <p:spPr bwMode="auto">
          <a:xfrm>
            <a:off x="719138" y="1714500"/>
            <a:ext cx="263683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200"/>
              <a:t>模型参数</a:t>
            </a:r>
            <a:endParaRPr lang="zh-CN" altLang="en-US" sz="2200"/>
          </a:p>
        </p:txBody>
      </p:sp>
      <p:graphicFrame>
        <p:nvGraphicFramePr>
          <p:cNvPr id="102404" name="Object 20"/>
          <p:cNvGraphicFramePr>
            <a:graphicFrameLocks noChangeAspect="1"/>
          </p:cNvGraphicFramePr>
          <p:nvPr/>
        </p:nvGraphicFramePr>
        <p:xfrm>
          <a:off x="4679950" y="1131887"/>
          <a:ext cx="4164013" cy="2297113"/>
        </p:xfrm>
        <a:graphic>
          <a:graphicData uri="http://schemas.openxmlformats.org/presentationml/2006/ole">
            <mc:AlternateContent xmlns:mc="http://schemas.openxmlformats.org/markup-compatibility/2006">
              <mc:Choice xmlns:v="urn:schemas-microsoft-com:vml" Requires="v">
                <p:oleObj spid="_x0000_s237552" name="图片" r:id="rId2" imgW="2315210" imgH="1279525" progId="Word.Picture.8">
                  <p:embed/>
                </p:oleObj>
              </mc:Choice>
              <mc:Fallback>
                <p:oleObj name="图片" r:id="rId2" imgW="2315210" imgH="1279525" progId="Word.Picture.8">
                  <p:embed/>
                  <p:pic>
                    <p:nvPicPr>
                      <p:cNvPr id="0" name="图片 2375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950" y="1131887"/>
                        <a:ext cx="416401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22"/>
          <p:cNvGraphicFramePr>
            <a:graphicFrameLocks noChangeAspect="1"/>
          </p:cNvGraphicFramePr>
          <p:nvPr/>
        </p:nvGraphicFramePr>
        <p:xfrm>
          <a:off x="928688" y="2214563"/>
          <a:ext cx="3246437" cy="1209675"/>
        </p:xfrm>
        <a:graphic>
          <a:graphicData uri="http://schemas.openxmlformats.org/presentationml/2006/ole">
            <mc:AlternateContent xmlns:mc="http://schemas.openxmlformats.org/markup-compatibility/2006">
              <mc:Choice xmlns:v="urn:schemas-microsoft-com:vml" Requires="v">
                <p:oleObj spid="_x0000_s237553" name="Equation" r:id="rId4" imgW="1828800" imgH="673100" progId="Equation.DSMT4">
                  <p:embed/>
                </p:oleObj>
              </mc:Choice>
              <mc:Fallback>
                <p:oleObj name="Equation" r:id="rId4" imgW="1828800" imgH="673100" progId="Equation.DSMT4">
                  <p:embed/>
                  <p:pic>
                    <p:nvPicPr>
                      <p:cNvPr id="0" name="图片 2375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88" y="2214563"/>
                        <a:ext cx="3246437"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24"/>
          <p:cNvGraphicFramePr>
            <a:graphicFrameLocks noChangeAspect="1"/>
          </p:cNvGraphicFramePr>
          <p:nvPr/>
        </p:nvGraphicFramePr>
        <p:xfrm>
          <a:off x="944563" y="3421063"/>
          <a:ext cx="2619375" cy="820737"/>
        </p:xfrm>
        <a:graphic>
          <a:graphicData uri="http://schemas.openxmlformats.org/presentationml/2006/ole">
            <mc:AlternateContent xmlns:mc="http://schemas.openxmlformats.org/markup-compatibility/2006">
              <mc:Choice xmlns:v="urn:schemas-microsoft-com:vml" Requires="v">
                <p:oleObj spid="_x0000_s237554" name="公式" r:id="rId6" imgW="1460500" imgH="457200" progId="Equation.3">
                  <p:embed/>
                </p:oleObj>
              </mc:Choice>
              <mc:Fallback>
                <p:oleObj name="公式" r:id="rId6" imgW="1460500" imgH="457200" progId="Equation.3">
                  <p:embed/>
                  <p:pic>
                    <p:nvPicPr>
                      <p:cNvPr id="0" name="图片 2375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563" y="3421063"/>
                        <a:ext cx="26193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25"/>
          <p:cNvGraphicFramePr>
            <a:graphicFrameLocks noChangeAspect="1"/>
          </p:cNvGraphicFramePr>
          <p:nvPr/>
        </p:nvGraphicFramePr>
        <p:xfrm>
          <a:off x="3625850" y="3430588"/>
          <a:ext cx="3575050" cy="774700"/>
        </p:xfrm>
        <a:graphic>
          <a:graphicData uri="http://schemas.openxmlformats.org/presentationml/2006/ole">
            <mc:AlternateContent xmlns:mc="http://schemas.openxmlformats.org/markup-compatibility/2006">
              <mc:Choice xmlns:v="urn:schemas-microsoft-com:vml" Requires="v">
                <p:oleObj spid="_x0000_s237555" name="公式" r:id="rId8" imgW="1993900" imgH="431800" progId="Equation.3">
                  <p:embed/>
                </p:oleObj>
              </mc:Choice>
              <mc:Fallback>
                <p:oleObj name="公式" r:id="rId8" imgW="1993900" imgH="431800" progId="Equation.3">
                  <p:embed/>
                  <p:pic>
                    <p:nvPicPr>
                      <p:cNvPr id="0" name="图片 2375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5850" y="3430588"/>
                        <a:ext cx="35750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6"/>
          <p:cNvGraphicFramePr>
            <a:graphicFrameLocks noChangeAspect="1"/>
          </p:cNvGraphicFramePr>
          <p:nvPr/>
        </p:nvGraphicFramePr>
        <p:xfrm>
          <a:off x="2546350" y="1755775"/>
          <a:ext cx="1233488" cy="433388"/>
        </p:xfrm>
        <a:graphic>
          <a:graphicData uri="http://schemas.openxmlformats.org/presentationml/2006/ole">
            <mc:AlternateContent xmlns:mc="http://schemas.openxmlformats.org/markup-compatibility/2006">
              <mc:Choice xmlns:v="urn:schemas-microsoft-com:vml" Requires="v">
                <p:oleObj spid="_x0000_s237556" name="公式" r:id="rId10" imgW="685800" imgH="241300" progId="Equation.3">
                  <p:embed/>
                </p:oleObj>
              </mc:Choice>
              <mc:Fallback>
                <p:oleObj name="公式" r:id="rId10" imgW="685800" imgH="241300" progId="Equation.3">
                  <p:embed/>
                  <p:pic>
                    <p:nvPicPr>
                      <p:cNvPr id="0" name="图片 2375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46350" y="1755775"/>
                        <a:ext cx="12334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7"/>
          <p:cNvSpPr>
            <a:spLocks noChangeArrowheads="1"/>
          </p:cNvSpPr>
          <p:nvPr/>
        </p:nvSpPr>
        <p:spPr bwMode="auto">
          <a:xfrm>
            <a:off x="719138" y="4327525"/>
            <a:ext cx="263683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200"/>
              <a:t>电压增益</a:t>
            </a:r>
            <a:endParaRPr lang="zh-CN" altLang="en-US" sz="2200"/>
          </a:p>
        </p:txBody>
      </p:sp>
      <p:graphicFrame>
        <p:nvGraphicFramePr>
          <p:cNvPr id="10" name="Object 28"/>
          <p:cNvGraphicFramePr>
            <a:graphicFrameLocks noChangeAspect="1"/>
          </p:cNvGraphicFramePr>
          <p:nvPr/>
        </p:nvGraphicFramePr>
        <p:xfrm>
          <a:off x="2205038" y="4398963"/>
          <a:ext cx="879475" cy="434975"/>
        </p:xfrm>
        <a:graphic>
          <a:graphicData uri="http://schemas.openxmlformats.org/presentationml/2006/ole">
            <mc:AlternateContent xmlns:mc="http://schemas.openxmlformats.org/markup-compatibility/2006">
              <mc:Choice xmlns:v="urn:schemas-microsoft-com:vml" Requires="v">
                <p:oleObj spid="_x0000_s237557" name="公式" r:id="rId12" imgW="495300" imgH="241300" progId="Equation.3">
                  <p:embed/>
                </p:oleObj>
              </mc:Choice>
              <mc:Fallback>
                <p:oleObj name="公式" r:id="rId12" imgW="495300" imgH="241300" progId="Equation.3">
                  <p:embed/>
                  <p:pic>
                    <p:nvPicPr>
                      <p:cNvPr id="0" name="图片 2375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5038" y="4398963"/>
                        <a:ext cx="8794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9"/>
          <p:cNvGraphicFramePr>
            <a:graphicFrameLocks noChangeAspect="1"/>
          </p:cNvGraphicFramePr>
          <p:nvPr/>
        </p:nvGraphicFramePr>
        <p:xfrm>
          <a:off x="3378200" y="4398963"/>
          <a:ext cx="2389188" cy="433387"/>
        </p:xfrm>
        <a:graphic>
          <a:graphicData uri="http://schemas.openxmlformats.org/presentationml/2006/ole">
            <mc:AlternateContent xmlns:mc="http://schemas.openxmlformats.org/markup-compatibility/2006">
              <mc:Choice xmlns:v="urn:schemas-microsoft-com:vml" Requires="v">
                <p:oleObj spid="_x0000_s237558" name="公式" r:id="rId14" imgW="1346200" imgH="241300" progId="Equation.3">
                  <p:embed/>
                </p:oleObj>
              </mc:Choice>
              <mc:Fallback>
                <p:oleObj name="公式" r:id="rId14" imgW="1346200" imgH="241300" progId="Equation.3">
                  <p:embed/>
                  <p:pic>
                    <p:nvPicPr>
                      <p:cNvPr id="0" name="图片 23755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78200" y="4398963"/>
                        <a:ext cx="238918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30"/>
          <p:cNvGraphicFramePr>
            <a:graphicFrameLocks noChangeAspect="1"/>
          </p:cNvGraphicFramePr>
          <p:nvPr/>
        </p:nvGraphicFramePr>
        <p:xfrm>
          <a:off x="1150938" y="4986338"/>
          <a:ext cx="977900" cy="798512"/>
        </p:xfrm>
        <a:graphic>
          <a:graphicData uri="http://schemas.openxmlformats.org/presentationml/2006/ole">
            <mc:AlternateContent xmlns:mc="http://schemas.openxmlformats.org/markup-compatibility/2006">
              <mc:Choice xmlns:v="urn:schemas-microsoft-com:vml" Requires="v">
                <p:oleObj spid="_x0000_s237559" name="公式" r:id="rId16" imgW="546100" imgH="444500" progId="Equation.3">
                  <p:embed/>
                </p:oleObj>
              </mc:Choice>
              <mc:Fallback>
                <p:oleObj name="公式" r:id="rId16" imgW="546100" imgH="444500" progId="Equation.3">
                  <p:embed/>
                  <p:pic>
                    <p:nvPicPr>
                      <p:cNvPr id="0" name="图片 23755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0938" y="4986338"/>
                        <a:ext cx="97790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nvGraphicFramePr>
        <p:xfrm>
          <a:off x="2195513" y="4962525"/>
          <a:ext cx="3917950" cy="844550"/>
        </p:xfrm>
        <a:graphic>
          <a:graphicData uri="http://schemas.openxmlformats.org/presentationml/2006/ole">
            <mc:AlternateContent xmlns:mc="http://schemas.openxmlformats.org/markup-compatibility/2006">
              <mc:Choice xmlns:v="urn:schemas-microsoft-com:vml" Requires="v">
                <p:oleObj spid="_x0000_s237560" name="公式" r:id="rId18" imgW="2184400" imgH="469900" progId="Equation.3">
                  <p:embed/>
                </p:oleObj>
              </mc:Choice>
              <mc:Fallback>
                <p:oleObj name="公式" r:id="rId18" imgW="2184400" imgH="469900" progId="Equation.3">
                  <p:embed/>
                  <p:pic>
                    <p:nvPicPr>
                      <p:cNvPr id="0" name="图片 23755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5513" y="4962525"/>
                        <a:ext cx="39179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32"/>
          <p:cNvGraphicFramePr>
            <a:graphicFrameLocks noChangeAspect="1"/>
          </p:cNvGraphicFramePr>
          <p:nvPr/>
        </p:nvGraphicFramePr>
        <p:xfrm>
          <a:off x="7208838" y="5202238"/>
          <a:ext cx="933450" cy="319087"/>
        </p:xfrm>
        <a:graphic>
          <a:graphicData uri="http://schemas.openxmlformats.org/presentationml/2006/ole">
            <mc:AlternateContent xmlns:mc="http://schemas.openxmlformats.org/markup-compatibility/2006">
              <mc:Choice xmlns:v="urn:schemas-microsoft-com:vml" Requires="v">
                <p:oleObj spid="_x0000_s237561" name="公式" r:id="rId20" imgW="520065" imgH="177800" progId="Equation.3">
                  <p:embed/>
                </p:oleObj>
              </mc:Choice>
              <mc:Fallback>
                <p:oleObj name="公式" r:id="rId20" imgW="520065" imgH="177800" progId="Equation.3">
                  <p:embed/>
                  <p:pic>
                    <p:nvPicPr>
                      <p:cNvPr id="0" name="图片 2375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08838" y="5202238"/>
                        <a:ext cx="9334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33"/>
          <p:cNvGraphicFramePr>
            <a:graphicFrameLocks noChangeAspect="1"/>
          </p:cNvGraphicFramePr>
          <p:nvPr/>
        </p:nvGraphicFramePr>
        <p:xfrm>
          <a:off x="1214438" y="5913438"/>
          <a:ext cx="2141537" cy="411162"/>
        </p:xfrm>
        <a:graphic>
          <a:graphicData uri="http://schemas.openxmlformats.org/presentationml/2006/ole">
            <mc:AlternateContent xmlns:mc="http://schemas.openxmlformats.org/markup-compatibility/2006">
              <mc:Choice xmlns:v="urn:schemas-microsoft-com:vml" Requires="v">
                <p:oleObj spid="_x0000_s237562" name="公式" r:id="rId22" imgW="1193800" imgH="228600" progId="Equation.3">
                  <p:embed/>
                </p:oleObj>
              </mc:Choice>
              <mc:Fallback>
                <p:oleObj name="公式" r:id="rId22" imgW="1193800" imgH="228600" progId="Equation.3">
                  <p:embed/>
                  <p:pic>
                    <p:nvPicPr>
                      <p:cNvPr id="0" name="图片 23756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14438" y="5913438"/>
                        <a:ext cx="2141537" cy="411162"/>
                      </a:xfrm>
                      <a:prstGeom prst="rect">
                        <a:avLst/>
                      </a:prstGeom>
                      <a:solidFill>
                        <a:srgbClr val="CCFFCC"/>
                      </a:solidFill>
                      <a:ln w="9525">
                        <a:solidFill>
                          <a:srgbClr val="FF6600"/>
                        </a:solidFill>
                        <a:miter lim="800000"/>
                        <a:headEnd/>
                        <a:tailEnd/>
                      </a:ln>
                    </p:spPr>
                  </p:pic>
                </p:oleObj>
              </mc:Fallback>
            </mc:AlternateContent>
          </a:graphicData>
        </a:graphic>
      </p:graphicFrame>
      <p:sp>
        <p:nvSpPr>
          <p:cNvPr id="16" name="Rectangle 34"/>
          <p:cNvSpPr>
            <a:spLocks noChangeArrowheads="1"/>
          </p:cNvSpPr>
          <p:nvPr/>
        </p:nvSpPr>
        <p:spPr bwMode="auto">
          <a:xfrm>
            <a:off x="3625850" y="5897563"/>
            <a:ext cx="3862388"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200"/>
              <a:t>经常当作公式使用</a:t>
            </a:r>
            <a:endParaRPr lang="zh-CN" altLang="en-US" sz="2200"/>
          </a:p>
        </p:txBody>
      </p:sp>
      <p:sp>
        <p:nvSpPr>
          <p:cNvPr id="102417" name="Rectangle 8"/>
          <p:cNvSpPr>
            <a:spLocks noChangeArrowheads="1"/>
          </p:cNvSpPr>
          <p:nvPr/>
        </p:nvSpPr>
        <p:spPr bwMode="auto">
          <a:xfrm>
            <a:off x="539750" y="1243099"/>
            <a:ext cx="41767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200" dirty="0"/>
              <a:t>解：（</a:t>
            </a:r>
            <a:r>
              <a:rPr lang="en-US" altLang="zh-CN" sz="2200" dirty="0"/>
              <a:t>2</a:t>
            </a:r>
            <a:r>
              <a:rPr lang="zh-CN" altLang="en-US" sz="2200" dirty="0"/>
              <a:t>）动态指标</a:t>
            </a:r>
            <a:endParaRPr lang="zh-CN" altLang="en-US" sz="2200" dirty="0"/>
          </a:p>
        </p:txBody>
      </p:sp>
      <p:graphicFrame>
        <p:nvGraphicFramePr>
          <p:cNvPr id="22" name="Object 31"/>
          <p:cNvGraphicFramePr>
            <a:graphicFrameLocks noChangeAspect="1"/>
          </p:cNvGraphicFramePr>
          <p:nvPr/>
        </p:nvGraphicFramePr>
        <p:xfrm>
          <a:off x="6161088" y="5195888"/>
          <a:ext cx="1047750" cy="409575"/>
        </p:xfrm>
        <a:graphic>
          <a:graphicData uri="http://schemas.openxmlformats.org/presentationml/2006/ole">
            <mc:AlternateContent xmlns:mc="http://schemas.openxmlformats.org/markup-compatibility/2006">
              <mc:Choice xmlns:v="urn:schemas-microsoft-com:vml" Requires="v">
                <p:oleObj spid="_x0000_s237563" name="Equation" r:id="rId24" imgW="584200" imgH="228600" progId="Equation.DSMT4">
                  <p:embed/>
                </p:oleObj>
              </mc:Choice>
              <mc:Fallback>
                <p:oleObj name="Equation" r:id="rId24" imgW="584200" imgH="228600" progId="Equation.DSMT4">
                  <p:embed/>
                  <p:pic>
                    <p:nvPicPr>
                      <p:cNvPr id="0" name="图片 23756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61088" y="5195888"/>
                        <a:ext cx="10477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Rectangle 18">
            <a:hlinkClick r:id="rId1" action="ppaction://hlinksldjump"/>
          </p:cNvPr>
          <p:cNvSpPr>
            <a:spLocks noChangeArrowheads="1"/>
          </p:cNvSpPr>
          <p:nvPr/>
        </p:nvSpPr>
        <p:spPr bwMode="auto">
          <a:xfrm>
            <a:off x="528638" y="716644"/>
            <a:ext cx="947737"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700">
                <a:solidFill>
                  <a:srgbClr val="800000"/>
                </a:solidFill>
                <a:ea typeface="黑体" panose="02010609060101010101" pitchFamily="49" charset="-122"/>
              </a:rPr>
              <a:t>例</a:t>
            </a:r>
            <a:r>
              <a:rPr lang="en-US" altLang="zh-CN" sz="2700">
                <a:solidFill>
                  <a:srgbClr val="800000"/>
                </a:solidFill>
                <a:ea typeface="黑体" panose="02010609060101010101" pitchFamily="49" charset="-122"/>
              </a:rPr>
              <a:t>1</a:t>
            </a:r>
            <a:endParaRPr lang="en-US" altLang="zh-CN" sz="2700">
              <a:solidFill>
                <a:srgbClr val="800000"/>
              </a:solidFill>
              <a:ea typeface="黑体" panose="02010609060101010101" pitchFamily="49" charset="-122"/>
            </a:endParaRPr>
          </a:p>
        </p:txBody>
      </p:sp>
      <p:sp>
        <p:nvSpPr>
          <p:cNvPr id="28" name="Rectangle 52"/>
          <p:cNvSpPr>
            <a:spLocks noChangeArrowheads="1"/>
          </p:cNvSpPr>
          <p:nvPr/>
        </p:nvSpPr>
        <p:spPr bwMode="auto">
          <a:xfrm>
            <a:off x="1258888" y="742044"/>
            <a:ext cx="15827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200" i="1">
                <a:latin typeface="Times New Roman" panose="02020603050405020304" pitchFamily="18" charset="0"/>
                <a:ea typeface="华康简宋"/>
                <a:cs typeface="华康简宋"/>
              </a:rPr>
              <a:t>V</a:t>
            </a:r>
            <a:r>
              <a:rPr kumimoji="1" lang="en-US" altLang="zh-CN" sz="2200" baseline="-30000">
                <a:latin typeface="Times New Roman" panose="02020603050405020304" pitchFamily="18" charset="0"/>
                <a:ea typeface="华康简宋"/>
                <a:cs typeface="华康简宋"/>
              </a:rPr>
              <a:t>TN</a:t>
            </a:r>
            <a:r>
              <a:rPr kumimoji="1" lang="en-US" altLang="zh-CN" sz="2200">
                <a:latin typeface="Times New Roman" panose="02020603050405020304" pitchFamily="18" charset="0"/>
              </a:rPr>
              <a:t>=1V</a:t>
            </a:r>
            <a:endParaRPr lang="en-US" altLang="zh-CN" sz="2200"/>
          </a:p>
        </p:txBody>
      </p:sp>
      <p:graphicFrame>
        <p:nvGraphicFramePr>
          <p:cNvPr id="29" name="Object 54"/>
          <p:cNvGraphicFramePr>
            <a:graphicFrameLocks noChangeAspect="1"/>
          </p:cNvGraphicFramePr>
          <p:nvPr/>
        </p:nvGraphicFramePr>
        <p:xfrm>
          <a:off x="2519363" y="815069"/>
          <a:ext cx="1936750" cy="411163"/>
        </p:xfrm>
        <a:graphic>
          <a:graphicData uri="http://schemas.openxmlformats.org/presentationml/2006/ole">
            <mc:AlternateContent xmlns:mc="http://schemas.openxmlformats.org/markup-compatibility/2006">
              <mc:Choice xmlns:v="urn:schemas-microsoft-com:vml" Requires="v">
                <p:oleObj spid="_x0000_s237564" name="公式" r:id="rId26" imgW="1079500" imgH="228600" progId="Equation.3">
                  <p:embed/>
                </p:oleObj>
              </mc:Choice>
              <mc:Fallback>
                <p:oleObj name="公式" r:id="rId26" imgW="1079500" imgH="228600" progId="Equation.3">
                  <p:embed/>
                  <p:pic>
                    <p:nvPicPr>
                      <p:cNvPr id="0" name="图片 23756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519363" y="815069"/>
                        <a:ext cx="19367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56"/>
          <p:cNvGraphicFramePr>
            <a:graphicFrameLocks noChangeAspect="1"/>
          </p:cNvGraphicFramePr>
          <p:nvPr/>
        </p:nvGraphicFramePr>
        <p:xfrm>
          <a:off x="4672013" y="815069"/>
          <a:ext cx="1411287" cy="366713"/>
        </p:xfrm>
        <a:graphic>
          <a:graphicData uri="http://schemas.openxmlformats.org/presentationml/2006/ole">
            <mc:AlternateContent xmlns:mc="http://schemas.openxmlformats.org/markup-compatibility/2006">
              <mc:Choice xmlns:v="urn:schemas-microsoft-com:vml" Requires="v">
                <p:oleObj spid="_x0000_s237565" name="公式" r:id="rId28" imgW="786765" imgH="203200" progId="Equation.3">
                  <p:embed/>
                </p:oleObj>
              </mc:Choice>
              <mc:Fallback>
                <p:oleObj name="公式" r:id="rId28" imgW="786765" imgH="203200" progId="Equation.3">
                  <p:embed/>
                  <p:pic>
                    <p:nvPicPr>
                      <p:cNvPr id="0" name="图片 23756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72013" y="815069"/>
                        <a:ext cx="1411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Righ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down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Righ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trips(downRigh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strips(downRigh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strips(downRigh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strips(downRigh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strips(downRight)">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strips(downRigh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strips(downRigh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strips(downRight)">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4.4.2  </a:t>
            </a:r>
            <a:r>
              <a:rPr lang="zh-CN" altLang="en-US" sz="3200">
                <a:solidFill>
                  <a:srgbClr val="0000CC"/>
                </a:solidFill>
                <a:latin typeface="Times New Roman" panose="02020603050405020304" pitchFamily="18" charset="0"/>
              </a:rPr>
              <a:t>用小信号模型分析共源极放大电路</a:t>
            </a:r>
            <a:endParaRPr lang="zh-CN" altLang="en-US" sz="3200" i="1">
              <a:solidFill>
                <a:srgbClr val="0000CC"/>
              </a:solidFill>
              <a:latin typeface="Times New Roman" panose="02020603050405020304" pitchFamily="18" charset="0"/>
            </a:endParaRPr>
          </a:p>
        </p:txBody>
      </p:sp>
      <p:graphicFrame>
        <p:nvGraphicFramePr>
          <p:cNvPr id="103427" name="Object 23"/>
          <p:cNvGraphicFramePr>
            <a:graphicFrameLocks noChangeAspect="1"/>
          </p:cNvGraphicFramePr>
          <p:nvPr/>
        </p:nvGraphicFramePr>
        <p:xfrm>
          <a:off x="4679950" y="1131888"/>
          <a:ext cx="4164013" cy="2297112"/>
        </p:xfrm>
        <a:graphic>
          <a:graphicData uri="http://schemas.openxmlformats.org/presentationml/2006/ole">
            <mc:AlternateContent xmlns:mc="http://schemas.openxmlformats.org/markup-compatibility/2006">
              <mc:Choice xmlns:v="urn:schemas-microsoft-com:vml" Requires="v">
                <p:oleObj spid="_x0000_s240044" name="图片" r:id="rId2" imgW="2315210" imgH="1279525" progId="Word.Picture.8">
                  <p:embed/>
                </p:oleObj>
              </mc:Choice>
              <mc:Fallback>
                <p:oleObj name="图片" r:id="rId2" imgW="2315210" imgH="1279525" progId="Word.Picture.8">
                  <p:embed/>
                  <p:pic>
                    <p:nvPicPr>
                      <p:cNvPr id="0" name="图片 2400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950" y="1131888"/>
                        <a:ext cx="4164013"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9"/>
          <p:cNvSpPr>
            <a:spLocks noChangeArrowheads="1"/>
          </p:cNvSpPr>
          <p:nvPr/>
        </p:nvSpPr>
        <p:spPr bwMode="auto">
          <a:xfrm>
            <a:off x="719138" y="1703388"/>
            <a:ext cx="263683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200"/>
              <a:t>输入电阻</a:t>
            </a:r>
            <a:endParaRPr lang="zh-CN" altLang="en-US" sz="2200"/>
          </a:p>
        </p:txBody>
      </p:sp>
      <p:graphicFrame>
        <p:nvGraphicFramePr>
          <p:cNvPr id="5" name="Object 19"/>
          <p:cNvGraphicFramePr>
            <a:graphicFrameLocks noChangeAspect="1"/>
          </p:cNvGraphicFramePr>
          <p:nvPr/>
        </p:nvGraphicFramePr>
        <p:xfrm>
          <a:off x="1108075" y="2139950"/>
          <a:ext cx="2254250" cy="798513"/>
        </p:xfrm>
        <a:graphic>
          <a:graphicData uri="http://schemas.openxmlformats.org/presentationml/2006/ole">
            <mc:AlternateContent xmlns:mc="http://schemas.openxmlformats.org/markup-compatibility/2006">
              <mc:Choice xmlns:v="urn:schemas-microsoft-com:vml" Requires="v">
                <p:oleObj spid="_x0000_s240045" name="公式" r:id="rId4" imgW="1256665" imgH="444500" progId="Equation.3">
                  <p:embed/>
                </p:oleObj>
              </mc:Choice>
              <mc:Fallback>
                <p:oleObj name="公式" r:id="rId4" imgW="1256665" imgH="444500" progId="Equation.3">
                  <p:embed/>
                  <p:pic>
                    <p:nvPicPr>
                      <p:cNvPr id="0" name="图片 2400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075" y="2139950"/>
                        <a:ext cx="2254250"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25"/>
          <p:cNvSpPr>
            <a:spLocks noChangeArrowheads="1"/>
          </p:cNvSpPr>
          <p:nvPr/>
        </p:nvSpPr>
        <p:spPr bwMode="auto">
          <a:xfrm>
            <a:off x="719138" y="4125913"/>
            <a:ext cx="263683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200"/>
              <a:t>输出电阻</a:t>
            </a:r>
            <a:endParaRPr lang="zh-CN" altLang="en-US" sz="2200"/>
          </a:p>
        </p:txBody>
      </p:sp>
      <p:graphicFrame>
        <p:nvGraphicFramePr>
          <p:cNvPr id="7" name="Object 26"/>
          <p:cNvGraphicFramePr>
            <a:graphicFrameLocks noChangeAspect="1"/>
          </p:cNvGraphicFramePr>
          <p:nvPr/>
        </p:nvGraphicFramePr>
        <p:xfrm>
          <a:off x="1258888" y="4664075"/>
          <a:ext cx="820737" cy="433388"/>
        </p:xfrm>
        <a:graphic>
          <a:graphicData uri="http://schemas.openxmlformats.org/presentationml/2006/ole">
            <mc:AlternateContent xmlns:mc="http://schemas.openxmlformats.org/markup-compatibility/2006">
              <mc:Choice xmlns:v="urn:schemas-microsoft-com:vml" Requires="v">
                <p:oleObj spid="_x0000_s240046" name="公式" r:id="rId6" imgW="457200" imgH="241300" progId="Equation.3">
                  <p:embed/>
                </p:oleObj>
              </mc:Choice>
              <mc:Fallback>
                <p:oleObj name="公式" r:id="rId6" imgW="457200" imgH="241300" progId="Equation.3">
                  <p:embed/>
                  <p:pic>
                    <p:nvPicPr>
                      <p:cNvPr id="0" name="图片 2400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4664075"/>
                        <a:ext cx="82073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33"/>
          <p:cNvGraphicFramePr>
            <a:graphicFrameLocks noChangeAspect="1"/>
          </p:cNvGraphicFramePr>
          <p:nvPr/>
        </p:nvGraphicFramePr>
        <p:xfrm>
          <a:off x="4043363" y="3598863"/>
          <a:ext cx="4800600" cy="2314575"/>
        </p:xfrm>
        <a:graphic>
          <a:graphicData uri="http://schemas.openxmlformats.org/presentationml/2006/ole">
            <mc:AlternateContent xmlns:mc="http://schemas.openxmlformats.org/markup-compatibility/2006">
              <mc:Choice xmlns:v="urn:schemas-microsoft-com:vml" Requires="v">
                <p:oleObj spid="_x0000_s240047" name="图片" r:id="rId8" imgW="2668270" imgH="1289685" progId="Word.Picture.8">
                  <p:embed/>
                </p:oleObj>
              </mc:Choice>
              <mc:Fallback>
                <p:oleObj name="图片" r:id="rId8" imgW="2668270" imgH="1289685" progId="Word.Picture.8">
                  <p:embed/>
                  <p:pic>
                    <p:nvPicPr>
                      <p:cNvPr id="0" name="图片 2400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3363" y="3598863"/>
                        <a:ext cx="48006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35"/>
          <p:cNvGraphicFramePr>
            <a:graphicFrameLocks noChangeAspect="1"/>
          </p:cNvGraphicFramePr>
          <p:nvPr/>
        </p:nvGraphicFramePr>
        <p:xfrm>
          <a:off x="4043363" y="3598863"/>
          <a:ext cx="4800600" cy="2314575"/>
        </p:xfrm>
        <a:graphic>
          <a:graphicData uri="http://schemas.openxmlformats.org/presentationml/2006/ole">
            <mc:AlternateContent xmlns:mc="http://schemas.openxmlformats.org/markup-compatibility/2006">
              <mc:Choice xmlns:v="urn:schemas-microsoft-com:vml" Requires="v">
                <p:oleObj spid="_x0000_s240048" name="图片" r:id="rId10" imgW="2668270" imgH="1289685" progId="Word.Picture.8">
                  <p:embed/>
                </p:oleObj>
              </mc:Choice>
              <mc:Fallback>
                <p:oleObj name="图片" r:id="rId10" imgW="2668270" imgH="1289685" progId="Word.Picture.8">
                  <p:embed/>
                  <p:pic>
                    <p:nvPicPr>
                      <p:cNvPr id="0" name="图片 2400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43363" y="3598863"/>
                        <a:ext cx="48006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7"/>
          <p:cNvGraphicFramePr>
            <a:graphicFrameLocks noChangeAspect="1"/>
          </p:cNvGraphicFramePr>
          <p:nvPr/>
        </p:nvGraphicFramePr>
        <p:xfrm>
          <a:off x="4043363" y="3598863"/>
          <a:ext cx="4800600" cy="2314575"/>
        </p:xfrm>
        <a:graphic>
          <a:graphicData uri="http://schemas.openxmlformats.org/presentationml/2006/ole">
            <mc:AlternateContent xmlns:mc="http://schemas.openxmlformats.org/markup-compatibility/2006">
              <mc:Choice xmlns:v="urn:schemas-microsoft-com:vml" Requires="v">
                <p:oleObj spid="_x0000_s240049" name="图片" r:id="rId12" imgW="2668270" imgH="1289685" progId="Word.Picture.8">
                  <p:embed/>
                </p:oleObj>
              </mc:Choice>
              <mc:Fallback>
                <p:oleObj name="图片" r:id="rId12" imgW="2668270" imgH="1289685" progId="Word.Picture.8">
                  <p:embed/>
                  <p:pic>
                    <p:nvPicPr>
                      <p:cNvPr id="0" name="图片 2400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43363" y="3598863"/>
                        <a:ext cx="48006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9"/>
          <p:cNvGraphicFramePr>
            <a:graphicFrameLocks noChangeAspect="1"/>
          </p:cNvGraphicFramePr>
          <p:nvPr/>
        </p:nvGraphicFramePr>
        <p:xfrm>
          <a:off x="792163" y="5130800"/>
          <a:ext cx="2003425" cy="798513"/>
        </p:xfrm>
        <a:graphic>
          <a:graphicData uri="http://schemas.openxmlformats.org/presentationml/2006/ole">
            <mc:AlternateContent xmlns:mc="http://schemas.openxmlformats.org/markup-compatibility/2006">
              <mc:Choice xmlns:v="urn:schemas-microsoft-com:vml" Requires="v">
                <p:oleObj spid="_x0000_s240050" name="公式" r:id="rId14" imgW="1116965" imgH="444500" progId="Equation.3">
                  <p:embed/>
                </p:oleObj>
              </mc:Choice>
              <mc:Fallback>
                <p:oleObj name="公式" r:id="rId14" imgW="1116965" imgH="444500" progId="Equation.3">
                  <p:embed/>
                  <p:pic>
                    <p:nvPicPr>
                      <p:cNvPr id="0" name="图片 2400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163" y="5130800"/>
                        <a:ext cx="2003425"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 name="Group 42"/>
          <p:cNvGrpSpPr/>
          <p:nvPr/>
        </p:nvGrpSpPr>
        <p:grpSpPr bwMode="auto">
          <a:xfrm>
            <a:off x="6011863" y="4221163"/>
            <a:ext cx="871537" cy="719137"/>
            <a:chOff x="1597" y="3300"/>
            <a:chExt cx="648" cy="453"/>
          </a:xfrm>
        </p:grpSpPr>
        <p:sp>
          <p:nvSpPr>
            <p:cNvPr id="103446" name="Rectangle 40"/>
            <p:cNvSpPr>
              <a:spLocks noChangeArrowheads="1"/>
            </p:cNvSpPr>
            <p:nvPr/>
          </p:nvSpPr>
          <p:spPr bwMode="auto">
            <a:xfrm>
              <a:off x="1597" y="3300"/>
              <a:ext cx="517" cy="45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103447" name="Rectangle 41"/>
            <p:cNvSpPr>
              <a:spLocks noChangeArrowheads="1"/>
            </p:cNvSpPr>
            <p:nvPr/>
          </p:nvSpPr>
          <p:spPr bwMode="auto">
            <a:xfrm>
              <a:off x="1855" y="3300"/>
              <a:ext cx="390" cy="2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grpSp>
      <p:graphicFrame>
        <p:nvGraphicFramePr>
          <p:cNvPr id="15" name="Object 43"/>
          <p:cNvGraphicFramePr>
            <a:graphicFrameLocks noChangeAspect="1"/>
          </p:cNvGraphicFramePr>
          <p:nvPr/>
        </p:nvGraphicFramePr>
        <p:xfrm>
          <a:off x="2781300" y="5324475"/>
          <a:ext cx="595313" cy="412750"/>
        </p:xfrm>
        <a:graphic>
          <a:graphicData uri="http://schemas.openxmlformats.org/presentationml/2006/ole">
            <mc:AlternateContent xmlns:mc="http://schemas.openxmlformats.org/markup-compatibility/2006">
              <mc:Choice xmlns:v="urn:schemas-microsoft-com:vml" Requires="v">
                <p:oleObj spid="_x0000_s240051" name="公式" r:id="rId16" imgW="330200" imgH="228600" progId="Equation.3">
                  <p:embed/>
                </p:oleObj>
              </mc:Choice>
              <mc:Fallback>
                <p:oleObj name="公式" r:id="rId16" imgW="330200" imgH="228600" progId="Equation.3">
                  <p:embed/>
                  <p:pic>
                    <p:nvPicPr>
                      <p:cNvPr id="0" name="图片 24005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81300" y="5324475"/>
                        <a:ext cx="59531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44"/>
          <p:cNvSpPr>
            <a:spLocks noChangeArrowheads="1"/>
          </p:cNvSpPr>
          <p:nvPr/>
        </p:nvSpPr>
        <p:spPr bwMode="auto">
          <a:xfrm>
            <a:off x="3376613" y="2254250"/>
            <a:ext cx="11525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200">
                <a:latin typeface="Times New Roman" panose="02020603050405020304" pitchFamily="18" charset="0"/>
              </a:rPr>
              <a:t>=24 k</a:t>
            </a:r>
            <a:r>
              <a:rPr lang="en-US" altLang="zh-CN" sz="2200">
                <a:latin typeface="Times New Roman" panose="02020603050405020304" pitchFamily="18" charset="0"/>
                <a:sym typeface="Symbol" panose="05050102010706020507" pitchFamily="18" charset="2"/>
              </a:rPr>
              <a:t></a:t>
            </a:r>
            <a:endParaRPr lang="en-US" altLang="zh-CN" sz="2200">
              <a:latin typeface="Times New Roman" panose="02020603050405020304" pitchFamily="18" charset="0"/>
              <a:sym typeface="Symbol" panose="05050102010706020507" pitchFamily="18" charset="2"/>
            </a:endParaRPr>
          </a:p>
        </p:txBody>
      </p:sp>
      <p:sp>
        <p:nvSpPr>
          <p:cNvPr id="17" name="Rectangle 45"/>
          <p:cNvSpPr>
            <a:spLocks noChangeArrowheads="1"/>
          </p:cNvSpPr>
          <p:nvPr/>
        </p:nvSpPr>
        <p:spPr bwMode="auto">
          <a:xfrm>
            <a:off x="1223963" y="5962650"/>
            <a:ext cx="11525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200">
                <a:latin typeface="Times New Roman" panose="02020603050405020304" pitchFamily="18" charset="0"/>
              </a:rPr>
              <a:t>=3.9 k</a:t>
            </a:r>
            <a:r>
              <a:rPr lang="en-US" altLang="zh-CN" sz="2200">
                <a:latin typeface="Times New Roman" panose="02020603050405020304" pitchFamily="18" charset="0"/>
                <a:sym typeface="Symbol" panose="05050102010706020507" pitchFamily="18" charset="2"/>
              </a:rPr>
              <a:t></a:t>
            </a:r>
            <a:endParaRPr lang="en-US" altLang="zh-CN" sz="2200">
              <a:latin typeface="Times New Roman" panose="02020603050405020304" pitchFamily="18" charset="0"/>
              <a:sym typeface="Symbol" panose="05050102010706020507" pitchFamily="18" charset="2"/>
            </a:endParaRPr>
          </a:p>
        </p:txBody>
      </p:sp>
      <p:sp>
        <p:nvSpPr>
          <p:cNvPr id="18" name="Text Box 46"/>
          <p:cNvSpPr txBox="1">
            <a:spLocks noChangeArrowheads="1"/>
          </p:cNvSpPr>
          <p:nvPr/>
        </p:nvSpPr>
        <p:spPr bwMode="auto">
          <a:xfrm>
            <a:off x="528638" y="2938463"/>
            <a:ext cx="3683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50000"/>
              </a:spcBef>
              <a:buClrTx/>
              <a:buFontTx/>
              <a:buNone/>
            </a:pPr>
            <a:r>
              <a:rPr kumimoji="1" lang="en-US" altLang="zh-CN" sz="2000">
                <a:solidFill>
                  <a:srgbClr val="FF0000"/>
                </a:solidFill>
                <a:latin typeface="黑体" panose="02010609060101010101" pitchFamily="49" charset="-122"/>
                <a:ea typeface="黑体" panose="02010609060101010101" pitchFamily="49" charset="-122"/>
                <a:sym typeface="Symbol" panose="05050102010706020507" pitchFamily="18" charset="2"/>
              </a:rPr>
              <a:t>    </a:t>
            </a:r>
            <a:r>
              <a:rPr kumimoji="1" lang="zh-CN" altLang="en-US" sz="2000">
                <a:solidFill>
                  <a:srgbClr val="FF0000"/>
                </a:solidFill>
                <a:latin typeface="黑体" panose="02010609060101010101" pitchFamily="49" charset="-122"/>
                <a:ea typeface="黑体" panose="02010609060101010101" pitchFamily="49" charset="-122"/>
                <a:sym typeface="Symbol" panose="05050102010706020507" pitchFamily="18" charset="2"/>
              </a:rPr>
              <a:t>受静态偏置电路的影响，栅极绝缘的特性并未充分表现出来</a:t>
            </a:r>
            <a:endParaRPr kumimoji="1" lang="zh-CN" altLang="en-US" sz="2000">
              <a:solidFill>
                <a:srgbClr val="FF0000"/>
              </a:solidFill>
              <a:latin typeface="黑体" panose="02010609060101010101" pitchFamily="49" charset="-122"/>
              <a:ea typeface="黑体" panose="02010609060101010101" pitchFamily="49" charset="-122"/>
            </a:endParaRPr>
          </a:p>
        </p:txBody>
      </p:sp>
      <p:sp>
        <p:nvSpPr>
          <p:cNvPr id="103441" name="Rectangle 8"/>
          <p:cNvSpPr>
            <a:spLocks noChangeArrowheads="1"/>
          </p:cNvSpPr>
          <p:nvPr/>
        </p:nvSpPr>
        <p:spPr bwMode="auto">
          <a:xfrm>
            <a:off x="539750" y="1243099"/>
            <a:ext cx="41767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200" dirty="0"/>
              <a:t>解：（</a:t>
            </a:r>
            <a:r>
              <a:rPr lang="en-US" altLang="zh-CN" sz="2200" dirty="0"/>
              <a:t>2</a:t>
            </a:r>
            <a:r>
              <a:rPr lang="zh-CN" altLang="en-US" sz="2200" dirty="0"/>
              <a:t>）动态指标</a:t>
            </a:r>
            <a:endParaRPr lang="zh-CN" altLang="en-US" sz="2200" dirty="0"/>
          </a:p>
        </p:txBody>
      </p:sp>
      <p:sp>
        <p:nvSpPr>
          <p:cNvPr id="24" name="Rectangle 18">
            <a:hlinkClick r:id="rId1" action="ppaction://hlinksldjump"/>
          </p:cNvPr>
          <p:cNvSpPr>
            <a:spLocks noChangeArrowheads="1"/>
          </p:cNvSpPr>
          <p:nvPr/>
        </p:nvSpPr>
        <p:spPr bwMode="auto">
          <a:xfrm>
            <a:off x="528638" y="716644"/>
            <a:ext cx="947737"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700">
                <a:solidFill>
                  <a:srgbClr val="800000"/>
                </a:solidFill>
                <a:ea typeface="黑体" panose="02010609060101010101" pitchFamily="49" charset="-122"/>
              </a:rPr>
              <a:t>例</a:t>
            </a:r>
            <a:r>
              <a:rPr lang="en-US" altLang="zh-CN" sz="2700">
                <a:solidFill>
                  <a:srgbClr val="800000"/>
                </a:solidFill>
                <a:ea typeface="黑体" panose="02010609060101010101" pitchFamily="49" charset="-122"/>
              </a:rPr>
              <a:t>1</a:t>
            </a:r>
            <a:endParaRPr lang="en-US" altLang="zh-CN" sz="2700">
              <a:solidFill>
                <a:srgbClr val="800000"/>
              </a:solidFill>
              <a:ea typeface="黑体" panose="02010609060101010101" pitchFamily="49" charset="-122"/>
            </a:endParaRPr>
          </a:p>
        </p:txBody>
      </p:sp>
      <p:sp>
        <p:nvSpPr>
          <p:cNvPr id="25" name="Rectangle 52"/>
          <p:cNvSpPr>
            <a:spLocks noChangeArrowheads="1"/>
          </p:cNvSpPr>
          <p:nvPr/>
        </p:nvSpPr>
        <p:spPr bwMode="auto">
          <a:xfrm>
            <a:off x="1258888" y="742044"/>
            <a:ext cx="15827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200" i="1">
                <a:latin typeface="Times New Roman" panose="02020603050405020304" pitchFamily="18" charset="0"/>
                <a:ea typeface="华康简宋"/>
                <a:cs typeface="华康简宋"/>
              </a:rPr>
              <a:t>V</a:t>
            </a:r>
            <a:r>
              <a:rPr kumimoji="1" lang="en-US" altLang="zh-CN" sz="2200" baseline="-30000">
                <a:latin typeface="Times New Roman" panose="02020603050405020304" pitchFamily="18" charset="0"/>
                <a:ea typeface="华康简宋"/>
                <a:cs typeface="华康简宋"/>
              </a:rPr>
              <a:t>TN</a:t>
            </a:r>
            <a:r>
              <a:rPr kumimoji="1" lang="en-US" altLang="zh-CN" sz="2200">
                <a:latin typeface="Times New Roman" panose="02020603050405020304" pitchFamily="18" charset="0"/>
              </a:rPr>
              <a:t>=1V</a:t>
            </a:r>
            <a:endParaRPr lang="en-US" altLang="zh-CN" sz="2200"/>
          </a:p>
        </p:txBody>
      </p:sp>
      <p:graphicFrame>
        <p:nvGraphicFramePr>
          <p:cNvPr id="26" name="Object 54"/>
          <p:cNvGraphicFramePr>
            <a:graphicFrameLocks noChangeAspect="1"/>
          </p:cNvGraphicFramePr>
          <p:nvPr/>
        </p:nvGraphicFramePr>
        <p:xfrm>
          <a:off x="2519363" y="815069"/>
          <a:ext cx="1936750" cy="411163"/>
        </p:xfrm>
        <a:graphic>
          <a:graphicData uri="http://schemas.openxmlformats.org/presentationml/2006/ole">
            <mc:AlternateContent xmlns:mc="http://schemas.openxmlformats.org/markup-compatibility/2006">
              <mc:Choice xmlns:v="urn:schemas-microsoft-com:vml" Requires="v">
                <p:oleObj spid="_x0000_s240052" name="公式" r:id="rId18" imgW="1079500" imgH="228600" progId="Equation.3">
                  <p:embed/>
                </p:oleObj>
              </mc:Choice>
              <mc:Fallback>
                <p:oleObj name="公式" r:id="rId18" imgW="1079500" imgH="228600" progId="Equation.3">
                  <p:embed/>
                  <p:pic>
                    <p:nvPicPr>
                      <p:cNvPr id="0" name="图片 24005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19363" y="815069"/>
                        <a:ext cx="19367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56"/>
          <p:cNvGraphicFramePr>
            <a:graphicFrameLocks noChangeAspect="1"/>
          </p:cNvGraphicFramePr>
          <p:nvPr/>
        </p:nvGraphicFramePr>
        <p:xfrm>
          <a:off x="4672013" y="815069"/>
          <a:ext cx="1411287" cy="366713"/>
        </p:xfrm>
        <a:graphic>
          <a:graphicData uri="http://schemas.openxmlformats.org/presentationml/2006/ole">
            <mc:AlternateContent xmlns:mc="http://schemas.openxmlformats.org/markup-compatibility/2006">
              <mc:Choice xmlns:v="urn:schemas-microsoft-com:vml" Requires="v">
                <p:oleObj spid="_x0000_s240053" name="公式" r:id="rId20" imgW="786765" imgH="203200" progId="Equation.3">
                  <p:embed/>
                </p:oleObj>
              </mc:Choice>
              <mc:Fallback>
                <p:oleObj name="公式" r:id="rId20" imgW="786765" imgH="203200" progId="Equation.3">
                  <p:embed/>
                  <p:pic>
                    <p:nvPicPr>
                      <p:cNvPr id="0" name="图片 24005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72013" y="815069"/>
                        <a:ext cx="1411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Righ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strips(downRigh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strips(down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strips(down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trips(downRigh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strips(downRigh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strips(downRigh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strips(downRigh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strips(downRight)">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6" grpId="0"/>
      <p:bldP spid="17" grpId="0"/>
      <p:bldP spid="18"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4"/>
          <p:cNvSpPr>
            <a:spLocks noChangeArrowheads="1"/>
          </p:cNvSpPr>
          <p:nvPr/>
        </p:nvSpPr>
        <p:spPr bwMode="auto">
          <a:xfrm>
            <a:off x="358775" y="1628775"/>
            <a:ext cx="8567738" cy="241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65000"/>
              </a:lnSpc>
              <a:spcBef>
                <a:spcPct val="0"/>
              </a:spcBef>
              <a:buClrTx/>
              <a:buFontTx/>
              <a:buNone/>
            </a:pPr>
            <a:r>
              <a:rPr lang="en-US" altLang="zh-CN" sz="3200" dirty="0">
                <a:latin typeface="Times New Roman" panose="02020603050405020304" pitchFamily="18" charset="0"/>
              </a:rPr>
              <a:t>4.4.1  MOSFET</a:t>
            </a:r>
            <a:r>
              <a:rPr lang="zh-CN" altLang="en-US" sz="3200" dirty="0">
                <a:latin typeface="Times New Roman" panose="02020603050405020304" pitchFamily="18" charset="0"/>
              </a:rPr>
              <a:t>的小信号模型</a:t>
            </a:r>
            <a:endParaRPr lang="zh-CN" altLang="en-US" sz="3200" dirty="0">
              <a:latin typeface="Times New Roman" panose="02020603050405020304" pitchFamily="18" charset="0"/>
            </a:endParaRPr>
          </a:p>
          <a:p>
            <a:pPr eaLnBrk="1" hangingPunct="1">
              <a:lnSpc>
                <a:spcPct val="165000"/>
              </a:lnSpc>
              <a:spcBef>
                <a:spcPct val="0"/>
              </a:spcBef>
              <a:buClrTx/>
              <a:buFontTx/>
              <a:buNone/>
            </a:pPr>
            <a:r>
              <a:rPr lang="en-US" altLang="zh-CN" sz="3200" dirty="0">
                <a:latin typeface="Times New Roman" panose="02020603050405020304" pitchFamily="18" charset="0"/>
              </a:rPr>
              <a:t>4.4.2  </a:t>
            </a:r>
            <a:r>
              <a:rPr lang="zh-CN" altLang="en-US" sz="3200" dirty="0">
                <a:latin typeface="Times New Roman" panose="02020603050405020304" pitchFamily="18" charset="0"/>
              </a:rPr>
              <a:t>用小信号模型分析共源极放大电路</a:t>
            </a:r>
            <a:endParaRPr lang="zh-CN" altLang="en-US" sz="3200" dirty="0">
              <a:latin typeface="Times New Roman" panose="02020603050405020304" pitchFamily="18" charset="0"/>
            </a:endParaRPr>
          </a:p>
          <a:p>
            <a:pPr eaLnBrk="1" hangingPunct="1">
              <a:lnSpc>
                <a:spcPct val="165000"/>
              </a:lnSpc>
              <a:spcBef>
                <a:spcPct val="0"/>
              </a:spcBef>
              <a:buClrTx/>
              <a:buFontTx/>
              <a:buNone/>
            </a:pPr>
            <a:r>
              <a:rPr lang="en-US" altLang="zh-CN" sz="3200" dirty="0">
                <a:solidFill>
                  <a:srgbClr val="CC0000"/>
                </a:solidFill>
                <a:latin typeface="Times New Roman" panose="02020603050405020304" pitchFamily="18" charset="0"/>
              </a:rPr>
              <a:t>4.4.3  </a:t>
            </a:r>
            <a:r>
              <a:rPr lang="zh-CN" altLang="en-US" sz="3200" dirty="0">
                <a:solidFill>
                  <a:srgbClr val="CC0000"/>
                </a:solidFill>
                <a:latin typeface="Times New Roman" panose="02020603050405020304" pitchFamily="18" charset="0"/>
              </a:rPr>
              <a:t>带源极电阻的共源极放大电路的</a:t>
            </a:r>
            <a:r>
              <a:rPr lang="zh-CN" altLang="en-US" sz="3200" dirty="0" smtClean="0">
                <a:solidFill>
                  <a:srgbClr val="CC0000"/>
                </a:solidFill>
                <a:latin typeface="Times New Roman" panose="02020603050405020304" pitchFamily="18" charset="0"/>
              </a:rPr>
              <a:t>分析</a:t>
            </a:r>
            <a:endParaRPr lang="zh-CN" altLang="en-US" sz="3200" dirty="0">
              <a:latin typeface="Times New Roman" panose="02020603050405020304" pitchFamily="18" charset="0"/>
            </a:endParaRPr>
          </a:p>
        </p:txBody>
      </p:sp>
      <p:sp>
        <p:nvSpPr>
          <p:cNvPr id="104451" name="Rectangle 5"/>
          <p:cNvSpPr>
            <a:spLocks noChangeArrowheads="1"/>
          </p:cNvSpPr>
          <p:nvPr/>
        </p:nvSpPr>
        <p:spPr bwMode="auto">
          <a:xfrm>
            <a:off x="1835150" y="0"/>
            <a:ext cx="5203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600">
                <a:solidFill>
                  <a:srgbClr val="0000CC"/>
                </a:solidFill>
                <a:latin typeface="Times New Roman" panose="02020603050405020304" pitchFamily="18" charset="0"/>
              </a:rPr>
              <a:t>4.4  </a:t>
            </a:r>
            <a:r>
              <a:rPr lang="zh-CN" altLang="en-US" sz="3600">
                <a:solidFill>
                  <a:srgbClr val="0000CC"/>
                </a:solidFill>
                <a:latin typeface="Times New Roman" panose="02020603050405020304" pitchFamily="18" charset="0"/>
              </a:rPr>
              <a:t>小信号模型分析法</a:t>
            </a:r>
            <a:endParaRPr lang="zh-CN" altLang="en-US" sz="3600">
              <a:solidFill>
                <a:srgbClr val="0000CC"/>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graphicFrame>
        <p:nvGraphicFramePr>
          <p:cNvPr id="105475" name="Object 49"/>
          <p:cNvGraphicFramePr>
            <a:graphicFrameLocks noChangeAspect="1"/>
          </p:cNvGraphicFramePr>
          <p:nvPr/>
        </p:nvGraphicFramePr>
        <p:xfrm>
          <a:off x="4033838" y="819945"/>
          <a:ext cx="4786312" cy="3516312"/>
        </p:xfrm>
        <a:graphic>
          <a:graphicData uri="http://schemas.openxmlformats.org/presentationml/2006/ole">
            <mc:AlternateContent xmlns:mc="http://schemas.openxmlformats.org/markup-compatibility/2006">
              <mc:Choice xmlns:v="urn:schemas-microsoft-com:vml" Requires="v">
                <p:oleObj spid="_x0000_s202399" name="图片" r:id="rId2" imgW="2659380" imgH="1953895" progId="Word.Picture.8">
                  <p:embed/>
                </p:oleObj>
              </mc:Choice>
              <mc:Fallback>
                <p:oleObj name="图片" r:id="rId2" imgW="2659380" imgH="1953895" progId="Word.Picture.8">
                  <p:embed/>
                  <p:pic>
                    <p:nvPicPr>
                      <p:cNvPr id="0" name="图片 2023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38" y="819945"/>
                        <a:ext cx="4786312"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52"/>
          <p:cNvSpPr>
            <a:spLocks noChangeArrowheads="1"/>
          </p:cNvSpPr>
          <p:nvPr/>
        </p:nvSpPr>
        <p:spPr bwMode="auto">
          <a:xfrm>
            <a:off x="468313" y="703263"/>
            <a:ext cx="46799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zh-CN" altLang="en-US" sz="2000" dirty="0"/>
              <a:t>例</a:t>
            </a:r>
            <a:r>
              <a:rPr lang="en-US" altLang="zh-CN" sz="2000" dirty="0"/>
              <a:t>2    </a:t>
            </a:r>
            <a:r>
              <a:rPr kumimoji="1" lang="en-US" altLang="zh-CN" sz="2000" i="1" dirty="0">
                <a:latin typeface="Times New Roman" panose="02020603050405020304" pitchFamily="18" charset="0"/>
                <a:ea typeface="华康简宋"/>
                <a:cs typeface="华康简宋"/>
              </a:rPr>
              <a:t>V</a:t>
            </a:r>
            <a:r>
              <a:rPr kumimoji="1" lang="en-US" altLang="zh-CN" sz="2000" baseline="-30000" dirty="0">
                <a:latin typeface="Times New Roman" panose="02020603050405020304" pitchFamily="18" charset="0"/>
                <a:ea typeface="华康简宋"/>
                <a:cs typeface="华康简宋"/>
              </a:rPr>
              <a:t>TN</a:t>
            </a:r>
            <a:r>
              <a:rPr kumimoji="1" lang="en-US" altLang="zh-CN" sz="2000" dirty="0">
                <a:latin typeface="Times New Roman" panose="02020603050405020304" pitchFamily="18" charset="0"/>
              </a:rPr>
              <a:t>=1V</a:t>
            </a:r>
            <a:r>
              <a:rPr kumimoji="1" lang="zh-CN" altLang="en-US" sz="2000" dirty="0">
                <a:latin typeface="Times New Roman" panose="02020603050405020304" pitchFamily="18" charset="0"/>
              </a:rPr>
              <a:t>，</a:t>
            </a:r>
            <a:r>
              <a:rPr lang="en-US" altLang="zh-CN" sz="2000" i="1" dirty="0" err="1">
                <a:latin typeface="Times New Roman" panose="02020603050405020304" pitchFamily="18" charset="0"/>
              </a:rPr>
              <a:t>K</a:t>
            </a:r>
            <a:r>
              <a:rPr kumimoji="1" lang="en-US" altLang="zh-CN" sz="2000" baseline="-30000" dirty="0" err="1">
                <a:latin typeface="Times New Roman" panose="02020603050405020304" pitchFamily="18" charset="0"/>
                <a:ea typeface="华康简宋"/>
                <a:cs typeface="华康简宋"/>
              </a:rPr>
              <a:t>n</a:t>
            </a:r>
            <a:r>
              <a:rPr kumimoji="1" lang="en-US" altLang="zh-CN" sz="2000" dirty="0">
                <a:latin typeface="Times New Roman" panose="02020603050405020304" pitchFamily="18" charset="0"/>
              </a:rPr>
              <a:t>=0.5mA/V</a:t>
            </a:r>
            <a:r>
              <a:rPr kumimoji="1" lang="en-US" altLang="zh-CN" sz="2000" baseline="30000" dirty="0">
                <a:latin typeface="Times New Roman" panose="02020603050405020304" pitchFamily="18" charset="0"/>
              </a:rPr>
              <a:t>2</a:t>
            </a:r>
            <a:r>
              <a:rPr kumimoji="1" lang="zh-CN" altLang="en-US" sz="2000" dirty="0">
                <a:latin typeface="Times New Roman" panose="02020603050405020304" pitchFamily="18" charset="0"/>
              </a:rPr>
              <a:t>，</a:t>
            </a:r>
            <a:r>
              <a:rPr kumimoji="1" lang="zh-CN" altLang="en-US" sz="2000" i="1" dirty="0">
                <a:latin typeface="Times New Roman" panose="02020603050405020304" pitchFamily="18" charset="0"/>
                <a:sym typeface="Symbol" panose="05050102010706020507" pitchFamily="18" charset="2"/>
              </a:rPr>
              <a:t></a:t>
            </a:r>
            <a:r>
              <a:rPr kumimoji="1" lang="en-US" altLang="zh-CN" sz="2000" dirty="0">
                <a:latin typeface="Times New Roman" panose="02020603050405020304" pitchFamily="18" charset="0"/>
              </a:rPr>
              <a:t>=0</a:t>
            </a:r>
            <a:r>
              <a:rPr kumimoji="1" lang="zh-CN" altLang="en-US" sz="2000" dirty="0">
                <a:latin typeface="Times New Roman" panose="02020603050405020304" pitchFamily="18" charset="0"/>
              </a:rPr>
              <a:t>，</a:t>
            </a:r>
            <a:r>
              <a:rPr kumimoji="1" lang="en-US" altLang="zh-CN" sz="2000" i="1" dirty="0">
                <a:latin typeface="Times New Roman" panose="02020603050405020304" pitchFamily="18" charset="0"/>
                <a:ea typeface="华康简宋"/>
                <a:cs typeface="华康简宋"/>
              </a:rPr>
              <a:t>V</a:t>
            </a:r>
            <a:r>
              <a:rPr kumimoji="1" lang="en-US" altLang="zh-CN" sz="2000" baseline="-30000" dirty="0">
                <a:latin typeface="Times New Roman" panose="02020603050405020304" pitchFamily="18" charset="0"/>
                <a:ea typeface="华康简宋"/>
                <a:cs typeface="华康简宋"/>
              </a:rPr>
              <a:t>DD</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ea typeface="华康简宋"/>
                <a:cs typeface="华康简宋"/>
              </a:rPr>
              <a:t>V</a:t>
            </a:r>
            <a:r>
              <a:rPr kumimoji="1" lang="en-US" altLang="zh-CN" sz="2000" baseline="-30000" dirty="0">
                <a:latin typeface="Times New Roman" panose="02020603050405020304" pitchFamily="18" charset="0"/>
                <a:ea typeface="华康简宋"/>
                <a:cs typeface="华康简宋"/>
              </a:rPr>
              <a:t>SS</a:t>
            </a:r>
            <a:r>
              <a:rPr kumimoji="1" lang="en-US" altLang="zh-CN" sz="2000" dirty="0">
                <a:latin typeface="Times New Roman" panose="02020603050405020304" pitchFamily="18" charset="0"/>
              </a:rPr>
              <a:t>=5V</a:t>
            </a:r>
            <a:r>
              <a:rPr kumimoji="1" lang="zh-CN" altLang="en-US" sz="2000" dirty="0">
                <a:latin typeface="Times New Roman" panose="02020603050405020304" pitchFamily="18" charset="0"/>
              </a:rPr>
              <a:t>， </a:t>
            </a:r>
            <a:r>
              <a:rPr kumimoji="1" lang="en-US" altLang="zh-CN" sz="2000" i="1" dirty="0">
                <a:latin typeface="Times New Roman" panose="02020603050405020304" pitchFamily="18" charset="0"/>
                <a:ea typeface="华康简宋"/>
                <a:cs typeface="华康简宋"/>
              </a:rPr>
              <a:t>R</a:t>
            </a:r>
            <a:r>
              <a:rPr kumimoji="1" lang="en-US" altLang="zh-CN" sz="2000" baseline="-30000" dirty="0">
                <a:latin typeface="Times New Roman" panose="02020603050405020304" pitchFamily="18" charset="0"/>
                <a:ea typeface="华康简宋"/>
                <a:cs typeface="华康简宋"/>
              </a:rPr>
              <a:t>d</a:t>
            </a:r>
            <a:r>
              <a:rPr kumimoji="1" lang="en-US" altLang="zh-CN" sz="2000" dirty="0">
                <a:latin typeface="Times New Roman" panose="02020603050405020304" pitchFamily="18" charset="0"/>
              </a:rPr>
              <a:t>=10k</a:t>
            </a:r>
            <a:r>
              <a:rPr kumimoji="1" lang="en-US" altLang="zh-CN" sz="2000"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rPr>
              <a:t>， </a:t>
            </a:r>
            <a:r>
              <a:rPr kumimoji="1" lang="en-US" altLang="zh-CN" sz="2000" i="1" dirty="0" err="1">
                <a:latin typeface="Times New Roman" panose="02020603050405020304" pitchFamily="18" charset="0"/>
                <a:ea typeface="华康简宋"/>
                <a:cs typeface="华康简宋"/>
              </a:rPr>
              <a:t>R</a:t>
            </a:r>
            <a:r>
              <a:rPr kumimoji="1" lang="en-US" altLang="zh-CN" sz="2000" baseline="-30000" dirty="0" err="1">
                <a:latin typeface="Times New Roman" panose="02020603050405020304" pitchFamily="18" charset="0"/>
                <a:ea typeface="华康简宋"/>
                <a:cs typeface="华康简宋"/>
              </a:rPr>
              <a:t>s</a:t>
            </a:r>
            <a:r>
              <a:rPr kumimoji="1" lang="en-US" altLang="zh-CN" sz="2000" dirty="0">
                <a:latin typeface="Times New Roman" panose="02020603050405020304" pitchFamily="18" charset="0"/>
              </a:rPr>
              <a:t>=0.5k</a:t>
            </a:r>
            <a:r>
              <a:rPr kumimoji="1" lang="en-US" altLang="zh-CN" sz="2000"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rPr>
              <a:t>， </a:t>
            </a:r>
            <a:r>
              <a:rPr kumimoji="1" lang="en-US" altLang="zh-CN" sz="2000" i="1" dirty="0" err="1">
                <a:latin typeface="Times New Roman" panose="02020603050405020304" pitchFamily="18" charset="0"/>
                <a:ea typeface="华康简宋"/>
                <a:cs typeface="华康简宋"/>
              </a:rPr>
              <a:t>R</a:t>
            </a:r>
            <a:r>
              <a:rPr kumimoji="1" lang="en-US" altLang="zh-CN" sz="2000" baseline="-30000" dirty="0" err="1">
                <a:latin typeface="Times New Roman" panose="02020603050405020304" pitchFamily="18" charset="0"/>
                <a:ea typeface="华康简宋"/>
                <a:cs typeface="华康简宋"/>
              </a:rPr>
              <a:t>si</a:t>
            </a:r>
            <a:r>
              <a:rPr kumimoji="1" lang="en-US" altLang="zh-CN" sz="2000" dirty="0">
                <a:latin typeface="Times New Roman" panose="02020603050405020304" pitchFamily="18" charset="0"/>
              </a:rPr>
              <a:t>=4k</a:t>
            </a:r>
            <a:r>
              <a:rPr kumimoji="1" lang="en-US" altLang="zh-CN" sz="2000"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rPr>
              <a:t>，</a:t>
            </a:r>
            <a:r>
              <a:rPr kumimoji="1" lang="en-US" altLang="zh-CN" sz="2000" i="1" dirty="0">
                <a:latin typeface="Times New Roman" panose="02020603050405020304" pitchFamily="18" charset="0"/>
                <a:ea typeface="华康简宋"/>
                <a:cs typeface="华康简宋"/>
              </a:rPr>
              <a:t>R</a:t>
            </a:r>
            <a:r>
              <a:rPr kumimoji="1" lang="en-US" altLang="zh-CN" sz="2000" baseline="-30000" dirty="0">
                <a:latin typeface="Times New Roman" panose="02020603050405020304" pitchFamily="18" charset="0"/>
                <a:ea typeface="华康简宋"/>
                <a:cs typeface="华康简宋"/>
              </a:rPr>
              <a:t>g1</a:t>
            </a:r>
            <a:r>
              <a:rPr kumimoji="1" lang="en-US" altLang="zh-CN" sz="2000" dirty="0">
                <a:latin typeface="Times New Roman" panose="02020603050405020304" pitchFamily="18" charset="0"/>
              </a:rPr>
              <a:t>=150k</a:t>
            </a:r>
            <a:r>
              <a:rPr kumimoji="1" lang="en-US" altLang="zh-CN" sz="2000"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rPr>
              <a:t>， </a:t>
            </a:r>
            <a:r>
              <a:rPr kumimoji="1" lang="en-US" altLang="zh-CN" sz="2000" i="1" dirty="0">
                <a:latin typeface="Times New Roman" panose="02020603050405020304" pitchFamily="18" charset="0"/>
                <a:ea typeface="华康简宋"/>
                <a:cs typeface="华康简宋"/>
              </a:rPr>
              <a:t>R</a:t>
            </a:r>
            <a:r>
              <a:rPr kumimoji="1" lang="en-US" altLang="zh-CN" sz="2000" baseline="-30000" dirty="0">
                <a:latin typeface="Times New Roman" panose="02020603050405020304" pitchFamily="18" charset="0"/>
                <a:ea typeface="华康简宋"/>
                <a:cs typeface="华康简宋"/>
              </a:rPr>
              <a:t>g2</a:t>
            </a:r>
            <a:r>
              <a:rPr kumimoji="1" lang="en-US" altLang="zh-CN" sz="2000" dirty="0">
                <a:latin typeface="Times New Roman" panose="02020603050405020304" pitchFamily="18" charset="0"/>
              </a:rPr>
              <a:t>=47k</a:t>
            </a:r>
            <a:r>
              <a:rPr kumimoji="1" lang="en-US" altLang="zh-CN" sz="2000"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rPr>
              <a:t>，确定静态工作点，求动态指标。</a:t>
            </a:r>
            <a:endParaRPr kumimoji="1" lang="zh-CN" altLang="en-US" sz="20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nvGraphicFramePr>
        <p:xfrm>
          <a:off x="4033838" y="800708"/>
          <a:ext cx="4797763" cy="3518280"/>
        </p:xfrm>
        <a:graphic>
          <a:graphicData uri="http://schemas.openxmlformats.org/presentationml/2006/ole">
            <mc:AlternateContent xmlns:mc="http://schemas.openxmlformats.org/markup-compatibility/2006">
              <mc:Choice xmlns:v="urn:schemas-microsoft-com:vml" Requires="v">
                <p:oleObj spid="_x0000_s242845" name="Picture" r:id="rId1" imgW="2658110" imgH="1950085" progId="Word.Picture.8">
                  <p:embed/>
                </p:oleObj>
              </mc:Choice>
              <mc:Fallback>
                <p:oleObj name="Picture" r:id="rId1" imgW="2658110" imgH="1950085" progId="Word.Picture.8">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8" y="800708"/>
                        <a:ext cx="4797763" cy="3518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sp>
        <p:nvSpPr>
          <p:cNvPr id="8" name="Text Box 8"/>
          <p:cNvSpPr txBox="1">
            <a:spLocks noChangeArrowheads="1"/>
          </p:cNvSpPr>
          <p:nvPr/>
        </p:nvSpPr>
        <p:spPr bwMode="auto">
          <a:xfrm>
            <a:off x="516410" y="742237"/>
            <a:ext cx="2969083" cy="490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zh-CN" altLang="en-US" sz="2400" dirty="0" smtClean="0">
                <a:solidFill>
                  <a:srgbClr val="C00000"/>
                </a:solidFill>
                <a:latin typeface="黑体" panose="02010609060101010101" pitchFamily="49" charset="-122"/>
                <a:ea typeface="黑体" panose="02010609060101010101" pitchFamily="49" charset="-122"/>
              </a:rPr>
              <a:t>静态工作点稳定</a:t>
            </a:r>
            <a:r>
              <a:rPr kumimoji="1" lang="zh-CN" altLang="en-US" sz="2400" dirty="0">
                <a:solidFill>
                  <a:srgbClr val="C00000"/>
                </a:solidFill>
                <a:latin typeface="黑体" panose="02010609060101010101" pitchFamily="49" charset="-122"/>
                <a:ea typeface="黑体" panose="02010609060101010101" pitchFamily="49" charset="-122"/>
              </a:rPr>
              <a:t>原理</a:t>
            </a:r>
            <a:endParaRPr kumimoji="1" lang="zh-CN" altLang="en-US" sz="2400" dirty="0">
              <a:solidFill>
                <a:srgbClr val="C00000"/>
              </a:solidFill>
              <a:latin typeface="黑体" panose="02010609060101010101" pitchFamily="49" charset="-122"/>
              <a:ea typeface="黑体" panose="02010609060101010101" pitchFamily="49" charset="-122"/>
            </a:endParaRPr>
          </a:p>
        </p:txBody>
      </p:sp>
      <p:graphicFrame>
        <p:nvGraphicFramePr>
          <p:cNvPr id="9" name="Object 65"/>
          <p:cNvGraphicFramePr>
            <a:graphicFrameLocks noChangeAspect="1"/>
          </p:cNvGraphicFramePr>
          <p:nvPr/>
        </p:nvGraphicFramePr>
        <p:xfrm>
          <a:off x="681786" y="1298339"/>
          <a:ext cx="4037012" cy="798513"/>
        </p:xfrm>
        <a:graphic>
          <a:graphicData uri="http://schemas.openxmlformats.org/presentationml/2006/ole">
            <mc:AlternateContent xmlns:mc="http://schemas.openxmlformats.org/markup-compatibility/2006">
              <mc:Choice xmlns:v="urn:schemas-microsoft-com:vml" Requires="v">
                <p:oleObj spid="_x0000_s242846" name="Equation" r:id="rId4" imgW="56997600" imgH="11277600" progId="Equation.DSMT4">
                  <p:embed/>
                </p:oleObj>
              </mc:Choice>
              <mc:Fallback>
                <p:oleObj name="Equation" r:id="rId4" imgW="56997600" imgH="11277600" progId="Equation.DSMT4">
                  <p:embed/>
                  <p:pic>
                    <p:nvPicPr>
                      <p:cNvPr id="0" name="图片 242845"/>
                      <p:cNvPicPr>
                        <a:picLocks noChangeAspect="1" noChangeArrowheads="1"/>
                      </p:cNvPicPr>
                      <p:nvPr/>
                    </p:nvPicPr>
                    <p:blipFill>
                      <a:blip r:embed="rId5"/>
                      <a:srcRect/>
                      <a:stretch>
                        <a:fillRect/>
                      </a:stretch>
                    </p:blipFill>
                    <p:spPr bwMode="auto">
                      <a:xfrm>
                        <a:off x="681786" y="1298339"/>
                        <a:ext cx="4037012"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66"/>
          <p:cNvGraphicFramePr>
            <a:graphicFrameLocks noChangeAspect="1"/>
          </p:cNvGraphicFramePr>
          <p:nvPr/>
        </p:nvGraphicFramePr>
        <p:xfrm>
          <a:off x="681786" y="2191333"/>
          <a:ext cx="2070100" cy="409575"/>
        </p:xfrm>
        <a:graphic>
          <a:graphicData uri="http://schemas.openxmlformats.org/presentationml/2006/ole">
            <mc:AlternateContent xmlns:mc="http://schemas.openxmlformats.org/markup-compatibility/2006">
              <mc:Choice xmlns:v="urn:schemas-microsoft-com:vml" Requires="v">
                <p:oleObj spid="_x0000_s242847" name="Equation" r:id="rId6" imgW="29260800" imgH="5791200" progId="Equation.DSMT4">
                  <p:embed/>
                </p:oleObj>
              </mc:Choice>
              <mc:Fallback>
                <p:oleObj name="Equation" r:id="rId6" imgW="29260800" imgH="5791200" progId="Equation.DSMT4">
                  <p:embed/>
                  <p:pic>
                    <p:nvPicPr>
                      <p:cNvPr id="0" name="图片 242846"/>
                      <p:cNvPicPr>
                        <a:picLocks noChangeAspect="1" noChangeArrowheads="1"/>
                      </p:cNvPicPr>
                      <p:nvPr/>
                    </p:nvPicPr>
                    <p:blipFill>
                      <a:blip r:embed="rId7"/>
                      <a:srcRect/>
                      <a:stretch>
                        <a:fillRect/>
                      </a:stretch>
                    </p:blipFill>
                    <p:spPr bwMode="auto">
                      <a:xfrm>
                        <a:off x="681786" y="2191333"/>
                        <a:ext cx="20701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67"/>
          <p:cNvGraphicFramePr>
            <a:graphicFrameLocks noChangeAspect="1"/>
          </p:cNvGraphicFramePr>
          <p:nvPr/>
        </p:nvGraphicFramePr>
        <p:xfrm>
          <a:off x="681786" y="2781176"/>
          <a:ext cx="2438400" cy="431800"/>
        </p:xfrm>
        <a:graphic>
          <a:graphicData uri="http://schemas.openxmlformats.org/presentationml/2006/ole">
            <mc:AlternateContent xmlns:mc="http://schemas.openxmlformats.org/markup-compatibility/2006">
              <mc:Choice xmlns:v="urn:schemas-microsoft-com:vml" Requires="v">
                <p:oleObj spid="_x0000_s242848" name="Equation" r:id="rId8" imgW="1435100" imgH="254000" progId="Equation.DSMT4">
                  <p:embed/>
                </p:oleObj>
              </mc:Choice>
              <mc:Fallback>
                <p:oleObj name="Equation" r:id="rId8" imgW="1435100" imgH="254000" progId="Equation.DSMT4">
                  <p:embed/>
                  <p:pic>
                    <p:nvPicPr>
                      <p:cNvPr id="0" name="图片 2428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786" y="2781176"/>
                        <a:ext cx="2438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16"/>
          <p:cNvSpPr txBox="1">
            <a:spLocks noChangeArrowheads="1"/>
          </p:cNvSpPr>
          <p:nvPr/>
        </p:nvSpPr>
        <p:spPr bwMode="auto">
          <a:xfrm>
            <a:off x="2045850" y="4646089"/>
            <a:ext cx="8191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en-US" altLang="zh-CN" sz="2400" i="1">
                <a:solidFill>
                  <a:srgbClr val="0033CC"/>
                </a:solidFill>
                <a:latin typeface="Times New Roman" panose="02020603050405020304" pitchFamily="18" charset="0"/>
                <a:ea typeface="黑体" panose="02010609060101010101" pitchFamily="49" charset="-122"/>
              </a:rPr>
              <a:t>I</a:t>
            </a:r>
            <a:r>
              <a:rPr kumimoji="1" lang="en-US" altLang="zh-CN" sz="2400" baseline="-25000">
                <a:solidFill>
                  <a:srgbClr val="0033CC"/>
                </a:solidFill>
                <a:latin typeface="Times New Roman" panose="02020603050405020304" pitchFamily="18" charset="0"/>
                <a:ea typeface="黑体" panose="02010609060101010101" pitchFamily="49" charset="-122"/>
              </a:rPr>
              <a:t>DQ</a:t>
            </a:r>
            <a:r>
              <a:rPr kumimoji="1" lang="en-US" altLang="zh-CN" sz="2400">
                <a:solidFill>
                  <a:srgbClr val="0033CC"/>
                </a:solidFill>
                <a:latin typeface="Times New Roman" panose="02020603050405020304" pitchFamily="18" charset="0"/>
                <a:ea typeface="黑体" panose="02010609060101010101" pitchFamily="49" charset="-122"/>
                <a:sym typeface="Symbol" panose="05050102010706020507" pitchFamily="18" charset="2"/>
              </a:rPr>
              <a:t></a:t>
            </a:r>
            <a:endParaRPr kumimoji="1" lang="en-US" altLang="zh-CN" sz="2400">
              <a:solidFill>
                <a:srgbClr val="0033CC"/>
              </a:solidFill>
              <a:latin typeface="Times New Roman" panose="02020603050405020304" pitchFamily="18" charset="0"/>
              <a:ea typeface="黑体" panose="02010609060101010101" pitchFamily="49" charset="-122"/>
              <a:sym typeface="Symbol" panose="05050102010706020507" pitchFamily="18" charset="2"/>
            </a:endParaRPr>
          </a:p>
        </p:txBody>
      </p:sp>
      <p:sp>
        <p:nvSpPr>
          <p:cNvPr id="13" name="Text Box 18"/>
          <p:cNvSpPr txBox="1">
            <a:spLocks noChangeArrowheads="1"/>
          </p:cNvSpPr>
          <p:nvPr/>
        </p:nvSpPr>
        <p:spPr bwMode="auto">
          <a:xfrm>
            <a:off x="2772925" y="4646089"/>
            <a:ext cx="1419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en-US" altLang="zh-CN" sz="2400" dirty="0">
                <a:solidFill>
                  <a:srgbClr val="0033CC"/>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sz="2400" dirty="0">
                <a:solidFill>
                  <a:srgbClr val="0033CC"/>
                </a:solidFill>
                <a:latin typeface="Times New Roman" panose="02020603050405020304" pitchFamily="18" charset="0"/>
                <a:ea typeface="黑体" panose="02010609060101010101" pitchFamily="49" charset="-122"/>
              </a:rPr>
              <a:t> </a:t>
            </a:r>
            <a:r>
              <a:rPr kumimoji="1" lang="en-US" altLang="zh-CN" sz="2400" i="1" dirty="0">
                <a:solidFill>
                  <a:srgbClr val="0033CC"/>
                </a:solidFill>
                <a:latin typeface="Times New Roman" panose="02020603050405020304" pitchFamily="18" charset="0"/>
                <a:ea typeface="黑体" panose="02010609060101010101" pitchFamily="49" charset="-122"/>
              </a:rPr>
              <a:t>V</a:t>
            </a:r>
            <a:r>
              <a:rPr kumimoji="1" lang="en-US" altLang="zh-CN" sz="2400" baseline="-25000" dirty="0">
                <a:solidFill>
                  <a:srgbClr val="0033CC"/>
                </a:solidFill>
                <a:latin typeface="Times New Roman" panose="02020603050405020304" pitchFamily="18" charset="0"/>
                <a:ea typeface="黑体" panose="02010609060101010101" pitchFamily="49" charset="-122"/>
              </a:rPr>
              <a:t>S </a:t>
            </a:r>
            <a:r>
              <a:rPr kumimoji="1" lang="en-US" altLang="zh-CN" sz="2400" dirty="0">
                <a:solidFill>
                  <a:srgbClr val="0033CC"/>
                </a:solidFill>
                <a:latin typeface="Times New Roman" panose="02020603050405020304" pitchFamily="18" charset="0"/>
                <a:ea typeface="黑体" panose="02010609060101010101" pitchFamily="49" charset="-122"/>
                <a:sym typeface="Symbol" panose="05050102010706020507" pitchFamily="18" charset="2"/>
              </a:rPr>
              <a:t></a:t>
            </a:r>
            <a:endParaRPr kumimoji="1" lang="en-US" altLang="zh-CN" sz="2400" dirty="0">
              <a:solidFill>
                <a:srgbClr val="0033CC"/>
              </a:solidFill>
              <a:latin typeface="Times New Roman" panose="02020603050405020304" pitchFamily="18" charset="0"/>
              <a:ea typeface="黑体" panose="02010609060101010101" pitchFamily="49" charset="-122"/>
              <a:sym typeface="Symbol" panose="05050102010706020507" pitchFamily="18" charset="2"/>
            </a:endParaRPr>
          </a:p>
        </p:txBody>
      </p:sp>
      <p:sp>
        <p:nvSpPr>
          <p:cNvPr id="14" name="Text Box 23"/>
          <p:cNvSpPr txBox="1">
            <a:spLocks noChangeArrowheads="1"/>
          </p:cNvSpPr>
          <p:nvPr/>
        </p:nvSpPr>
        <p:spPr bwMode="auto">
          <a:xfrm>
            <a:off x="2104588" y="5439839"/>
            <a:ext cx="990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en-US" altLang="zh-CN" sz="2400" i="1">
                <a:solidFill>
                  <a:srgbClr val="0033CC"/>
                </a:solidFill>
                <a:latin typeface="Times New Roman" panose="02020603050405020304" pitchFamily="18" charset="0"/>
                <a:ea typeface="黑体" panose="02010609060101010101" pitchFamily="49" charset="-122"/>
              </a:rPr>
              <a:t>I</a:t>
            </a:r>
            <a:r>
              <a:rPr kumimoji="1" lang="en-US" altLang="zh-CN" sz="2400" baseline="-25000">
                <a:solidFill>
                  <a:srgbClr val="0033CC"/>
                </a:solidFill>
                <a:latin typeface="Times New Roman" panose="02020603050405020304" pitchFamily="18" charset="0"/>
                <a:ea typeface="黑体" panose="02010609060101010101" pitchFamily="49" charset="-122"/>
              </a:rPr>
              <a:t>DQ</a:t>
            </a:r>
            <a:r>
              <a:rPr kumimoji="1" lang="en-US" altLang="zh-CN" sz="2400">
                <a:solidFill>
                  <a:srgbClr val="0033CC"/>
                </a:solidFill>
                <a:latin typeface="Times New Roman" panose="02020603050405020304" pitchFamily="18" charset="0"/>
                <a:ea typeface="黑体" panose="02010609060101010101" pitchFamily="49" charset="-122"/>
                <a:sym typeface="Symbol" panose="05050102010706020507" pitchFamily="18" charset="2"/>
              </a:rPr>
              <a:t></a:t>
            </a:r>
            <a:endParaRPr kumimoji="1" lang="en-US" altLang="zh-CN" sz="2400">
              <a:solidFill>
                <a:srgbClr val="0033CC"/>
              </a:solidFill>
              <a:latin typeface="Times New Roman" panose="02020603050405020304" pitchFamily="18" charset="0"/>
              <a:ea typeface="黑体" panose="02010609060101010101" pitchFamily="49" charset="-122"/>
              <a:sym typeface="Symbol" panose="05050102010706020507" pitchFamily="18" charset="2"/>
            </a:endParaRPr>
          </a:p>
        </p:txBody>
      </p:sp>
      <p:grpSp>
        <p:nvGrpSpPr>
          <p:cNvPr id="15" name="组合 14"/>
          <p:cNvGrpSpPr/>
          <p:nvPr/>
        </p:nvGrpSpPr>
        <p:grpSpPr>
          <a:xfrm>
            <a:off x="3120186" y="4996742"/>
            <a:ext cx="3098078" cy="1384586"/>
            <a:chOff x="4642274" y="4964523"/>
            <a:chExt cx="3098078" cy="1384586"/>
          </a:xfrm>
        </p:grpSpPr>
        <p:sp>
          <p:nvSpPr>
            <p:cNvPr id="16" name="Line 22"/>
            <p:cNvSpPr>
              <a:spLocks noChangeShapeType="1"/>
            </p:cNvSpPr>
            <p:nvPr/>
          </p:nvSpPr>
          <p:spPr bwMode="auto">
            <a:xfrm rot="17719707" flipH="1" flipV="1">
              <a:off x="5419671" y="4187126"/>
              <a:ext cx="1384586" cy="2939379"/>
            </a:xfrm>
            <a:prstGeom prst="line">
              <a:avLst/>
            </a:prstGeom>
            <a:noFill/>
            <a:ln w="25400">
              <a:solidFill>
                <a:srgbClr val="0033CC"/>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4"/>
            <p:cNvSpPr>
              <a:spLocks noChangeShapeType="1"/>
            </p:cNvSpPr>
            <p:nvPr/>
          </p:nvSpPr>
          <p:spPr bwMode="auto">
            <a:xfrm flipV="1">
              <a:off x="7740352" y="5204420"/>
              <a:ext cx="0" cy="457200"/>
            </a:xfrm>
            <a:prstGeom prst="line">
              <a:avLst/>
            </a:prstGeom>
            <a:noFill/>
            <a:ln w="25400">
              <a:solidFill>
                <a:srgbClr val="00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Text Box 25"/>
          <p:cNvSpPr txBox="1">
            <a:spLocks noChangeArrowheads="1"/>
          </p:cNvSpPr>
          <p:nvPr/>
        </p:nvSpPr>
        <p:spPr bwMode="auto">
          <a:xfrm>
            <a:off x="3765564" y="5309664"/>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zh-CN" altLang="en-US" sz="2000" dirty="0">
                <a:latin typeface="宋体" panose="02010600030101010101" pitchFamily="2" charset="-122"/>
              </a:rPr>
              <a:t>（反馈控制）</a:t>
            </a:r>
            <a:endParaRPr kumimoji="1" lang="zh-CN" altLang="en-US" sz="2000" dirty="0">
              <a:latin typeface="宋体" panose="02010600030101010101" pitchFamily="2" charset="-122"/>
            </a:endParaRPr>
          </a:p>
        </p:txBody>
      </p:sp>
      <p:sp>
        <p:nvSpPr>
          <p:cNvPr id="19" name="Text Box 29"/>
          <p:cNvSpPr txBox="1">
            <a:spLocks noChangeArrowheads="1"/>
          </p:cNvSpPr>
          <p:nvPr/>
        </p:nvSpPr>
        <p:spPr bwMode="auto">
          <a:xfrm>
            <a:off x="573722" y="3289337"/>
            <a:ext cx="487950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50000"/>
              </a:lnSpc>
              <a:spcBef>
                <a:spcPct val="0"/>
              </a:spcBef>
              <a:buClrTx/>
              <a:buFontTx/>
              <a:buNone/>
            </a:pPr>
            <a:r>
              <a:rPr kumimoji="1" lang="en-US" altLang="zh-CN" sz="2200" dirty="0">
                <a:solidFill>
                  <a:srgbClr val="000000"/>
                </a:solidFill>
                <a:latin typeface="Times New Roman" panose="02020603050405020304" pitchFamily="18" charset="0"/>
              </a:rPr>
              <a:t>        </a:t>
            </a:r>
            <a:r>
              <a:rPr kumimoji="1" lang="zh-CN" altLang="en-US" sz="2200" dirty="0">
                <a:solidFill>
                  <a:srgbClr val="000000"/>
                </a:solidFill>
                <a:latin typeface="Times New Roman" panose="02020603050405020304" pitchFamily="18" charset="0"/>
              </a:rPr>
              <a:t>假设温度变化导致</a:t>
            </a:r>
            <a:r>
              <a:rPr kumimoji="1" lang="en-US" altLang="zh-CN" sz="2200" i="1" dirty="0">
                <a:solidFill>
                  <a:srgbClr val="000000"/>
                </a:solidFill>
                <a:latin typeface="Times New Roman" panose="02020603050405020304" pitchFamily="18" charset="0"/>
              </a:rPr>
              <a:t>I</a:t>
            </a:r>
            <a:r>
              <a:rPr kumimoji="1" lang="en-US" altLang="zh-CN" sz="2200" baseline="-25000" dirty="0">
                <a:solidFill>
                  <a:srgbClr val="000000"/>
                </a:solidFill>
                <a:latin typeface="Times New Roman" panose="02020603050405020304" pitchFamily="18" charset="0"/>
              </a:rPr>
              <a:t>DQ</a:t>
            </a:r>
            <a:r>
              <a:rPr kumimoji="1" lang="zh-CN" altLang="en-US" sz="2200" dirty="0">
                <a:solidFill>
                  <a:srgbClr val="000000"/>
                </a:solidFill>
                <a:latin typeface="Times New Roman" panose="02020603050405020304" pitchFamily="18" charset="0"/>
              </a:rPr>
              <a:t>减小，电路通过如下过程可以稳定</a:t>
            </a:r>
            <a:r>
              <a:rPr kumimoji="1" lang="en-US" altLang="zh-CN" sz="2200" i="1" dirty="0">
                <a:solidFill>
                  <a:srgbClr val="000000"/>
                </a:solidFill>
                <a:latin typeface="Times New Roman" panose="02020603050405020304" pitchFamily="18" charset="0"/>
              </a:rPr>
              <a:t>I</a:t>
            </a:r>
            <a:r>
              <a:rPr kumimoji="1" lang="en-US" altLang="zh-CN" sz="2200" baseline="-25000" dirty="0">
                <a:solidFill>
                  <a:srgbClr val="000000"/>
                </a:solidFill>
                <a:latin typeface="Times New Roman" panose="02020603050405020304" pitchFamily="18" charset="0"/>
              </a:rPr>
              <a:t>DQ</a:t>
            </a:r>
            <a:endParaRPr kumimoji="1" lang="zh-CN" altLang="en-US" sz="2200" dirty="0">
              <a:solidFill>
                <a:srgbClr val="000000"/>
              </a:solidFill>
              <a:latin typeface="Times New Roman" panose="02020603050405020304" pitchFamily="18" charset="0"/>
            </a:endParaRPr>
          </a:p>
        </p:txBody>
      </p:sp>
      <p:sp>
        <p:nvSpPr>
          <p:cNvPr id="20" name="Text Box 30"/>
          <p:cNvSpPr txBox="1">
            <a:spLocks noChangeArrowheads="1"/>
          </p:cNvSpPr>
          <p:nvPr/>
        </p:nvSpPr>
        <p:spPr bwMode="auto">
          <a:xfrm>
            <a:off x="5774907" y="4646089"/>
            <a:ext cx="12354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en-US" altLang="zh-CN" sz="2400" i="1" dirty="0" smtClean="0">
                <a:solidFill>
                  <a:srgbClr val="0033CC"/>
                </a:solidFill>
                <a:latin typeface="Times New Roman" panose="02020603050405020304" pitchFamily="18" charset="0"/>
                <a:ea typeface="黑体" panose="02010609060101010101" pitchFamily="49" charset="-122"/>
              </a:rPr>
              <a:t>V</a:t>
            </a:r>
            <a:r>
              <a:rPr kumimoji="1" lang="en-US" altLang="zh-CN" sz="2400" baseline="-25000" dirty="0" smtClean="0">
                <a:solidFill>
                  <a:srgbClr val="0033CC"/>
                </a:solidFill>
                <a:latin typeface="Times New Roman" panose="02020603050405020304" pitchFamily="18" charset="0"/>
                <a:ea typeface="黑体" panose="02010609060101010101" pitchFamily="49" charset="-122"/>
              </a:rPr>
              <a:t>GSQ</a:t>
            </a:r>
            <a:r>
              <a:rPr kumimoji="1" lang="en-US" altLang="zh-CN" sz="2400" dirty="0" smtClean="0">
                <a:solidFill>
                  <a:srgbClr val="0033CC"/>
                </a:solidFill>
                <a:latin typeface="Times New Roman" panose="02020603050405020304" pitchFamily="18" charset="0"/>
                <a:ea typeface="黑体" panose="02010609060101010101" pitchFamily="49" charset="-122"/>
                <a:sym typeface="Symbol" panose="05050102010706020507" pitchFamily="18" charset="2"/>
              </a:rPr>
              <a:t> </a:t>
            </a:r>
            <a:r>
              <a:rPr kumimoji="1" lang="en-US" altLang="zh-CN" sz="2400" dirty="0">
                <a:solidFill>
                  <a:srgbClr val="0033CC"/>
                </a:solidFill>
                <a:latin typeface="Times New Roman" panose="02020603050405020304" pitchFamily="18" charset="0"/>
                <a:ea typeface="黑体" panose="02010609060101010101" pitchFamily="49" charset="-122"/>
                <a:sym typeface="Symbol" panose="05050102010706020507" pitchFamily="18" charset="2"/>
              </a:rPr>
              <a:t></a:t>
            </a:r>
            <a:endParaRPr kumimoji="1" lang="en-US" altLang="zh-CN" sz="2400" dirty="0">
              <a:solidFill>
                <a:srgbClr val="0033CC"/>
              </a:solidFill>
              <a:latin typeface="Times New Roman" panose="02020603050405020304" pitchFamily="18" charset="0"/>
              <a:ea typeface="黑体" panose="02010609060101010101" pitchFamily="49" charset="-122"/>
              <a:sym typeface="Symbol" panose="05050102010706020507" pitchFamily="18" charset="2"/>
            </a:endParaRPr>
          </a:p>
        </p:txBody>
      </p:sp>
      <p:grpSp>
        <p:nvGrpSpPr>
          <p:cNvPr id="21" name="组合 20"/>
          <p:cNvGrpSpPr/>
          <p:nvPr/>
        </p:nvGrpSpPr>
        <p:grpSpPr>
          <a:xfrm>
            <a:off x="4076242" y="4439714"/>
            <a:ext cx="1553562" cy="823783"/>
            <a:chOff x="5598330" y="4407495"/>
            <a:chExt cx="1553562" cy="823783"/>
          </a:xfrm>
        </p:grpSpPr>
        <p:sp>
          <p:nvSpPr>
            <p:cNvPr id="22" name="Line 22"/>
            <p:cNvSpPr>
              <a:spLocks noChangeShapeType="1"/>
            </p:cNvSpPr>
            <p:nvPr/>
          </p:nvSpPr>
          <p:spPr bwMode="auto">
            <a:xfrm rot="3880293" flipV="1">
              <a:off x="6009210" y="4088597"/>
              <a:ext cx="731801" cy="1553562"/>
            </a:xfrm>
            <a:prstGeom prst="line">
              <a:avLst/>
            </a:prstGeom>
            <a:noFill/>
            <a:ln w="25400">
              <a:solidFill>
                <a:srgbClr val="0033CC"/>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18"/>
            <p:cNvSpPr txBox="1">
              <a:spLocks noChangeArrowheads="1"/>
            </p:cNvSpPr>
            <p:nvPr/>
          </p:nvSpPr>
          <p:spPr bwMode="auto">
            <a:xfrm>
              <a:off x="5673055" y="4407495"/>
              <a:ext cx="1419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en-US" altLang="zh-CN" sz="2400" i="1" dirty="0" smtClean="0">
                  <a:solidFill>
                    <a:srgbClr val="0033CC"/>
                  </a:solidFill>
                  <a:latin typeface="Times New Roman" panose="02020603050405020304" pitchFamily="18" charset="0"/>
                  <a:ea typeface="黑体" panose="02010609060101010101" pitchFamily="49" charset="-122"/>
                </a:rPr>
                <a:t>V</a:t>
              </a:r>
              <a:r>
                <a:rPr kumimoji="1" lang="en-US" altLang="zh-CN" sz="2400" baseline="-25000" dirty="0" smtClean="0">
                  <a:solidFill>
                    <a:srgbClr val="0033CC"/>
                  </a:solidFill>
                  <a:latin typeface="Times New Roman" panose="02020603050405020304" pitchFamily="18" charset="0"/>
                  <a:ea typeface="黑体" panose="02010609060101010101" pitchFamily="49" charset="-122"/>
                </a:rPr>
                <a:t>G </a:t>
              </a:r>
              <a:r>
                <a:rPr kumimoji="1" lang="zh-CN" altLang="en-US" sz="2400" dirty="0" smtClean="0">
                  <a:solidFill>
                    <a:srgbClr val="0033CC"/>
                  </a:solidFill>
                  <a:latin typeface="Times New Roman" panose="02020603050405020304" pitchFamily="18" charset="0"/>
                  <a:ea typeface="黑体" panose="02010609060101010101" pitchFamily="49" charset="-122"/>
                  <a:sym typeface="Symbol" panose="05050102010706020507" pitchFamily="18" charset="2"/>
                </a:rPr>
                <a:t>不变</a:t>
              </a:r>
              <a:endParaRPr kumimoji="1" lang="en-US" altLang="zh-CN" sz="2400" dirty="0">
                <a:solidFill>
                  <a:srgbClr val="0033CC"/>
                </a:solidFill>
                <a:latin typeface="Times New Roman" panose="02020603050405020304" pitchFamily="18" charset="0"/>
                <a:ea typeface="黑体" panose="02010609060101010101" pitchFamily="49" charset="-122"/>
                <a:sym typeface="Symbol" panose="05050102010706020507" pitchFamily="18" charset="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Righ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strips(downLeft)">
                                      <p:cBhvr>
                                        <p:cTn id="47" dur="500"/>
                                        <p:tgtEl>
                                          <p:spTgt spid="15"/>
                                        </p:tgtEl>
                                      </p:cBhvr>
                                    </p:animEffect>
                                  </p:childTnLst>
                                </p:cTn>
                              </p:par>
                            </p:childTnLst>
                          </p:cTn>
                        </p:par>
                        <p:par>
                          <p:cTn id="48" fill="hold">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right)">
                                      <p:cBhvr>
                                        <p:cTn id="51" dur="500"/>
                                        <p:tgtEl>
                                          <p:spTgt spid="14"/>
                                        </p:tgtEl>
                                      </p:cBhvr>
                                    </p:animEffect>
                                  </p:childTnLst>
                                </p:cTn>
                              </p:par>
                            </p:childTnLst>
                          </p:cTn>
                        </p:par>
                        <p:par>
                          <p:cTn id="52" fill="hold">
                            <p:stCondLst>
                              <p:cond delay="1000"/>
                            </p:stCondLst>
                            <p:childTnLst>
                              <p:par>
                                <p:cTn id="53" presetID="18" presetClass="entr" presetSubtype="6"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strips(downRight)">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14" grpId="0"/>
      <p:bldP spid="18" grpId="0" autoUpdateAnimBg="0"/>
      <p:bldP spid="19" grpId="0"/>
      <p:bldP spid="2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graphicFrame>
        <p:nvGraphicFramePr>
          <p:cNvPr id="3" name="Object 49"/>
          <p:cNvGraphicFramePr>
            <a:graphicFrameLocks noChangeAspect="1"/>
          </p:cNvGraphicFramePr>
          <p:nvPr/>
        </p:nvGraphicFramePr>
        <p:xfrm>
          <a:off x="4033838" y="740780"/>
          <a:ext cx="4786312" cy="3516312"/>
        </p:xfrm>
        <a:graphic>
          <a:graphicData uri="http://schemas.openxmlformats.org/presentationml/2006/ole">
            <mc:AlternateContent xmlns:mc="http://schemas.openxmlformats.org/markup-compatibility/2006">
              <mc:Choice xmlns:v="urn:schemas-microsoft-com:vml" Requires="v">
                <p:oleObj spid="_x0000_s240900" name="图片" r:id="rId2" imgW="2659380" imgH="1953895" progId="Word.Picture.8">
                  <p:embed/>
                </p:oleObj>
              </mc:Choice>
              <mc:Fallback>
                <p:oleObj name="图片" r:id="rId2" imgW="2659380" imgH="1953895" progId="Word.Picture.8">
                  <p:embed/>
                  <p:pic>
                    <p:nvPicPr>
                      <p:cNvPr id="0" name="图片 240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38" y="740780"/>
                        <a:ext cx="4786312"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4"/>
          <p:cNvSpPr>
            <a:spLocks noChangeArrowheads="1"/>
          </p:cNvSpPr>
          <p:nvPr/>
        </p:nvSpPr>
        <p:spPr bwMode="auto">
          <a:xfrm>
            <a:off x="468313" y="3101625"/>
            <a:ext cx="295116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381000" indent="-3810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381000" indent="-3810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381000" indent="-3810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381000" indent="-3810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381000" indent="-3810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8382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954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7526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2098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000" dirty="0"/>
              <a:t>假设</a:t>
            </a:r>
            <a:r>
              <a:rPr lang="zh-CN" altLang="en-US" sz="2000" dirty="0" smtClean="0"/>
              <a:t>在恒流区</a:t>
            </a:r>
            <a:r>
              <a:rPr lang="zh-CN" altLang="en-US" sz="2000" dirty="0"/>
              <a:t>，根据</a:t>
            </a:r>
            <a:endParaRPr lang="zh-CN" altLang="en-US" sz="2000" dirty="0"/>
          </a:p>
        </p:txBody>
      </p:sp>
      <p:sp>
        <p:nvSpPr>
          <p:cNvPr id="5" name="Rectangle 52"/>
          <p:cNvSpPr>
            <a:spLocks noChangeArrowheads="1"/>
          </p:cNvSpPr>
          <p:nvPr/>
        </p:nvSpPr>
        <p:spPr bwMode="auto">
          <a:xfrm>
            <a:off x="468313" y="703263"/>
            <a:ext cx="46799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zh-CN" altLang="en-US" sz="2000" dirty="0"/>
              <a:t>例</a:t>
            </a:r>
            <a:r>
              <a:rPr lang="en-US" altLang="zh-CN" sz="2000" dirty="0"/>
              <a:t>2    </a:t>
            </a:r>
            <a:r>
              <a:rPr kumimoji="1" lang="en-US" altLang="zh-CN" sz="2000" i="1" dirty="0">
                <a:latin typeface="Times New Roman" panose="02020603050405020304" pitchFamily="18" charset="0"/>
                <a:ea typeface="华康简宋"/>
                <a:cs typeface="华康简宋"/>
              </a:rPr>
              <a:t>V</a:t>
            </a:r>
            <a:r>
              <a:rPr kumimoji="1" lang="en-US" altLang="zh-CN" sz="2000" baseline="-30000" dirty="0">
                <a:latin typeface="Times New Roman" panose="02020603050405020304" pitchFamily="18" charset="0"/>
                <a:ea typeface="华康简宋"/>
                <a:cs typeface="华康简宋"/>
              </a:rPr>
              <a:t>TN</a:t>
            </a:r>
            <a:r>
              <a:rPr kumimoji="1" lang="en-US" altLang="zh-CN" sz="2000" dirty="0">
                <a:latin typeface="Times New Roman" panose="02020603050405020304" pitchFamily="18" charset="0"/>
              </a:rPr>
              <a:t>=1V</a:t>
            </a:r>
            <a:r>
              <a:rPr kumimoji="1" lang="zh-CN" altLang="en-US" sz="2000" dirty="0">
                <a:latin typeface="Times New Roman" panose="02020603050405020304" pitchFamily="18" charset="0"/>
              </a:rPr>
              <a:t>，</a:t>
            </a:r>
            <a:r>
              <a:rPr lang="en-US" altLang="zh-CN" sz="2000" i="1" dirty="0" err="1">
                <a:latin typeface="Times New Roman" panose="02020603050405020304" pitchFamily="18" charset="0"/>
              </a:rPr>
              <a:t>K</a:t>
            </a:r>
            <a:r>
              <a:rPr kumimoji="1" lang="en-US" altLang="zh-CN" sz="2000" baseline="-30000" dirty="0" err="1">
                <a:latin typeface="Times New Roman" panose="02020603050405020304" pitchFamily="18" charset="0"/>
                <a:ea typeface="华康简宋"/>
                <a:cs typeface="华康简宋"/>
              </a:rPr>
              <a:t>n</a:t>
            </a:r>
            <a:r>
              <a:rPr kumimoji="1" lang="en-US" altLang="zh-CN" sz="2000" dirty="0">
                <a:latin typeface="Times New Roman" panose="02020603050405020304" pitchFamily="18" charset="0"/>
              </a:rPr>
              <a:t>=0.5mA/V</a:t>
            </a:r>
            <a:r>
              <a:rPr kumimoji="1" lang="en-US" altLang="zh-CN" sz="2000" baseline="30000" dirty="0">
                <a:latin typeface="Times New Roman" panose="02020603050405020304" pitchFamily="18" charset="0"/>
              </a:rPr>
              <a:t>2</a:t>
            </a:r>
            <a:r>
              <a:rPr kumimoji="1" lang="zh-CN" altLang="en-US" sz="2000" dirty="0">
                <a:latin typeface="Times New Roman" panose="02020603050405020304" pitchFamily="18" charset="0"/>
              </a:rPr>
              <a:t>，</a:t>
            </a:r>
            <a:r>
              <a:rPr kumimoji="1" lang="zh-CN" altLang="en-US" sz="2000" i="1" dirty="0">
                <a:latin typeface="Times New Roman" panose="02020603050405020304" pitchFamily="18" charset="0"/>
                <a:sym typeface="Symbol" panose="05050102010706020507" pitchFamily="18" charset="2"/>
              </a:rPr>
              <a:t></a:t>
            </a:r>
            <a:r>
              <a:rPr kumimoji="1" lang="en-US" altLang="zh-CN" sz="2000" dirty="0">
                <a:latin typeface="Times New Roman" panose="02020603050405020304" pitchFamily="18" charset="0"/>
              </a:rPr>
              <a:t>=0</a:t>
            </a:r>
            <a:r>
              <a:rPr kumimoji="1" lang="zh-CN" altLang="en-US" sz="2000" dirty="0">
                <a:latin typeface="Times New Roman" panose="02020603050405020304" pitchFamily="18" charset="0"/>
              </a:rPr>
              <a:t>，</a:t>
            </a:r>
            <a:r>
              <a:rPr kumimoji="1" lang="en-US" altLang="zh-CN" sz="2000" i="1" dirty="0">
                <a:latin typeface="Times New Roman" panose="02020603050405020304" pitchFamily="18" charset="0"/>
                <a:ea typeface="华康简宋"/>
                <a:cs typeface="华康简宋"/>
              </a:rPr>
              <a:t>V</a:t>
            </a:r>
            <a:r>
              <a:rPr kumimoji="1" lang="en-US" altLang="zh-CN" sz="2000" baseline="-30000" dirty="0">
                <a:latin typeface="Times New Roman" panose="02020603050405020304" pitchFamily="18" charset="0"/>
                <a:ea typeface="华康简宋"/>
                <a:cs typeface="华康简宋"/>
              </a:rPr>
              <a:t>DD</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ea typeface="华康简宋"/>
                <a:cs typeface="华康简宋"/>
              </a:rPr>
              <a:t>V</a:t>
            </a:r>
            <a:r>
              <a:rPr kumimoji="1" lang="en-US" altLang="zh-CN" sz="2000" baseline="-30000" dirty="0">
                <a:latin typeface="Times New Roman" panose="02020603050405020304" pitchFamily="18" charset="0"/>
                <a:ea typeface="华康简宋"/>
                <a:cs typeface="华康简宋"/>
              </a:rPr>
              <a:t>SS</a:t>
            </a:r>
            <a:r>
              <a:rPr kumimoji="1" lang="en-US" altLang="zh-CN" sz="2000" dirty="0">
                <a:latin typeface="Times New Roman" panose="02020603050405020304" pitchFamily="18" charset="0"/>
              </a:rPr>
              <a:t>=5V</a:t>
            </a:r>
            <a:r>
              <a:rPr kumimoji="1" lang="zh-CN" altLang="en-US" sz="2000" dirty="0">
                <a:latin typeface="Times New Roman" panose="02020603050405020304" pitchFamily="18" charset="0"/>
              </a:rPr>
              <a:t>， </a:t>
            </a:r>
            <a:r>
              <a:rPr kumimoji="1" lang="en-US" altLang="zh-CN" sz="2000" i="1" dirty="0">
                <a:latin typeface="Times New Roman" panose="02020603050405020304" pitchFamily="18" charset="0"/>
                <a:ea typeface="华康简宋"/>
                <a:cs typeface="华康简宋"/>
              </a:rPr>
              <a:t>R</a:t>
            </a:r>
            <a:r>
              <a:rPr kumimoji="1" lang="en-US" altLang="zh-CN" sz="2000" baseline="-30000" dirty="0">
                <a:latin typeface="Times New Roman" panose="02020603050405020304" pitchFamily="18" charset="0"/>
                <a:ea typeface="华康简宋"/>
                <a:cs typeface="华康简宋"/>
              </a:rPr>
              <a:t>d</a:t>
            </a:r>
            <a:r>
              <a:rPr kumimoji="1" lang="en-US" altLang="zh-CN" sz="2000" dirty="0">
                <a:latin typeface="Times New Roman" panose="02020603050405020304" pitchFamily="18" charset="0"/>
              </a:rPr>
              <a:t>=10k</a:t>
            </a:r>
            <a:r>
              <a:rPr kumimoji="1" lang="en-US" altLang="zh-CN" sz="2000"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rPr>
              <a:t>， </a:t>
            </a:r>
            <a:r>
              <a:rPr kumimoji="1" lang="en-US" altLang="zh-CN" sz="2000" i="1" dirty="0" err="1">
                <a:latin typeface="Times New Roman" panose="02020603050405020304" pitchFamily="18" charset="0"/>
                <a:ea typeface="华康简宋"/>
                <a:cs typeface="华康简宋"/>
              </a:rPr>
              <a:t>R</a:t>
            </a:r>
            <a:r>
              <a:rPr kumimoji="1" lang="en-US" altLang="zh-CN" sz="2000" baseline="-30000" dirty="0" err="1">
                <a:latin typeface="Times New Roman" panose="02020603050405020304" pitchFamily="18" charset="0"/>
                <a:ea typeface="华康简宋"/>
                <a:cs typeface="华康简宋"/>
              </a:rPr>
              <a:t>s</a:t>
            </a:r>
            <a:r>
              <a:rPr kumimoji="1" lang="en-US" altLang="zh-CN" sz="2000" dirty="0">
                <a:latin typeface="Times New Roman" panose="02020603050405020304" pitchFamily="18" charset="0"/>
              </a:rPr>
              <a:t>=0.5k</a:t>
            </a:r>
            <a:r>
              <a:rPr kumimoji="1" lang="en-US" altLang="zh-CN" sz="2000"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rPr>
              <a:t>， </a:t>
            </a:r>
            <a:r>
              <a:rPr kumimoji="1" lang="en-US" altLang="zh-CN" sz="2000" i="1" dirty="0" err="1">
                <a:latin typeface="Times New Roman" panose="02020603050405020304" pitchFamily="18" charset="0"/>
                <a:ea typeface="华康简宋"/>
                <a:cs typeface="华康简宋"/>
              </a:rPr>
              <a:t>R</a:t>
            </a:r>
            <a:r>
              <a:rPr kumimoji="1" lang="en-US" altLang="zh-CN" sz="2000" baseline="-30000" dirty="0" err="1">
                <a:latin typeface="Times New Roman" panose="02020603050405020304" pitchFamily="18" charset="0"/>
                <a:ea typeface="华康简宋"/>
                <a:cs typeface="华康简宋"/>
              </a:rPr>
              <a:t>si</a:t>
            </a:r>
            <a:r>
              <a:rPr kumimoji="1" lang="en-US" altLang="zh-CN" sz="2000" dirty="0">
                <a:latin typeface="Times New Roman" panose="02020603050405020304" pitchFamily="18" charset="0"/>
              </a:rPr>
              <a:t>=4k</a:t>
            </a:r>
            <a:r>
              <a:rPr kumimoji="1" lang="en-US" altLang="zh-CN" sz="2000"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rPr>
              <a:t>，</a:t>
            </a:r>
            <a:r>
              <a:rPr kumimoji="1" lang="en-US" altLang="zh-CN" sz="2000" i="1" dirty="0">
                <a:latin typeface="Times New Roman" panose="02020603050405020304" pitchFamily="18" charset="0"/>
                <a:ea typeface="华康简宋"/>
                <a:cs typeface="华康简宋"/>
              </a:rPr>
              <a:t>R</a:t>
            </a:r>
            <a:r>
              <a:rPr kumimoji="1" lang="en-US" altLang="zh-CN" sz="2000" baseline="-30000" dirty="0">
                <a:latin typeface="Times New Roman" panose="02020603050405020304" pitchFamily="18" charset="0"/>
                <a:ea typeface="华康简宋"/>
                <a:cs typeface="华康简宋"/>
              </a:rPr>
              <a:t>g1</a:t>
            </a:r>
            <a:r>
              <a:rPr kumimoji="1" lang="en-US" altLang="zh-CN" sz="2000" dirty="0">
                <a:latin typeface="Times New Roman" panose="02020603050405020304" pitchFamily="18" charset="0"/>
              </a:rPr>
              <a:t>=150k</a:t>
            </a:r>
            <a:r>
              <a:rPr kumimoji="1" lang="en-US" altLang="zh-CN" sz="2000"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rPr>
              <a:t>， </a:t>
            </a:r>
            <a:r>
              <a:rPr kumimoji="1" lang="en-US" altLang="zh-CN" sz="2000" i="1" dirty="0">
                <a:latin typeface="Times New Roman" panose="02020603050405020304" pitchFamily="18" charset="0"/>
                <a:ea typeface="华康简宋"/>
                <a:cs typeface="华康简宋"/>
              </a:rPr>
              <a:t>R</a:t>
            </a:r>
            <a:r>
              <a:rPr kumimoji="1" lang="en-US" altLang="zh-CN" sz="2000" baseline="-30000" dirty="0">
                <a:latin typeface="Times New Roman" panose="02020603050405020304" pitchFamily="18" charset="0"/>
                <a:ea typeface="华康简宋"/>
                <a:cs typeface="华康简宋"/>
              </a:rPr>
              <a:t>g2</a:t>
            </a:r>
            <a:r>
              <a:rPr kumimoji="1" lang="en-US" altLang="zh-CN" sz="2000" dirty="0">
                <a:latin typeface="Times New Roman" panose="02020603050405020304" pitchFamily="18" charset="0"/>
              </a:rPr>
              <a:t>=47k</a:t>
            </a:r>
            <a:r>
              <a:rPr kumimoji="1" lang="en-US" altLang="zh-CN" sz="2000"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rPr>
              <a:t>，确定静态工作点，求动态指标。</a:t>
            </a:r>
            <a:endParaRPr kumimoji="1" lang="zh-CN" altLang="en-US" sz="2000" dirty="0">
              <a:latin typeface="Times New Roman" panose="02020603050405020304" pitchFamily="18" charset="0"/>
            </a:endParaRPr>
          </a:p>
        </p:txBody>
      </p:sp>
      <p:sp>
        <p:nvSpPr>
          <p:cNvPr id="6" name="Rectangle 54"/>
          <p:cNvSpPr>
            <a:spLocks noChangeArrowheads="1"/>
          </p:cNvSpPr>
          <p:nvPr/>
        </p:nvSpPr>
        <p:spPr bwMode="auto">
          <a:xfrm>
            <a:off x="503238" y="2611438"/>
            <a:ext cx="3132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000"/>
              <a:t>解：（</a:t>
            </a:r>
            <a:r>
              <a:rPr lang="en-US" altLang="zh-CN" sz="2000"/>
              <a:t>1</a:t>
            </a:r>
            <a:r>
              <a:rPr lang="zh-CN" altLang="en-US" sz="2000"/>
              <a:t>）静态工作点</a:t>
            </a:r>
            <a:endParaRPr lang="zh-CN" altLang="en-US" sz="2000"/>
          </a:p>
        </p:txBody>
      </p:sp>
      <p:graphicFrame>
        <p:nvGraphicFramePr>
          <p:cNvPr id="7" name="Object 64"/>
          <p:cNvGraphicFramePr>
            <a:graphicFrameLocks noChangeAspect="1"/>
          </p:cNvGraphicFramePr>
          <p:nvPr/>
        </p:nvGraphicFramePr>
        <p:xfrm>
          <a:off x="887413" y="3611563"/>
          <a:ext cx="1597025" cy="409575"/>
        </p:xfrm>
        <a:graphic>
          <a:graphicData uri="http://schemas.openxmlformats.org/presentationml/2006/ole">
            <mc:AlternateContent xmlns:mc="http://schemas.openxmlformats.org/markup-compatibility/2006">
              <mc:Choice xmlns:v="urn:schemas-microsoft-com:vml" Requires="v">
                <p:oleObj spid="_x0000_s240901" name="公式" r:id="rId4" imgW="939165" imgH="241300" progId="Equation.3">
                  <p:embed/>
                </p:oleObj>
              </mc:Choice>
              <mc:Fallback>
                <p:oleObj name="公式" r:id="rId4" imgW="939165" imgH="241300" progId="Equation.3">
                  <p:embed/>
                  <p:pic>
                    <p:nvPicPr>
                      <p:cNvPr id="0" name="图片 2409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413" y="3611563"/>
                        <a:ext cx="15970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65"/>
          <p:cNvGraphicFramePr>
            <a:graphicFrameLocks noChangeAspect="1"/>
          </p:cNvGraphicFramePr>
          <p:nvPr/>
        </p:nvGraphicFramePr>
        <p:xfrm>
          <a:off x="1500188" y="4184650"/>
          <a:ext cx="3884612" cy="884238"/>
        </p:xfrm>
        <a:graphic>
          <a:graphicData uri="http://schemas.openxmlformats.org/presentationml/2006/ole">
            <mc:AlternateContent xmlns:mc="http://schemas.openxmlformats.org/markup-compatibility/2006">
              <mc:Choice xmlns:v="urn:schemas-microsoft-com:vml" Requires="v">
                <p:oleObj spid="_x0000_s240902" name="公式" r:id="rId6" imgW="2286000" imgH="520700" progId="Equation.3">
                  <p:embed/>
                </p:oleObj>
              </mc:Choice>
              <mc:Fallback>
                <p:oleObj name="公式" r:id="rId6" imgW="2286000" imgH="520700" progId="Equation.3">
                  <p:embed/>
                  <p:pic>
                    <p:nvPicPr>
                      <p:cNvPr id="0" name="图片 2409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0188" y="4184650"/>
                        <a:ext cx="3884612"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66"/>
          <p:cNvGraphicFramePr>
            <a:graphicFrameLocks noChangeAspect="1"/>
          </p:cNvGraphicFramePr>
          <p:nvPr/>
        </p:nvGraphicFramePr>
        <p:xfrm>
          <a:off x="5400675" y="4424363"/>
          <a:ext cx="1898650" cy="409575"/>
        </p:xfrm>
        <a:graphic>
          <a:graphicData uri="http://schemas.openxmlformats.org/presentationml/2006/ole">
            <mc:AlternateContent xmlns:mc="http://schemas.openxmlformats.org/markup-compatibility/2006">
              <mc:Choice xmlns:v="urn:schemas-microsoft-com:vml" Requires="v">
                <p:oleObj spid="_x0000_s240903" name="公式" r:id="rId8" imgW="1117600" imgH="241300" progId="Equation.3">
                  <p:embed/>
                </p:oleObj>
              </mc:Choice>
              <mc:Fallback>
                <p:oleObj name="公式" r:id="rId8" imgW="1117600" imgH="241300" progId="Equation.3">
                  <p:embed/>
                  <p:pic>
                    <p:nvPicPr>
                      <p:cNvPr id="0" name="图片 2409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0675" y="4424363"/>
                        <a:ext cx="18986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67"/>
          <p:cNvGraphicFramePr>
            <a:graphicFrameLocks noChangeAspect="1"/>
          </p:cNvGraphicFramePr>
          <p:nvPr/>
        </p:nvGraphicFramePr>
        <p:xfrm>
          <a:off x="901700" y="5183188"/>
          <a:ext cx="2438400" cy="431800"/>
        </p:xfrm>
        <a:graphic>
          <a:graphicData uri="http://schemas.openxmlformats.org/presentationml/2006/ole">
            <mc:AlternateContent xmlns:mc="http://schemas.openxmlformats.org/markup-compatibility/2006">
              <mc:Choice xmlns:v="urn:schemas-microsoft-com:vml" Requires="v">
                <p:oleObj spid="_x0000_s240904" name="公式" r:id="rId10" imgW="1435100" imgH="254000" progId="Equation.3">
                  <p:embed/>
                </p:oleObj>
              </mc:Choice>
              <mc:Fallback>
                <p:oleObj name="公式" r:id="rId10" imgW="1435100" imgH="254000" progId="Equation.3">
                  <p:embed/>
                  <p:pic>
                    <p:nvPicPr>
                      <p:cNvPr id="0" name="图片 24090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700" y="5183188"/>
                        <a:ext cx="2438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69"/>
          <p:cNvGraphicFramePr>
            <a:graphicFrameLocks noChangeAspect="1"/>
          </p:cNvGraphicFramePr>
          <p:nvPr/>
        </p:nvGraphicFramePr>
        <p:xfrm>
          <a:off x="942975" y="5719763"/>
          <a:ext cx="3733800" cy="409575"/>
        </p:xfrm>
        <a:graphic>
          <a:graphicData uri="http://schemas.openxmlformats.org/presentationml/2006/ole">
            <mc:AlternateContent xmlns:mc="http://schemas.openxmlformats.org/markup-compatibility/2006">
              <mc:Choice xmlns:v="urn:schemas-microsoft-com:vml" Requires="v">
                <p:oleObj spid="_x0000_s240905" name="公式" r:id="rId12" imgW="2197100" imgH="241300" progId="Equation.3">
                  <p:embed/>
                </p:oleObj>
              </mc:Choice>
              <mc:Fallback>
                <p:oleObj name="公式" r:id="rId12" imgW="2197100" imgH="241300" progId="Equation.3">
                  <p:embed/>
                  <p:pic>
                    <p:nvPicPr>
                      <p:cNvPr id="0" name="图片 24090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2975" y="5719763"/>
                        <a:ext cx="37338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downRigh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strips(downRigh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trips(downRigh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strips(down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graphicFrame>
        <p:nvGraphicFramePr>
          <p:cNvPr id="106499" name="Object 4"/>
          <p:cNvGraphicFramePr>
            <a:graphicFrameLocks noChangeAspect="1"/>
          </p:cNvGraphicFramePr>
          <p:nvPr/>
        </p:nvGraphicFramePr>
        <p:xfrm>
          <a:off x="4033838" y="740780"/>
          <a:ext cx="4786312" cy="3516312"/>
        </p:xfrm>
        <a:graphic>
          <a:graphicData uri="http://schemas.openxmlformats.org/presentationml/2006/ole">
            <mc:AlternateContent xmlns:mc="http://schemas.openxmlformats.org/markup-compatibility/2006">
              <mc:Choice xmlns:v="urn:schemas-microsoft-com:vml" Requires="v">
                <p:oleObj spid="_x0000_s203484" name="图片" r:id="rId2" imgW="2659380" imgH="1953895" progId="Word.Picture.8">
                  <p:embed/>
                </p:oleObj>
              </mc:Choice>
              <mc:Fallback>
                <p:oleObj name="图片" r:id="rId2" imgW="2659380" imgH="1953895" progId="Word.Picture.8">
                  <p:embed/>
                  <p:pic>
                    <p:nvPicPr>
                      <p:cNvPr id="0" name="图片 2034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38" y="740780"/>
                        <a:ext cx="4786312"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00" name="Rectangle 5"/>
          <p:cNvSpPr>
            <a:spLocks noChangeArrowheads="1"/>
          </p:cNvSpPr>
          <p:nvPr/>
        </p:nvSpPr>
        <p:spPr bwMode="auto">
          <a:xfrm>
            <a:off x="468313" y="3105150"/>
            <a:ext cx="2951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381000" indent="-3810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381000" indent="-3810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381000" indent="-3810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381000" indent="-3810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381000" indent="-3810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8382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954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7526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2098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000"/>
              <a:t>求得</a:t>
            </a:r>
            <a:endParaRPr lang="zh-CN" altLang="en-US" sz="2000"/>
          </a:p>
        </p:txBody>
      </p:sp>
      <p:sp>
        <p:nvSpPr>
          <p:cNvPr id="6" name="Rectangle 15"/>
          <p:cNvSpPr>
            <a:spLocks noChangeArrowheads="1"/>
          </p:cNvSpPr>
          <p:nvPr/>
        </p:nvSpPr>
        <p:spPr bwMode="auto">
          <a:xfrm>
            <a:off x="503238" y="4545013"/>
            <a:ext cx="1116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000">
                <a:latin typeface="Times New Roman" panose="02020603050405020304" pitchFamily="18" charset="0"/>
              </a:rPr>
              <a:t>验证</a:t>
            </a:r>
            <a:endParaRPr kumimoji="1" lang="zh-CN" altLang="en-US" sz="2000">
              <a:latin typeface="Times New Roman" panose="02020603050405020304" pitchFamily="18" charset="0"/>
            </a:endParaRPr>
          </a:p>
        </p:txBody>
      </p:sp>
      <p:graphicFrame>
        <p:nvGraphicFramePr>
          <p:cNvPr id="7" name="Object 18"/>
          <p:cNvGraphicFramePr>
            <a:graphicFrameLocks noChangeAspect="1"/>
          </p:cNvGraphicFramePr>
          <p:nvPr/>
        </p:nvGraphicFramePr>
        <p:xfrm>
          <a:off x="2268538" y="3595688"/>
          <a:ext cx="1597025" cy="409575"/>
        </p:xfrm>
        <a:graphic>
          <a:graphicData uri="http://schemas.openxmlformats.org/presentationml/2006/ole">
            <mc:AlternateContent xmlns:mc="http://schemas.openxmlformats.org/markup-compatibility/2006">
              <mc:Choice xmlns:v="urn:schemas-microsoft-com:vml" Requires="v">
                <p:oleObj spid="_x0000_s203485" name="公式" r:id="rId4" imgW="939165" imgH="241300" progId="Equation.3">
                  <p:embed/>
                </p:oleObj>
              </mc:Choice>
              <mc:Fallback>
                <p:oleObj name="公式" r:id="rId4" imgW="939165" imgH="241300" progId="Equation.3">
                  <p:embed/>
                  <p:pic>
                    <p:nvPicPr>
                      <p:cNvPr id="0" name="图片 2034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3595688"/>
                        <a:ext cx="15970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9"/>
          <p:cNvGraphicFramePr>
            <a:graphicFrameLocks noChangeAspect="1"/>
          </p:cNvGraphicFramePr>
          <p:nvPr/>
        </p:nvGraphicFramePr>
        <p:xfrm>
          <a:off x="755650" y="3595688"/>
          <a:ext cx="1358900" cy="409575"/>
        </p:xfrm>
        <a:graphic>
          <a:graphicData uri="http://schemas.openxmlformats.org/presentationml/2006/ole">
            <mc:AlternateContent xmlns:mc="http://schemas.openxmlformats.org/markup-compatibility/2006">
              <mc:Choice xmlns:v="urn:schemas-microsoft-com:vml" Requires="v">
                <p:oleObj spid="_x0000_s203486" name="公式" r:id="rId6" imgW="799465" imgH="241300" progId="Equation.3">
                  <p:embed/>
                </p:oleObj>
              </mc:Choice>
              <mc:Fallback>
                <p:oleObj name="公式" r:id="rId6" imgW="799465" imgH="241300" progId="Equation.3">
                  <p:embed/>
                  <p:pic>
                    <p:nvPicPr>
                      <p:cNvPr id="0" name="图片 2034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3595688"/>
                        <a:ext cx="13589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0"/>
          <p:cNvGraphicFramePr>
            <a:graphicFrameLocks noChangeAspect="1"/>
          </p:cNvGraphicFramePr>
          <p:nvPr/>
        </p:nvGraphicFramePr>
        <p:xfrm>
          <a:off x="777875" y="4076700"/>
          <a:ext cx="1490663" cy="409575"/>
        </p:xfrm>
        <a:graphic>
          <a:graphicData uri="http://schemas.openxmlformats.org/presentationml/2006/ole">
            <mc:AlternateContent xmlns:mc="http://schemas.openxmlformats.org/markup-compatibility/2006">
              <mc:Choice xmlns:v="urn:schemas-microsoft-com:vml" Requires="v">
                <p:oleObj spid="_x0000_s203487" name="公式" r:id="rId8" imgW="876300" imgH="241300" progId="Equation.3">
                  <p:embed/>
                </p:oleObj>
              </mc:Choice>
              <mc:Fallback>
                <p:oleObj name="公式" r:id="rId8" imgW="876300" imgH="241300" progId="Equation.3">
                  <p:embed/>
                  <p:pic>
                    <p:nvPicPr>
                      <p:cNvPr id="0" name="图片 2034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875" y="4076700"/>
                        <a:ext cx="149066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Group 22"/>
          <p:cNvGrpSpPr/>
          <p:nvPr/>
        </p:nvGrpSpPr>
        <p:grpSpPr bwMode="auto">
          <a:xfrm>
            <a:off x="1079500" y="4905375"/>
            <a:ext cx="2713038" cy="396875"/>
            <a:chOff x="726" y="2636"/>
            <a:chExt cx="1709" cy="250"/>
          </a:xfrm>
        </p:grpSpPr>
        <p:graphicFrame>
          <p:nvGraphicFramePr>
            <p:cNvPr id="106509" name="Object 16"/>
            <p:cNvGraphicFramePr>
              <a:graphicFrameLocks noChangeAspect="1"/>
            </p:cNvGraphicFramePr>
            <p:nvPr/>
          </p:nvGraphicFramePr>
          <p:xfrm>
            <a:off x="1254" y="2636"/>
            <a:ext cx="1181" cy="245"/>
          </p:xfrm>
          <a:graphic>
            <a:graphicData uri="http://schemas.openxmlformats.org/presentationml/2006/ole">
              <mc:AlternateContent xmlns:mc="http://schemas.openxmlformats.org/markup-compatibility/2006">
                <mc:Choice xmlns:v="urn:schemas-microsoft-com:vml" Requires="v">
                  <p:oleObj spid="_x0000_s203488" name="公式" r:id="rId10" imgW="1104900" imgH="228600" progId="Equation.3">
                    <p:embed/>
                  </p:oleObj>
                </mc:Choice>
                <mc:Fallback>
                  <p:oleObj name="公式" r:id="rId10" imgW="1104900" imgH="228600" progId="Equation.3">
                    <p:embed/>
                    <p:pic>
                      <p:nvPicPr>
                        <p:cNvPr id="0" name="图片 20348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4" y="2636"/>
                          <a:ext cx="118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10" name="Rectangle 21"/>
            <p:cNvSpPr>
              <a:spLocks noChangeArrowheads="1"/>
            </p:cNvSpPr>
            <p:nvPr/>
          </p:nvSpPr>
          <p:spPr bwMode="auto">
            <a:xfrm>
              <a:off x="726" y="2636"/>
              <a:ext cx="5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000" dirty="0">
                  <a:latin typeface="Times New Roman" panose="02020603050405020304" pitchFamily="18" charset="0"/>
                </a:rPr>
                <a:t>满足</a:t>
              </a:r>
              <a:endParaRPr kumimoji="1" lang="zh-CN" altLang="en-US" sz="2000" dirty="0">
                <a:latin typeface="Times New Roman" panose="02020603050405020304" pitchFamily="18" charset="0"/>
              </a:endParaRPr>
            </a:p>
          </p:txBody>
        </p:sp>
      </p:grpSp>
      <p:sp>
        <p:nvSpPr>
          <p:cNvPr id="13" name="Rectangle 23"/>
          <p:cNvSpPr>
            <a:spLocks noChangeArrowheads="1"/>
          </p:cNvSpPr>
          <p:nvPr/>
        </p:nvSpPr>
        <p:spPr bwMode="auto">
          <a:xfrm>
            <a:off x="4175956" y="4904333"/>
            <a:ext cx="263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000" dirty="0">
                <a:latin typeface="Times New Roman" panose="02020603050405020304" pitchFamily="18" charset="0"/>
              </a:rPr>
              <a:t>工作</a:t>
            </a:r>
            <a:r>
              <a:rPr kumimoji="1" lang="zh-CN" altLang="en-US" sz="2000" dirty="0" smtClean="0">
                <a:latin typeface="Times New Roman" panose="02020603050405020304" pitchFamily="18" charset="0"/>
              </a:rPr>
              <a:t>在恒流区</a:t>
            </a:r>
            <a:endParaRPr kumimoji="1" lang="zh-CN" altLang="en-US" sz="2000" dirty="0">
              <a:latin typeface="Times New Roman" panose="02020603050405020304" pitchFamily="18" charset="0"/>
            </a:endParaRPr>
          </a:p>
        </p:txBody>
      </p:sp>
      <p:sp>
        <p:nvSpPr>
          <p:cNvPr id="106507" name="Rectangle 52"/>
          <p:cNvSpPr>
            <a:spLocks noChangeArrowheads="1"/>
          </p:cNvSpPr>
          <p:nvPr/>
        </p:nvSpPr>
        <p:spPr bwMode="auto">
          <a:xfrm>
            <a:off x="468313" y="703263"/>
            <a:ext cx="46799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zh-CN" altLang="en-US" sz="2000"/>
              <a:t>例</a:t>
            </a:r>
            <a:r>
              <a:rPr lang="en-US" altLang="zh-CN" sz="2000"/>
              <a:t>2    </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TN</a:t>
            </a:r>
            <a:r>
              <a:rPr kumimoji="1" lang="en-US" altLang="zh-CN" sz="2000">
                <a:latin typeface="Times New Roman" panose="02020603050405020304" pitchFamily="18" charset="0"/>
              </a:rPr>
              <a:t>=1V</a:t>
            </a:r>
            <a:r>
              <a:rPr kumimoji="1" lang="zh-CN" altLang="en-US" sz="2000">
                <a:latin typeface="Times New Roman" panose="02020603050405020304" pitchFamily="18" charset="0"/>
              </a:rPr>
              <a:t>，</a:t>
            </a:r>
            <a:r>
              <a:rPr lang="en-US" altLang="zh-CN" sz="2000" i="1">
                <a:latin typeface="Times New Roman" panose="02020603050405020304" pitchFamily="18" charset="0"/>
              </a:rPr>
              <a:t>K</a:t>
            </a:r>
            <a:r>
              <a:rPr kumimoji="1" lang="en-US" altLang="zh-CN" sz="2000" baseline="-30000">
                <a:latin typeface="Times New Roman" panose="02020603050405020304" pitchFamily="18" charset="0"/>
                <a:ea typeface="华康简宋"/>
                <a:cs typeface="华康简宋"/>
              </a:rPr>
              <a:t>n</a:t>
            </a:r>
            <a:r>
              <a:rPr kumimoji="1" lang="en-US" altLang="zh-CN" sz="2000">
                <a:latin typeface="Times New Roman" panose="02020603050405020304" pitchFamily="18" charset="0"/>
              </a:rPr>
              <a:t>=0.5mA/V</a:t>
            </a:r>
            <a:r>
              <a:rPr kumimoji="1" lang="en-US" altLang="zh-CN" sz="2000" baseline="30000">
                <a:latin typeface="Times New Roman" panose="02020603050405020304" pitchFamily="18" charset="0"/>
              </a:rPr>
              <a:t>2</a:t>
            </a:r>
            <a:r>
              <a:rPr kumimoji="1" lang="zh-CN" altLang="en-US" sz="2000">
                <a:latin typeface="Times New Roman" panose="02020603050405020304" pitchFamily="18" charset="0"/>
              </a:rPr>
              <a:t>，</a:t>
            </a:r>
            <a:r>
              <a:rPr kumimoji="1" lang="zh-CN" altLang="en-US"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DD</a:t>
            </a:r>
            <a:r>
              <a:rPr kumimoji="1" lang="en-US" altLang="zh-CN"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SS</a:t>
            </a:r>
            <a:r>
              <a:rPr kumimoji="1" lang="en-US" altLang="zh-CN" sz="2000">
                <a:latin typeface="Times New Roman" panose="02020603050405020304" pitchFamily="18" charset="0"/>
              </a:rPr>
              <a:t>=5V</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d</a:t>
            </a:r>
            <a:r>
              <a:rPr kumimoji="1" lang="en-US" altLang="zh-CN" sz="2000">
                <a:latin typeface="Times New Roman" panose="02020603050405020304" pitchFamily="18" charset="0"/>
              </a:rPr>
              <a:t>=10k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a:t>
            </a:r>
            <a:r>
              <a:rPr kumimoji="1" lang="en-US" altLang="zh-CN" sz="2000">
                <a:latin typeface="Times New Roman" panose="02020603050405020304" pitchFamily="18" charset="0"/>
              </a:rPr>
              <a:t>=0.5k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si</a:t>
            </a:r>
            <a:r>
              <a:rPr kumimoji="1" lang="en-US" altLang="zh-CN" sz="2000">
                <a:latin typeface="Times New Roman" panose="02020603050405020304" pitchFamily="18" charset="0"/>
              </a:rPr>
              <a:t>=4k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g1</a:t>
            </a:r>
            <a:r>
              <a:rPr kumimoji="1" lang="en-US" altLang="zh-CN" sz="2000">
                <a:latin typeface="Times New Roman" panose="02020603050405020304" pitchFamily="18" charset="0"/>
              </a:rPr>
              <a:t>=150k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g2</a:t>
            </a:r>
            <a:r>
              <a:rPr kumimoji="1" lang="en-US" altLang="zh-CN" sz="2000">
                <a:latin typeface="Times New Roman" panose="02020603050405020304" pitchFamily="18" charset="0"/>
              </a:rPr>
              <a:t>=47k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，确定静态工作点，求动态指标。</a:t>
            </a:r>
            <a:endParaRPr kumimoji="1" lang="zh-CN" altLang="en-US" sz="2000">
              <a:latin typeface="Times New Roman" panose="02020603050405020304" pitchFamily="18" charset="0"/>
            </a:endParaRPr>
          </a:p>
        </p:txBody>
      </p:sp>
      <p:sp>
        <p:nvSpPr>
          <p:cNvPr id="106508" name="Rectangle 54"/>
          <p:cNvSpPr>
            <a:spLocks noChangeArrowheads="1"/>
          </p:cNvSpPr>
          <p:nvPr/>
        </p:nvSpPr>
        <p:spPr bwMode="auto">
          <a:xfrm>
            <a:off x="503238" y="2611438"/>
            <a:ext cx="3132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000"/>
              <a:t>解：（</a:t>
            </a:r>
            <a:r>
              <a:rPr lang="en-US" altLang="zh-CN" sz="2000"/>
              <a:t>1</a:t>
            </a:r>
            <a:r>
              <a:rPr lang="zh-CN" altLang="en-US" sz="2000"/>
              <a:t>）静态工作点</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downRight)">
                                      <p:cBhvr>
                                        <p:cTn id="11" dur="500"/>
                                        <p:tgtEl>
                                          <p:spTgt spid="7"/>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Righ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Right)">
                                      <p:cBhvr>
                                        <p:cTn id="20" dur="500"/>
                                        <p:tgtEl>
                                          <p:spTgt spid="6"/>
                                        </p:tgtEl>
                                      </p:cBhvr>
                                    </p:animEffect>
                                  </p:childTnLst>
                                </p:cTn>
                              </p:par>
                            </p:childTnLst>
                          </p:cTn>
                        </p:par>
                        <p:par>
                          <p:cTn id="21" fill="hold">
                            <p:stCondLst>
                              <p:cond delay="500"/>
                            </p:stCondLst>
                            <p:childTnLst>
                              <p:par>
                                <p:cTn id="22" presetID="18" presetClass="entr" presetSubtype="6"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trips(downRight)">
                                      <p:cBhvr>
                                        <p:cTn id="24" dur="500"/>
                                        <p:tgtEl>
                                          <p:spTgt spid="10"/>
                                        </p:tgtEl>
                                      </p:cBhvr>
                                    </p:animEffect>
                                  </p:childTnLst>
                                </p:cTn>
                              </p:par>
                            </p:childTnLst>
                          </p:cTn>
                        </p:par>
                        <p:par>
                          <p:cTn id="25" fill="hold">
                            <p:stCondLst>
                              <p:cond delay="1000"/>
                            </p:stCondLst>
                            <p:childTnLst>
                              <p:par>
                                <p:cTn id="26" presetID="18" presetClass="entr" presetSubtype="6"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Righ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4"/>
          <p:cNvGraphicFramePr>
            <a:graphicFrameLocks noChangeAspect="1"/>
          </p:cNvGraphicFramePr>
          <p:nvPr/>
        </p:nvGraphicFramePr>
        <p:xfrm>
          <a:off x="4033838" y="740780"/>
          <a:ext cx="4786312" cy="3516312"/>
        </p:xfrm>
        <a:graphic>
          <a:graphicData uri="http://schemas.openxmlformats.org/presentationml/2006/ole">
            <mc:AlternateContent xmlns:mc="http://schemas.openxmlformats.org/markup-compatibility/2006">
              <mc:Choice xmlns:v="urn:schemas-microsoft-com:vml" Requires="v">
                <p:oleObj spid="_x0000_s204068" name="图片" r:id="rId1" imgW="2659380" imgH="1953895" progId="Word.Picture.8">
                  <p:embed/>
                </p:oleObj>
              </mc:Choice>
              <mc:Fallback>
                <p:oleObj name="图片" r:id="rId1" imgW="2659380" imgH="1953895" progId="Word.Picture.8">
                  <p:embed/>
                  <p:pic>
                    <p:nvPicPr>
                      <p:cNvPr id="0" name="图片 2040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8" y="740780"/>
                        <a:ext cx="4786312"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3"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sp>
        <p:nvSpPr>
          <p:cNvPr id="4" name="Rectangle 5"/>
          <p:cNvSpPr>
            <a:spLocks noChangeArrowheads="1"/>
          </p:cNvSpPr>
          <p:nvPr/>
        </p:nvSpPr>
        <p:spPr bwMode="auto">
          <a:xfrm>
            <a:off x="468313" y="2887663"/>
            <a:ext cx="2951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381000" indent="-3810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381000" indent="-3810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381000" indent="-3810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381000" indent="-3810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381000" indent="-3810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8382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954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7526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2098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000"/>
              <a:t>小信号等效电路</a:t>
            </a:r>
            <a:endParaRPr lang="zh-CN" altLang="en-US" sz="2000"/>
          </a:p>
        </p:txBody>
      </p:sp>
      <p:sp>
        <p:nvSpPr>
          <p:cNvPr id="107525" name="Rectangle 7"/>
          <p:cNvSpPr>
            <a:spLocks noChangeArrowheads="1"/>
          </p:cNvSpPr>
          <p:nvPr/>
        </p:nvSpPr>
        <p:spPr bwMode="auto">
          <a:xfrm>
            <a:off x="503238" y="2466975"/>
            <a:ext cx="3132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000"/>
              <a:t>解：（</a:t>
            </a:r>
            <a:r>
              <a:rPr lang="en-US" altLang="zh-CN" sz="2000"/>
              <a:t>2</a:t>
            </a:r>
            <a:r>
              <a:rPr lang="zh-CN" altLang="en-US" sz="2000"/>
              <a:t>）动态指标</a:t>
            </a:r>
            <a:endParaRPr lang="zh-CN" altLang="en-US" sz="2000"/>
          </a:p>
        </p:txBody>
      </p:sp>
      <p:sp>
        <p:nvSpPr>
          <p:cNvPr id="107526" name="Rectangle 52"/>
          <p:cNvSpPr>
            <a:spLocks noChangeArrowheads="1"/>
          </p:cNvSpPr>
          <p:nvPr/>
        </p:nvSpPr>
        <p:spPr bwMode="auto">
          <a:xfrm>
            <a:off x="468313" y="703263"/>
            <a:ext cx="46799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zh-CN" altLang="en-US" sz="2000"/>
              <a:t>例</a:t>
            </a:r>
            <a:r>
              <a:rPr lang="en-US" altLang="zh-CN" sz="2000"/>
              <a:t>2    </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TN</a:t>
            </a:r>
            <a:r>
              <a:rPr kumimoji="1" lang="en-US" altLang="zh-CN" sz="2000">
                <a:latin typeface="Times New Roman" panose="02020603050405020304" pitchFamily="18" charset="0"/>
              </a:rPr>
              <a:t>=1V</a:t>
            </a:r>
            <a:r>
              <a:rPr kumimoji="1" lang="zh-CN" altLang="en-US" sz="2000">
                <a:latin typeface="Times New Roman" panose="02020603050405020304" pitchFamily="18" charset="0"/>
              </a:rPr>
              <a:t>，</a:t>
            </a:r>
            <a:r>
              <a:rPr lang="en-US" altLang="zh-CN" sz="2000" i="1">
                <a:latin typeface="Times New Roman" panose="02020603050405020304" pitchFamily="18" charset="0"/>
              </a:rPr>
              <a:t>K</a:t>
            </a:r>
            <a:r>
              <a:rPr kumimoji="1" lang="en-US" altLang="zh-CN" sz="2000" baseline="-30000">
                <a:latin typeface="Times New Roman" panose="02020603050405020304" pitchFamily="18" charset="0"/>
                <a:ea typeface="华康简宋"/>
                <a:cs typeface="华康简宋"/>
              </a:rPr>
              <a:t>n</a:t>
            </a:r>
            <a:r>
              <a:rPr kumimoji="1" lang="en-US" altLang="zh-CN" sz="2000">
                <a:latin typeface="Times New Roman" panose="02020603050405020304" pitchFamily="18" charset="0"/>
              </a:rPr>
              <a:t>=0.5mA/V</a:t>
            </a:r>
            <a:r>
              <a:rPr kumimoji="1" lang="en-US" altLang="zh-CN" sz="2000" baseline="30000">
                <a:latin typeface="Times New Roman" panose="02020603050405020304" pitchFamily="18" charset="0"/>
              </a:rPr>
              <a:t>2</a:t>
            </a:r>
            <a:r>
              <a:rPr kumimoji="1" lang="zh-CN" altLang="en-US" sz="2000">
                <a:latin typeface="Times New Roman" panose="02020603050405020304" pitchFamily="18" charset="0"/>
              </a:rPr>
              <a:t>，</a:t>
            </a:r>
            <a:r>
              <a:rPr kumimoji="1" lang="zh-CN" altLang="en-US"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DD</a:t>
            </a:r>
            <a:r>
              <a:rPr kumimoji="1" lang="en-US" altLang="zh-CN"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SS</a:t>
            </a:r>
            <a:r>
              <a:rPr kumimoji="1" lang="en-US" altLang="zh-CN" sz="2000">
                <a:latin typeface="Times New Roman" panose="02020603050405020304" pitchFamily="18" charset="0"/>
              </a:rPr>
              <a:t>=5V</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d</a:t>
            </a:r>
            <a:r>
              <a:rPr kumimoji="1" lang="en-US" altLang="zh-CN" sz="2000">
                <a:latin typeface="Times New Roman" panose="02020603050405020304" pitchFamily="18" charset="0"/>
              </a:rPr>
              <a:t>=10k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a:t>
            </a:r>
            <a:r>
              <a:rPr kumimoji="1" lang="en-US" altLang="zh-CN" sz="2000">
                <a:latin typeface="Times New Roman" panose="02020603050405020304" pitchFamily="18" charset="0"/>
              </a:rPr>
              <a:t>=0.5k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si</a:t>
            </a:r>
            <a:r>
              <a:rPr kumimoji="1" lang="en-US" altLang="zh-CN" sz="2000">
                <a:latin typeface="Times New Roman" panose="02020603050405020304" pitchFamily="18" charset="0"/>
              </a:rPr>
              <a:t>=4k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g1</a:t>
            </a:r>
            <a:r>
              <a:rPr kumimoji="1" lang="en-US" altLang="zh-CN" sz="2000">
                <a:latin typeface="Times New Roman" panose="02020603050405020304" pitchFamily="18" charset="0"/>
              </a:rPr>
              <a:t>=150k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g2</a:t>
            </a:r>
            <a:r>
              <a:rPr kumimoji="1" lang="en-US" altLang="zh-CN" sz="2000">
                <a:latin typeface="Times New Roman" panose="02020603050405020304" pitchFamily="18" charset="0"/>
              </a:rPr>
              <a:t>=47k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，确定静态工作点，求动态指标。</a:t>
            </a:r>
            <a:endParaRPr kumimoji="1" lang="zh-CN" altLang="en-US" sz="2000">
              <a:latin typeface="Times New Roman" panose="02020603050405020304" pitchFamily="18" charset="0"/>
            </a:endParaRPr>
          </a:p>
        </p:txBody>
      </p:sp>
      <p:graphicFrame>
        <p:nvGraphicFramePr>
          <p:cNvPr id="13" name="对象 12"/>
          <p:cNvGraphicFramePr>
            <a:graphicFrameLocks noChangeAspect="1"/>
          </p:cNvGraphicFramePr>
          <p:nvPr/>
        </p:nvGraphicFramePr>
        <p:xfrm>
          <a:off x="539750" y="3141663"/>
          <a:ext cx="3463925" cy="3435350"/>
        </p:xfrm>
        <a:graphic>
          <a:graphicData uri="http://schemas.openxmlformats.org/presentationml/2006/ole">
            <mc:AlternateContent xmlns:mc="http://schemas.openxmlformats.org/markup-compatibility/2006">
              <mc:Choice xmlns:v="urn:schemas-microsoft-com:vml" Requires="v">
                <p:oleObj spid="_x0000_s204069" name="Picture" r:id="rId4" imgW="2159635" imgH="2141855" progId="Word.Picture.8">
                  <p:embed/>
                </p:oleObj>
              </mc:Choice>
              <mc:Fallback>
                <p:oleObj name="Picture" r:id="rId4" imgW="2159635" imgH="2141855" progId="Word.Picture.8">
                  <p:embed/>
                  <p:pic>
                    <p:nvPicPr>
                      <p:cNvPr id="0" name="图片 2040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141663"/>
                        <a:ext cx="3463925"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691274" y="3284984"/>
          <a:ext cx="4060746" cy="3020765"/>
        </p:xfrm>
        <a:graphic>
          <a:graphicData uri="http://schemas.openxmlformats.org/presentationml/2006/ole">
            <mc:AlternateContent xmlns:mc="http://schemas.openxmlformats.org/markup-compatibility/2006">
              <mc:Choice xmlns:v="urn:schemas-microsoft-com:vml" Requires="v">
                <p:oleObj spid="_x0000_s205094" name="Picture" r:id="rId1" imgW="2249805" imgH="1673860" progId="Word.Picture.8">
                  <p:embed/>
                </p:oleObj>
              </mc:Choice>
              <mc:Fallback>
                <p:oleObj name="Picture" r:id="rId1" imgW="2249805" imgH="1673860" progId="Word.Picture.8">
                  <p:embed/>
                  <p:pic>
                    <p:nvPicPr>
                      <p:cNvPr id="0" name="Object 2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74" y="3284984"/>
                        <a:ext cx="4060746" cy="3020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6" name="对象 8"/>
          <p:cNvGraphicFramePr>
            <a:graphicFrameLocks noChangeAspect="1"/>
          </p:cNvGraphicFramePr>
          <p:nvPr/>
        </p:nvGraphicFramePr>
        <p:xfrm>
          <a:off x="4872038" y="620713"/>
          <a:ext cx="3463925" cy="3435350"/>
        </p:xfrm>
        <a:graphic>
          <a:graphicData uri="http://schemas.openxmlformats.org/presentationml/2006/ole">
            <mc:AlternateContent xmlns:mc="http://schemas.openxmlformats.org/markup-compatibility/2006">
              <mc:Choice xmlns:v="urn:schemas-microsoft-com:vml" Requires="v">
                <p:oleObj spid="_x0000_s205095" name="Picture" r:id="rId3" imgW="2159635" imgH="2141855" progId="Word.Picture.8">
                  <p:embed/>
                </p:oleObj>
              </mc:Choice>
              <mc:Fallback>
                <p:oleObj name="Picture" r:id="rId3" imgW="2159635" imgH="2141855" progId="Word.Picture.8">
                  <p:embed/>
                  <p:pic>
                    <p:nvPicPr>
                      <p:cNvPr id="0" name="图片 205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620713"/>
                        <a:ext cx="3463925"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47" name="Rectangle 5">
            <a:hlinkClick r:id="rId5"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sp>
        <p:nvSpPr>
          <p:cNvPr id="108549" name="Rectangle 5"/>
          <p:cNvSpPr>
            <a:spLocks noChangeArrowheads="1"/>
          </p:cNvSpPr>
          <p:nvPr/>
        </p:nvSpPr>
        <p:spPr bwMode="auto">
          <a:xfrm>
            <a:off x="468313" y="2887663"/>
            <a:ext cx="2951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marL="381000" indent="-3810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381000" indent="-3810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381000" indent="-3810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381000" indent="-3810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381000" indent="-3810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8382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12954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17526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2209800" indent="-3810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000"/>
              <a:t>小信号等效电路</a:t>
            </a:r>
            <a:endParaRPr lang="zh-CN" altLang="en-US" sz="2000"/>
          </a:p>
        </p:txBody>
      </p:sp>
      <p:sp>
        <p:nvSpPr>
          <p:cNvPr id="108550" name="Rectangle 7"/>
          <p:cNvSpPr>
            <a:spLocks noChangeArrowheads="1"/>
          </p:cNvSpPr>
          <p:nvPr/>
        </p:nvSpPr>
        <p:spPr bwMode="auto">
          <a:xfrm>
            <a:off x="503238" y="2466975"/>
            <a:ext cx="3132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000"/>
              <a:t>解：（</a:t>
            </a:r>
            <a:r>
              <a:rPr lang="en-US" altLang="zh-CN" sz="2000"/>
              <a:t>2</a:t>
            </a:r>
            <a:r>
              <a:rPr lang="zh-CN" altLang="en-US" sz="2000"/>
              <a:t>）动态指标</a:t>
            </a:r>
            <a:endParaRPr lang="zh-CN" altLang="en-US" sz="2000"/>
          </a:p>
        </p:txBody>
      </p:sp>
      <p:sp>
        <p:nvSpPr>
          <p:cNvPr id="108551" name="Rectangle 52"/>
          <p:cNvSpPr>
            <a:spLocks noChangeArrowheads="1"/>
          </p:cNvSpPr>
          <p:nvPr/>
        </p:nvSpPr>
        <p:spPr bwMode="auto">
          <a:xfrm>
            <a:off x="468313" y="703263"/>
            <a:ext cx="46799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zh-CN" altLang="en-US" sz="2000"/>
              <a:t>例</a:t>
            </a:r>
            <a:r>
              <a:rPr lang="en-US" altLang="zh-CN" sz="2000"/>
              <a:t>2    </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TN</a:t>
            </a:r>
            <a:r>
              <a:rPr kumimoji="1" lang="en-US" altLang="zh-CN" sz="2000">
                <a:latin typeface="Times New Roman" panose="02020603050405020304" pitchFamily="18" charset="0"/>
              </a:rPr>
              <a:t>=1V</a:t>
            </a:r>
            <a:r>
              <a:rPr kumimoji="1" lang="zh-CN" altLang="en-US" sz="2000">
                <a:latin typeface="Times New Roman" panose="02020603050405020304" pitchFamily="18" charset="0"/>
              </a:rPr>
              <a:t>，</a:t>
            </a:r>
            <a:r>
              <a:rPr lang="en-US" altLang="zh-CN" sz="2000" i="1">
                <a:latin typeface="Times New Roman" panose="02020603050405020304" pitchFamily="18" charset="0"/>
              </a:rPr>
              <a:t>K</a:t>
            </a:r>
            <a:r>
              <a:rPr kumimoji="1" lang="en-US" altLang="zh-CN" sz="2000" baseline="-30000">
                <a:latin typeface="Times New Roman" panose="02020603050405020304" pitchFamily="18" charset="0"/>
                <a:ea typeface="华康简宋"/>
                <a:cs typeface="华康简宋"/>
              </a:rPr>
              <a:t>n</a:t>
            </a:r>
            <a:r>
              <a:rPr kumimoji="1" lang="en-US" altLang="zh-CN" sz="2000">
                <a:latin typeface="Times New Roman" panose="02020603050405020304" pitchFamily="18" charset="0"/>
              </a:rPr>
              <a:t>=0.5mA/V</a:t>
            </a:r>
            <a:r>
              <a:rPr kumimoji="1" lang="en-US" altLang="zh-CN" sz="2000" baseline="30000">
                <a:latin typeface="Times New Roman" panose="02020603050405020304" pitchFamily="18" charset="0"/>
              </a:rPr>
              <a:t>2</a:t>
            </a:r>
            <a:r>
              <a:rPr kumimoji="1" lang="zh-CN" altLang="en-US" sz="2000">
                <a:latin typeface="Times New Roman" panose="02020603050405020304" pitchFamily="18" charset="0"/>
              </a:rPr>
              <a:t>，</a:t>
            </a:r>
            <a:r>
              <a:rPr kumimoji="1" lang="zh-CN" altLang="en-US"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DD</a:t>
            </a:r>
            <a:r>
              <a:rPr kumimoji="1" lang="en-US" altLang="zh-CN"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SS</a:t>
            </a:r>
            <a:r>
              <a:rPr kumimoji="1" lang="en-US" altLang="zh-CN" sz="2000">
                <a:latin typeface="Times New Roman" panose="02020603050405020304" pitchFamily="18" charset="0"/>
              </a:rPr>
              <a:t>=5V</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d</a:t>
            </a:r>
            <a:r>
              <a:rPr kumimoji="1" lang="en-US" altLang="zh-CN" sz="2000">
                <a:latin typeface="Times New Roman" panose="02020603050405020304" pitchFamily="18" charset="0"/>
              </a:rPr>
              <a:t>=10k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a:t>
            </a:r>
            <a:r>
              <a:rPr kumimoji="1" lang="en-US" altLang="zh-CN" sz="2000">
                <a:latin typeface="Times New Roman" panose="02020603050405020304" pitchFamily="18" charset="0"/>
              </a:rPr>
              <a:t>=0.5k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si</a:t>
            </a:r>
            <a:r>
              <a:rPr kumimoji="1" lang="en-US" altLang="zh-CN" sz="2000">
                <a:latin typeface="Times New Roman" panose="02020603050405020304" pitchFamily="18" charset="0"/>
              </a:rPr>
              <a:t>=4k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g1</a:t>
            </a:r>
            <a:r>
              <a:rPr kumimoji="1" lang="en-US" altLang="zh-CN" sz="2000">
                <a:latin typeface="Times New Roman" panose="02020603050405020304" pitchFamily="18" charset="0"/>
              </a:rPr>
              <a:t>=150k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g2</a:t>
            </a:r>
            <a:r>
              <a:rPr kumimoji="1" lang="en-US" altLang="zh-CN" sz="2000">
                <a:latin typeface="Times New Roman" panose="02020603050405020304" pitchFamily="18" charset="0"/>
              </a:rPr>
              <a:t>=47k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，确定静态工作点，求动态指标。</a:t>
            </a:r>
            <a:endParaRPr kumimoji="1" lang="zh-CN" altLang="en-US" sz="20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5"/>
          <p:cNvSpPr>
            <a:spLocks noChangeArrowheads="1"/>
          </p:cNvSpPr>
          <p:nvPr/>
        </p:nvSpPr>
        <p:spPr bwMode="auto">
          <a:xfrm>
            <a:off x="4866626" y="5795620"/>
            <a:ext cx="3566682" cy="477696"/>
          </a:xfrm>
          <a:prstGeom prst="rect">
            <a:avLst/>
          </a:prstGeom>
          <a:noFill/>
          <a:ln>
            <a:noFill/>
          </a:ln>
          <a:effectLst/>
        </p:spPr>
        <p:txBody>
          <a:bodyPr wrap="none"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buFont typeface="Wingdings" panose="05000000000000000000" pitchFamily="2" charset="2"/>
              <a:buNone/>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在夹</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断处：</a:t>
            </a:r>
            <a:r>
              <a:rPr lang="en-US" altLang="zh-CN" sz="2000" i="1" dirty="0">
                <a:latin typeface="Times New Roman" panose="02020603050405020304" pitchFamily="18" charset="0"/>
                <a:cs typeface="Times New Roman" panose="02020603050405020304" pitchFamily="18" charset="0"/>
              </a:rPr>
              <a:t>V</a:t>
            </a:r>
            <a:r>
              <a:rPr lang="en-US" altLang="zh-CN" sz="2000" baseline="-25000" dirty="0">
                <a:latin typeface="Times New Roman" panose="02020603050405020304" pitchFamily="18" charset="0"/>
                <a:cs typeface="Times New Roman" panose="02020603050405020304" pitchFamily="18" charset="0"/>
              </a:rPr>
              <a:t>GD</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V</a:t>
            </a:r>
            <a:r>
              <a:rPr lang="en-US" altLang="zh-CN" sz="2000" baseline="-25000" dirty="0">
                <a:latin typeface="Times New Roman" panose="02020603050405020304" pitchFamily="18" charset="0"/>
                <a:cs typeface="Times New Roman" panose="02020603050405020304" pitchFamily="18" charset="0"/>
              </a:rPr>
              <a:t>GS</a:t>
            </a:r>
            <a:r>
              <a:rPr lang="en-US" altLang="zh-CN" sz="2000" dirty="0">
                <a:latin typeface="+mn-ea"/>
                <a:ea typeface="+mn-ea"/>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V</a:t>
            </a:r>
            <a:r>
              <a:rPr lang="en-US" altLang="zh-CN" sz="2000" baseline="-25000" dirty="0">
                <a:latin typeface="Times New Roman" panose="02020603050405020304" pitchFamily="18" charset="0"/>
                <a:cs typeface="Times New Roman" panose="02020603050405020304" pitchFamily="18" charset="0"/>
              </a:rPr>
              <a:t>DS </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V</a:t>
            </a:r>
            <a:r>
              <a:rPr lang="en-US" altLang="zh-CN" sz="2000" baseline="-25000" dirty="0">
                <a:latin typeface="Times New Roman" panose="02020603050405020304" pitchFamily="18" charset="0"/>
                <a:cs typeface="Times New Roman" panose="02020603050405020304" pitchFamily="18" charset="0"/>
              </a:rPr>
              <a:t>TN</a:t>
            </a:r>
            <a:endParaRPr lang="en-US" altLang="zh-CN" sz="2000" baseline="-25000" dirty="0">
              <a:latin typeface="Times New Roman" panose="02020603050405020304" pitchFamily="18" charset="0"/>
              <a:cs typeface="Times New Roman" panose="02020603050405020304" pitchFamily="18" charset="0"/>
            </a:endParaRPr>
          </a:p>
        </p:txBody>
      </p:sp>
      <p:graphicFrame>
        <p:nvGraphicFramePr>
          <p:cNvPr id="11" name="Object 8"/>
          <p:cNvGraphicFramePr>
            <a:graphicFrameLocks noChangeAspect="1"/>
          </p:cNvGraphicFramePr>
          <p:nvPr/>
        </p:nvGraphicFramePr>
        <p:xfrm>
          <a:off x="4724400" y="3140968"/>
          <a:ext cx="3709264" cy="2716073"/>
        </p:xfrm>
        <a:graphic>
          <a:graphicData uri="http://schemas.openxmlformats.org/presentationml/2006/ole">
            <mc:AlternateContent xmlns:mc="http://schemas.openxmlformats.org/markup-compatibility/2006">
              <mc:Choice xmlns:v="urn:schemas-microsoft-com:vml" Requires="v">
                <p:oleObj spid="_x0000_s132692" name="" r:id="rId1" imgW="1951990" imgH="1429385" progId="Word.Picture.8">
                  <p:embed/>
                </p:oleObj>
              </mc:Choice>
              <mc:Fallback>
                <p:oleObj name="" r:id="rId1" imgW="1951990" imgH="1429385" progId="Word.Picture.8">
                  <p:embed/>
                  <p:pic>
                    <p:nvPicPr>
                      <p:cNvPr id="0" name="图片 132691"/>
                      <p:cNvPicPr>
                        <a:picLocks noChangeAspect="1" noChangeArrowheads="1"/>
                      </p:cNvPicPr>
                      <p:nvPr/>
                    </p:nvPicPr>
                    <p:blipFill>
                      <a:blip r:embed="rId2">
                        <a:extLst>
                          <a:ext uri="{28A0092B-C50C-407E-A947-70E740481C1C}">
                            <a14:useLocalDpi xmlns:a14="http://schemas.microsoft.com/office/drawing/2010/main" val="0"/>
                          </a:ext>
                        </a:extLst>
                      </a:blip>
                      <a:srcRect l="-3688" r="-3688"/>
                      <a:stretch>
                        <a:fillRect/>
                      </a:stretch>
                    </p:blipFill>
                    <p:spPr bwMode="auto">
                      <a:xfrm>
                        <a:off x="4724400" y="3140968"/>
                        <a:ext cx="3709264" cy="27160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9"/>
          <p:cNvSpPr>
            <a:spLocks noChangeArrowheads="1"/>
          </p:cNvSpPr>
          <p:nvPr/>
        </p:nvSpPr>
        <p:spPr bwMode="auto">
          <a:xfrm>
            <a:off x="592832" y="2456519"/>
            <a:ext cx="3943164" cy="101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5000"/>
              </a:lnSpc>
              <a:spcBef>
                <a:spcPct val="0"/>
              </a:spcBef>
              <a:buFont typeface="Wingdings" panose="05000000000000000000" pitchFamily="2" charset="2"/>
              <a:buNone/>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当</a:t>
            </a:r>
            <a:r>
              <a:rPr lang="en-US" altLang="zh-CN" sz="2200" i="1" dirty="0">
                <a:latin typeface="Times New Roman" panose="02020603050405020304" pitchFamily="18" charset="0"/>
                <a:cs typeface="Times New Roman" panose="02020603050405020304" pitchFamily="18" charset="0"/>
              </a:rPr>
              <a:t>V</a:t>
            </a:r>
            <a:r>
              <a:rPr lang="en-US" altLang="zh-CN" sz="2200" baseline="-25000" dirty="0">
                <a:latin typeface="Times New Roman" panose="02020603050405020304" pitchFamily="18" charset="0"/>
                <a:cs typeface="Times New Roman" panose="02020603050405020304" pitchFamily="18" charset="0"/>
              </a:rPr>
              <a:t>DS</a:t>
            </a:r>
            <a:r>
              <a:rPr lang="zh-CN" altLang="en-US" sz="2200" dirty="0">
                <a:latin typeface="Times New Roman" panose="02020603050405020304" pitchFamily="18" charset="0"/>
                <a:cs typeface="Times New Roman" panose="02020603050405020304" pitchFamily="18" charset="0"/>
              </a:rPr>
              <a:t>增加到使</a:t>
            </a:r>
            <a:r>
              <a:rPr lang="en-US" altLang="zh-CN" sz="2200" i="1" dirty="0">
                <a:latin typeface="Times New Roman" panose="02020603050405020304" pitchFamily="18" charset="0"/>
                <a:cs typeface="Times New Roman" panose="02020603050405020304" pitchFamily="18" charset="0"/>
              </a:rPr>
              <a:t>V</a:t>
            </a:r>
            <a:r>
              <a:rPr lang="en-US" altLang="zh-CN" sz="2200" baseline="-25000" dirty="0">
                <a:latin typeface="Times New Roman" panose="02020603050405020304" pitchFamily="18" charset="0"/>
                <a:cs typeface="Times New Roman" panose="02020603050405020304" pitchFamily="18" charset="0"/>
              </a:rPr>
              <a:t>GD</a:t>
            </a:r>
            <a:r>
              <a:rPr lang="en-US" altLang="zh-CN" sz="2200" dirty="0">
                <a:latin typeface="Times New Roman" panose="02020603050405020304" pitchFamily="18" charset="0"/>
                <a:cs typeface="Times New Roman" panose="02020603050405020304" pitchFamily="18" charset="0"/>
              </a:rPr>
              <a:t>=</a:t>
            </a:r>
            <a:r>
              <a:rPr lang="en-US" altLang="zh-CN" sz="2200" i="1" dirty="0">
                <a:latin typeface="Times New Roman" panose="02020603050405020304" pitchFamily="18" charset="0"/>
                <a:cs typeface="Times New Roman" panose="02020603050405020304" pitchFamily="18" charset="0"/>
              </a:rPr>
              <a:t>V</a:t>
            </a:r>
            <a:r>
              <a:rPr lang="en-US" altLang="zh-CN" sz="2200" baseline="-25000" dirty="0">
                <a:latin typeface="Times New Roman" panose="02020603050405020304" pitchFamily="18" charset="0"/>
                <a:cs typeface="Times New Roman" panose="02020603050405020304" pitchFamily="18" charset="0"/>
              </a:rPr>
              <a:t>TN </a:t>
            </a:r>
            <a:r>
              <a:rPr lang="zh-CN" altLang="en-US" sz="2200" dirty="0">
                <a:latin typeface="Times New Roman" panose="02020603050405020304" pitchFamily="18" charset="0"/>
                <a:cs typeface="Times New Roman" panose="02020603050405020304" pitchFamily="18" charset="0"/>
              </a:rPr>
              <a:t>时，在紧靠漏极处</a:t>
            </a:r>
            <a:r>
              <a:rPr lang="zh-CN" altLang="en-US" sz="2200" dirty="0" smtClean="0">
                <a:latin typeface="Times New Roman" panose="02020603050405020304" pitchFamily="18" charset="0"/>
                <a:cs typeface="Times New Roman" panose="02020603050405020304" pitchFamily="18" charset="0"/>
              </a:rPr>
              <a:t>出现夹</a:t>
            </a:r>
            <a:r>
              <a:rPr lang="zh-CN" altLang="en-US" sz="2200" dirty="0">
                <a:latin typeface="Times New Roman" panose="02020603050405020304" pitchFamily="18" charset="0"/>
                <a:cs typeface="Times New Roman" panose="02020603050405020304" pitchFamily="18" charset="0"/>
              </a:rPr>
              <a:t>断。</a:t>
            </a:r>
            <a:endParaRPr lang="zh-CN" altLang="en-US" sz="2200" dirty="0">
              <a:latin typeface="Times New Roman" panose="02020603050405020304" pitchFamily="18" charset="0"/>
              <a:cs typeface="Times New Roman" panose="02020603050405020304" pitchFamily="18" charset="0"/>
            </a:endParaRPr>
          </a:p>
        </p:txBody>
      </p:sp>
      <p:graphicFrame>
        <p:nvGraphicFramePr>
          <p:cNvPr id="12294" name="Object 10"/>
          <p:cNvGraphicFramePr>
            <a:graphicFrameLocks noChangeAspect="1"/>
          </p:cNvGraphicFramePr>
          <p:nvPr/>
        </p:nvGraphicFramePr>
        <p:xfrm>
          <a:off x="666750" y="3536950"/>
          <a:ext cx="3829050" cy="2943225"/>
        </p:xfrm>
        <a:graphic>
          <a:graphicData uri="http://schemas.openxmlformats.org/presentationml/2006/ole">
            <mc:AlternateContent xmlns:mc="http://schemas.openxmlformats.org/markup-compatibility/2006">
              <mc:Choice xmlns:v="urn:schemas-microsoft-com:vml" Requires="v">
                <p:oleObj spid="_x0000_s132693" name="" r:id="rId3" imgW="2552700" imgH="1962785" progId="Word.Picture.8">
                  <p:embed/>
                </p:oleObj>
              </mc:Choice>
              <mc:Fallback>
                <p:oleObj name="" r:id="rId3" imgW="2552700" imgH="1962785" progId="Word.Picture.8">
                  <p:embed/>
                  <p:pic>
                    <p:nvPicPr>
                      <p:cNvPr id="0" name="图片 1326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3536950"/>
                        <a:ext cx="3829050" cy="2943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1" name="Object 6"/>
          <p:cNvGraphicFramePr>
            <a:graphicFrameLocks noChangeAspect="1"/>
          </p:cNvGraphicFramePr>
          <p:nvPr/>
        </p:nvGraphicFramePr>
        <p:xfrm>
          <a:off x="4724400" y="409576"/>
          <a:ext cx="3709264" cy="2716073"/>
        </p:xfrm>
        <a:graphic>
          <a:graphicData uri="http://schemas.openxmlformats.org/presentationml/2006/ole">
            <mc:AlternateContent xmlns:mc="http://schemas.openxmlformats.org/markup-compatibility/2006">
              <mc:Choice xmlns:v="urn:schemas-microsoft-com:vml" Requires="v">
                <p:oleObj spid="_x0000_s132694" name="" r:id="rId5" imgW="1951990" imgH="1429385" progId="Word.Picture.8">
                  <p:embed/>
                </p:oleObj>
              </mc:Choice>
              <mc:Fallback>
                <p:oleObj name="" r:id="rId5" imgW="1951990" imgH="1429385" progId="Word.Picture.8">
                  <p:embed/>
                  <p:pic>
                    <p:nvPicPr>
                      <p:cNvPr id="0" name="图片 132693"/>
                      <p:cNvPicPr>
                        <a:picLocks noChangeAspect="1" noChangeArrowheads="1"/>
                      </p:cNvPicPr>
                      <p:nvPr/>
                    </p:nvPicPr>
                    <p:blipFill>
                      <a:blip r:embed="rId6">
                        <a:extLst>
                          <a:ext uri="{28A0092B-C50C-407E-A947-70E740481C1C}">
                            <a14:useLocalDpi xmlns:a14="http://schemas.microsoft.com/office/drawing/2010/main" val="0"/>
                          </a:ext>
                        </a:extLst>
                      </a:blip>
                      <a:srcRect l="-3688" r="-3688"/>
                      <a:stretch>
                        <a:fillRect/>
                      </a:stretch>
                    </p:blipFill>
                    <p:spPr bwMode="auto">
                      <a:xfrm>
                        <a:off x="4724400" y="409576"/>
                        <a:ext cx="3709264" cy="27160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666750" y="3536950"/>
          <a:ext cx="3840530" cy="2945954"/>
        </p:xfrm>
        <a:graphic>
          <a:graphicData uri="http://schemas.openxmlformats.org/presentationml/2006/ole">
            <mc:AlternateContent xmlns:mc="http://schemas.openxmlformats.org/markup-compatibility/2006">
              <mc:Choice xmlns:v="urn:schemas-microsoft-com:vml" Requires="v">
                <p:oleObj spid="_x0000_s132695" name="Picture" r:id="rId7" imgW="2553335" imgH="1959610" progId="Word.Picture.8">
                  <p:embed/>
                </p:oleObj>
              </mc:Choice>
              <mc:Fallback>
                <p:oleObj name="Picture" r:id="rId7" imgW="2553335" imgH="1959610" progId="Word.Picture.8">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750" y="3536950"/>
                        <a:ext cx="3840530" cy="29459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4"/>
          <p:cNvSpPr>
            <a:spLocks noChangeArrowheads="1"/>
          </p:cNvSpPr>
          <p:nvPr/>
        </p:nvSpPr>
        <p:spPr bwMode="auto">
          <a:xfrm>
            <a:off x="503238" y="161456"/>
            <a:ext cx="41052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kumimoji="1" lang="en-US" altLang="zh-CN" sz="2800" dirty="0">
                <a:solidFill>
                  <a:srgbClr val="C00000"/>
                </a:solidFill>
                <a:latin typeface="楷体_GB2312"/>
              </a:rPr>
              <a:t>2</a:t>
            </a:r>
            <a:r>
              <a:rPr kumimoji="1" lang="zh-CN" altLang="en-US" sz="2800" dirty="0">
                <a:solidFill>
                  <a:srgbClr val="C00000"/>
                </a:solidFill>
                <a:latin typeface="楷体_GB2312"/>
              </a:rPr>
              <a:t>．工作原理</a:t>
            </a:r>
            <a:endParaRPr kumimoji="1" lang="zh-CN" altLang="en-US" sz="2800" dirty="0">
              <a:solidFill>
                <a:srgbClr val="C00000"/>
              </a:solidFill>
              <a:latin typeface="楷体_GB2312"/>
            </a:endParaRPr>
          </a:p>
        </p:txBody>
      </p:sp>
      <p:sp>
        <p:nvSpPr>
          <p:cNvPr id="22" name="Rectangle 5"/>
          <p:cNvSpPr>
            <a:spLocks noChangeArrowheads="1"/>
          </p:cNvSpPr>
          <p:nvPr/>
        </p:nvSpPr>
        <p:spPr bwMode="auto">
          <a:xfrm>
            <a:off x="457200" y="836712"/>
            <a:ext cx="449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0"/>
              </a:spcBef>
              <a:buClrTx/>
              <a:buFontTx/>
              <a:buNone/>
            </a:pP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2</a:t>
            </a: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i="1" dirty="0">
                <a:solidFill>
                  <a:srgbClr val="FF0000"/>
                </a:solidFill>
                <a:latin typeface="Times New Roman" panose="02020603050405020304" pitchFamily="18" charset="0"/>
                <a:cs typeface="Times New Roman" panose="02020603050405020304" pitchFamily="18" charset="0"/>
              </a:rPr>
              <a:t>V</a:t>
            </a:r>
            <a:r>
              <a:rPr lang="en-US" altLang="zh-CN" sz="2400" baseline="-25000" dirty="0">
                <a:solidFill>
                  <a:srgbClr val="FF0000"/>
                </a:solidFill>
                <a:latin typeface="Times New Roman" panose="02020603050405020304" pitchFamily="18" charset="0"/>
                <a:cs typeface="Times New Roman" panose="02020603050405020304" pitchFamily="18" charset="0"/>
              </a:rPr>
              <a:t>DS</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对沟道的控制作用</a:t>
            </a:r>
            <a:endPar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Text Box 11"/>
          <p:cNvSpPr txBox="1">
            <a:spLocks noChangeArrowheads="1"/>
          </p:cNvSpPr>
          <p:nvPr/>
        </p:nvSpPr>
        <p:spPr bwMode="auto">
          <a:xfrm>
            <a:off x="651756" y="1432202"/>
            <a:ext cx="4078288" cy="421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05000"/>
              </a:lnSpc>
              <a:spcBef>
                <a:spcPct val="0"/>
              </a:spcBef>
              <a:buClrTx/>
              <a:buFontTx/>
              <a:buNone/>
            </a:pPr>
            <a:r>
              <a:rPr kumimoji="1" lang="zh-CN" altLang="en-US" sz="2200" dirty="0">
                <a:latin typeface="Times New Roman" panose="02020603050405020304" pitchFamily="18" charset="0"/>
                <a:cs typeface="Times New Roman" panose="02020603050405020304" pitchFamily="18" charset="0"/>
              </a:rPr>
              <a:t>当</a:t>
            </a:r>
            <a:r>
              <a:rPr kumimoji="1" lang="en-US" altLang="zh-CN" sz="2200" i="1" dirty="0">
                <a:latin typeface="Times New Roman" panose="02020603050405020304" pitchFamily="18" charset="0"/>
                <a:cs typeface="Times New Roman" panose="02020603050405020304" pitchFamily="18" charset="0"/>
              </a:rPr>
              <a:t>V</a:t>
            </a:r>
            <a:r>
              <a:rPr kumimoji="1" lang="en-US" altLang="zh-CN" sz="2200" baseline="-25000" dirty="0">
                <a:latin typeface="Times New Roman" panose="02020603050405020304" pitchFamily="18" charset="0"/>
                <a:cs typeface="Times New Roman" panose="02020603050405020304" pitchFamily="18" charset="0"/>
              </a:rPr>
              <a:t>GS</a:t>
            </a:r>
            <a:r>
              <a:rPr kumimoji="1" lang="zh-CN" altLang="en-US" sz="2200" dirty="0">
                <a:latin typeface="Times New Roman" panose="02020603050405020304" pitchFamily="18" charset="0"/>
                <a:cs typeface="Times New Roman" panose="02020603050405020304" pitchFamily="18" charset="0"/>
              </a:rPr>
              <a:t>一定（</a:t>
            </a:r>
            <a:r>
              <a:rPr kumimoji="1" lang="en-US" altLang="zh-CN" sz="2200" i="1" dirty="0">
                <a:latin typeface="Times New Roman" panose="02020603050405020304" pitchFamily="18" charset="0"/>
                <a:cs typeface="Times New Roman" panose="02020603050405020304" pitchFamily="18" charset="0"/>
              </a:rPr>
              <a:t>V</a:t>
            </a:r>
            <a:r>
              <a:rPr kumimoji="1" lang="en-US" altLang="zh-CN" sz="2200" baseline="-25000" dirty="0">
                <a:latin typeface="Times New Roman" panose="02020603050405020304" pitchFamily="18" charset="0"/>
                <a:cs typeface="Times New Roman" panose="02020603050405020304" pitchFamily="18" charset="0"/>
              </a:rPr>
              <a:t>GS </a:t>
            </a:r>
            <a:r>
              <a:rPr kumimoji="1" lang="en-US" altLang="zh-CN" sz="2200" dirty="0">
                <a:latin typeface="Times New Roman" panose="02020603050405020304" pitchFamily="18" charset="0"/>
                <a:cs typeface="Times New Roman" panose="02020603050405020304" pitchFamily="18" charset="0"/>
              </a:rPr>
              <a:t>&gt;</a:t>
            </a:r>
            <a:r>
              <a:rPr kumimoji="1" lang="en-US" altLang="zh-CN" sz="2200" i="1" dirty="0">
                <a:latin typeface="Times New Roman" panose="02020603050405020304" pitchFamily="18" charset="0"/>
                <a:cs typeface="Times New Roman" panose="02020603050405020304" pitchFamily="18" charset="0"/>
              </a:rPr>
              <a:t>V</a:t>
            </a:r>
            <a:r>
              <a:rPr kumimoji="1" lang="en-US" altLang="zh-CN" sz="2200" baseline="-25000" dirty="0">
                <a:latin typeface="Times New Roman" panose="02020603050405020304" pitchFamily="18" charset="0"/>
                <a:cs typeface="Times New Roman" panose="02020603050405020304" pitchFamily="18" charset="0"/>
              </a:rPr>
              <a:t>TN </a:t>
            </a:r>
            <a:r>
              <a:rPr kumimoji="1" lang="zh-CN" altLang="en-US" sz="2200" dirty="0">
                <a:latin typeface="Times New Roman" panose="02020603050405020304" pitchFamily="18" charset="0"/>
                <a:cs typeface="Times New Roman" panose="02020603050405020304" pitchFamily="18" charset="0"/>
              </a:rPr>
              <a:t>）时，</a:t>
            </a:r>
            <a:endParaRPr kumimoji="1" lang="zh-CN" altLang="en-US" sz="2200" dirty="0">
              <a:latin typeface="Times New Roman" panose="02020603050405020304" pitchFamily="18" charset="0"/>
              <a:cs typeface="Times New Roman" panose="02020603050405020304" pitchFamily="18" charset="0"/>
            </a:endParaRPr>
          </a:p>
        </p:txBody>
      </p:sp>
      <p:sp>
        <p:nvSpPr>
          <p:cNvPr id="24" name="Text Box 12"/>
          <p:cNvSpPr txBox="1">
            <a:spLocks noChangeArrowheads="1"/>
          </p:cNvSpPr>
          <p:nvPr/>
        </p:nvSpPr>
        <p:spPr bwMode="auto">
          <a:xfrm>
            <a:off x="651756" y="1950615"/>
            <a:ext cx="1066800" cy="447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05000"/>
              </a:lnSpc>
              <a:spcBef>
                <a:spcPct val="0"/>
              </a:spcBef>
              <a:buClrTx/>
              <a:buFontTx/>
              <a:buNone/>
            </a:pPr>
            <a:r>
              <a:rPr kumimoji="1" lang="en-US" altLang="zh-CN" sz="2200" i="1">
                <a:latin typeface="Times New Roman" panose="02020603050405020304" pitchFamily="18" charset="0"/>
                <a:cs typeface="Times New Roman" panose="02020603050405020304" pitchFamily="18" charset="0"/>
              </a:rPr>
              <a:t>V</a:t>
            </a:r>
            <a:r>
              <a:rPr kumimoji="1" lang="en-US" altLang="zh-CN" sz="2200" baseline="-25000">
                <a:latin typeface="Times New Roman" panose="02020603050405020304" pitchFamily="18" charset="0"/>
                <a:cs typeface="Times New Roman" panose="02020603050405020304" pitchFamily="18" charset="0"/>
              </a:rPr>
              <a:t>DS</a:t>
            </a:r>
            <a:r>
              <a:rPr kumimoji="1" lang="en-US" altLang="zh-CN" sz="2200">
                <a:latin typeface="Times New Roman" panose="02020603050405020304" pitchFamily="18" charset="0"/>
                <a:cs typeface="Times New Roman" panose="02020603050405020304" pitchFamily="18" charset="0"/>
                <a:sym typeface="Symbol" panose="05050102010706020507" pitchFamily="18" charset="2"/>
              </a:rPr>
              <a:t></a:t>
            </a:r>
            <a:endParaRPr kumimoji="1" lang="en-US" altLang="zh-CN" sz="2200" b="0">
              <a:latin typeface="Times New Roman" panose="02020603050405020304" pitchFamily="18" charset="0"/>
              <a:cs typeface="Times New Roman" panose="02020603050405020304" pitchFamily="18" charset="0"/>
            </a:endParaRPr>
          </a:p>
        </p:txBody>
      </p:sp>
      <p:sp>
        <p:nvSpPr>
          <p:cNvPr id="25" name="Text Box 13"/>
          <p:cNvSpPr txBox="1">
            <a:spLocks noChangeArrowheads="1"/>
          </p:cNvSpPr>
          <p:nvPr/>
        </p:nvSpPr>
        <p:spPr bwMode="auto">
          <a:xfrm>
            <a:off x="1261356" y="1950615"/>
            <a:ext cx="1371600" cy="424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05000"/>
              </a:lnSpc>
              <a:spcBef>
                <a:spcPct val="0"/>
              </a:spcBef>
              <a:buClrTx/>
              <a:buFontTx/>
              <a:buNone/>
            </a:pPr>
            <a:r>
              <a:rPr kumimoji="1" lang="en-US" altLang="zh-CN" sz="2200" b="0"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200" i="1" dirty="0" smtClean="0">
                <a:latin typeface="Times New Roman" panose="02020603050405020304" pitchFamily="18" charset="0"/>
                <a:cs typeface="Times New Roman" panose="02020603050405020304" pitchFamily="18" charset="0"/>
              </a:rPr>
              <a:t>I</a:t>
            </a:r>
            <a:r>
              <a:rPr kumimoji="1" lang="en-US" altLang="zh-CN" sz="2200" baseline="-25000" dirty="0" smtClean="0">
                <a:latin typeface="Times New Roman" panose="02020603050405020304" pitchFamily="18" charset="0"/>
                <a:cs typeface="Times New Roman" panose="02020603050405020304" pitchFamily="18" charset="0"/>
              </a:rPr>
              <a:t>D</a:t>
            </a:r>
            <a:r>
              <a:rPr kumimoji="1" lang="en-US" altLang="zh-CN" sz="2200" dirty="0">
                <a:latin typeface="Times New Roman" panose="02020603050405020304" pitchFamily="18" charset="0"/>
                <a:cs typeface="Times New Roman" panose="02020603050405020304" pitchFamily="18" charset="0"/>
                <a:sym typeface="Symbol" panose="05050102010706020507" pitchFamily="18" charset="2"/>
              </a:rPr>
              <a:t></a:t>
            </a:r>
            <a:endParaRPr kumimoji="1" lang="en-US" altLang="zh-CN" sz="2200"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6" name="Text Box 14"/>
          <p:cNvSpPr txBox="1">
            <a:spLocks noChangeArrowheads="1"/>
          </p:cNvSpPr>
          <p:nvPr/>
        </p:nvSpPr>
        <p:spPr bwMode="auto">
          <a:xfrm>
            <a:off x="2099556" y="1931565"/>
            <a:ext cx="2514600" cy="48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15000"/>
              </a:lnSpc>
              <a:spcBef>
                <a:spcPct val="0"/>
              </a:spcBef>
              <a:buClrTx/>
              <a:buFontTx/>
              <a:buNone/>
            </a:pPr>
            <a:r>
              <a:rPr kumimoji="1" lang="en-US" altLang="zh-CN" sz="2200" b="0" dirty="0">
                <a:latin typeface="Times New Roman" panose="02020603050405020304" pitchFamily="18" charset="0"/>
                <a:sym typeface="Symbol" panose="05050102010706020507" pitchFamily="18" charset="2"/>
              </a:rPr>
              <a:t></a:t>
            </a:r>
            <a:r>
              <a:rPr kumimoji="1" lang="zh-CN" altLang="en-US" sz="2200" dirty="0">
                <a:latin typeface="楷体_GB2312"/>
              </a:rPr>
              <a:t>沟道电位梯度</a:t>
            </a:r>
            <a:r>
              <a:rPr kumimoji="1" lang="zh-CN" altLang="en-US" sz="2200" dirty="0">
                <a:latin typeface="楷体_GB2312"/>
                <a:sym typeface="Symbol" panose="05050102010706020507" pitchFamily="18" charset="2"/>
              </a:rPr>
              <a:t></a:t>
            </a:r>
            <a:endParaRPr kumimoji="1" lang="zh-CN" altLang="en-US" sz="2200" dirty="0">
              <a:latin typeface="楷体_GB2312"/>
              <a:sym typeface="Symbol" panose="05050102010706020507" pitchFamily="18" charset="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ou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upRigh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trips(downRigh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2"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对象 18"/>
          <p:cNvGraphicFramePr>
            <a:graphicFrameLocks noChangeAspect="1"/>
          </p:cNvGraphicFramePr>
          <p:nvPr/>
        </p:nvGraphicFramePr>
        <p:xfrm>
          <a:off x="4795730" y="1524359"/>
          <a:ext cx="4060746" cy="3020765"/>
        </p:xfrm>
        <a:graphic>
          <a:graphicData uri="http://schemas.openxmlformats.org/presentationml/2006/ole">
            <mc:AlternateContent xmlns:mc="http://schemas.openxmlformats.org/markup-compatibility/2006">
              <mc:Choice xmlns:v="urn:schemas-microsoft-com:vml" Requires="v">
                <p:oleObj spid="_x0000_s247076" name="Picture" r:id="rId1" imgW="2249805" imgH="1673860" progId="Word.Picture.8">
                  <p:embed/>
                </p:oleObj>
              </mc:Choice>
              <mc:Fallback>
                <p:oleObj name="Picture" r:id="rId1" imgW="2249805" imgH="1673860" progId="Word.Picture.8">
                  <p:embed/>
                  <p:pic>
                    <p:nvPicPr>
                      <p:cNvPr id="0" name="图片 2470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5730" y="1524359"/>
                        <a:ext cx="4060746" cy="3020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70"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sp>
        <p:nvSpPr>
          <p:cNvPr id="109571" name="Rectangle 8"/>
          <p:cNvSpPr>
            <a:spLocks noChangeArrowheads="1"/>
          </p:cNvSpPr>
          <p:nvPr/>
        </p:nvSpPr>
        <p:spPr bwMode="auto">
          <a:xfrm>
            <a:off x="503238" y="1665288"/>
            <a:ext cx="3132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000"/>
              <a:t>解：（</a:t>
            </a:r>
            <a:r>
              <a:rPr lang="en-US" altLang="zh-CN" sz="2000"/>
              <a:t>2</a:t>
            </a:r>
            <a:r>
              <a:rPr lang="zh-CN" altLang="en-US" sz="2000"/>
              <a:t>）动态指标</a:t>
            </a:r>
            <a:endParaRPr lang="zh-CN" altLang="en-US" sz="2000"/>
          </a:p>
        </p:txBody>
      </p:sp>
      <p:graphicFrame>
        <p:nvGraphicFramePr>
          <p:cNvPr id="4" name="Object 9"/>
          <p:cNvGraphicFramePr>
            <a:graphicFrameLocks noChangeAspect="1"/>
          </p:cNvGraphicFramePr>
          <p:nvPr/>
        </p:nvGraphicFramePr>
        <p:xfrm>
          <a:off x="714375" y="2241550"/>
          <a:ext cx="3714750" cy="407988"/>
        </p:xfrm>
        <a:graphic>
          <a:graphicData uri="http://schemas.openxmlformats.org/presentationml/2006/ole">
            <mc:AlternateContent xmlns:mc="http://schemas.openxmlformats.org/markup-compatibility/2006">
              <mc:Choice xmlns:v="urn:schemas-microsoft-com:vml" Requires="v">
                <p:oleObj spid="_x0000_s247077" name="公式" r:id="rId4" imgW="2222500" imgH="241300" progId="Equation.3">
                  <p:embed/>
                </p:oleObj>
              </mc:Choice>
              <mc:Fallback>
                <p:oleObj name="公式" r:id="rId4" imgW="2222500" imgH="241300" progId="Equation.3">
                  <p:embed/>
                  <p:pic>
                    <p:nvPicPr>
                      <p:cNvPr id="0" name="图片 2470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75" y="2241550"/>
                        <a:ext cx="37147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0"/>
          <p:cNvGraphicFramePr>
            <a:graphicFrameLocks noChangeAspect="1"/>
          </p:cNvGraphicFramePr>
          <p:nvPr/>
        </p:nvGraphicFramePr>
        <p:xfrm>
          <a:off x="974725" y="3597275"/>
          <a:ext cx="1597025" cy="409575"/>
        </p:xfrm>
        <a:graphic>
          <a:graphicData uri="http://schemas.openxmlformats.org/presentationml/2006/ole">
            <mc:AlternateContent xmlns:mc="http://schemas.openxmlformats.org/markup-compatibility/2006">
              <mc:Choice xmlns:v="urn:schemas-microsoft-com:vml" Requires="v">
                <p:oleObj spid="_x0000_s247078" name="公式" r:id="rId6" imgW="939165" imgH="241300" progId="Equation.3">
                  <p:embed/>
                </p:oleObj>
              </mc:Choice>
              <mc:Fallback>
                <p:oleObj name="公式" r:id="rId6" imgW="939165" imgH="241300" progId="Equation.3">
                  <p:embed/>
                  <p:pic>
                    <p:nvPicPr>
                      <p:cNvPr id="0" name="图片 2470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725" y="3597275"/>
                        <a:ext cx="15970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1"/>
          <p:cNvGraphicFramePr>
            <a:graphicFrameLocks noChangeAspect="1"/>
          </p:cNvGraphicFramePr>
          <p:nvPr/>
        </p:nvGraphicFramePr>
        <p:xfrm>
          <a:off x="982663" y="3141663"/>
          <a:ext cx="3625850" cy="409575"/>
        </p:xfrm>
        <a:graphic>
          <a:graphicData uri="http://schemas.openxmlformats.org/presentationml/2006/ole">
            <mc:AlternateContent xmlns:mc="http://schemas.openxmlformats.org/markup-compatibility/2006">
              <mc:Choice xmlns:v="urn:schemas-microsoft-com:vml" Requires="v">
                <p:oleObj spid="_x0000_s247079" name="公式" r:id="rId8" imgW="2133600" imgH="241300" progId="Equation.3">
                  <p:embed/>
                </p:oleObj>
              </mc:Choice>
              <mc:Fallback>
                <p:oleObj name="公式" r:id="rId8" imgW="2133600" imgH="241300" progId="Equation.3">
                  <p:embed/>
                  <p:pic>
                    <p:nvPicPr>
                      <p:cNvPr id="0" name="图片 24707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63" y="3141663"/>
                        <a:ext cx="36258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2"/>
          <p:cNvGraphicFramePr>
            <a:graphicFrameLocks noChangeAspect="1"/>
          </p:cNvGraphicFramePr>
          <p:nvPr/>
        </p:nvGraphicFramePr>
        <p:xfrm>
          <a:off x="958850" y="4006850"/>
          <a:ext cx="2332038" cy="755650"/>
        </p:xfrm>
        <a:graphic>
          <a:graphicData uri="http://schemas.openxmlformats.org/presentationml/2006/ole">
            <mc:AlternateContent xmlns:mc="http://schemas.openxmlformats.org/markup-compatibility/2006">
              <mc:Choice xmlns:v="urn:schemas-microsoft-com:vml" Requires="v">
                <p:oleObj spid="_x0000_s247080" name="公式" r:id="rId10" imgW="1371600" imgH="444500" progId="Equation.3">
                  <p:embed/>
                </p:oleObj>
              </mc:Choice>
              <mc:Fallback>
                <p:oleObj name="公式" r:id="rId10" imgW="1371600" imgH="444500" progId="Equation.3">
                  <p:embed/>
                  <p:pic>
                    <p:nvPicPr>
                      <p:cNvPr id="0" name="图片 24707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0" y="4006850"/>
                        <a:ext cx="233203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3"/>
          <p:cNvGraphicFramePr>
            <a:graphicFrameLocks noChangeAspect="1"/>
          </p:cNvGraphicFramePr>
          <p:nvPr/>
        </p:nvGraphicFramePr>
        <p:xfrm>
          <a:off x="3311525" y="4173538"/>
          <a:ext cx="755650" cy="301625"/>
        </p:xfrm>
        <a:graphic>
          <a:graphicData uri="http://schemas.openxmlformats.org/presentationml/2006/ole">
            <mc:AlternateContent xmlns:mc="http://schemas.openxmlformats.org/markup-compatibility/2006">
              <mc:Choice xmlns:v="urn:schemas-microsoft-com:vml" Requires="v">
                <p:oleObj spid="_x0000_s247081" name="公式" r:id="rId12" imgW="443865" imgH="177800" progId="Equation.3">
                  <p:embed/>
                </p:oleObj>
              </mc:Choice>
              <mc:Fallback>
                <p:oleObj name="公式" r:id="rId12" imgW="443865" imgH="177800" progId="Equation.3">
                  <p:embed/>
                  <p:pic>
                    <p:nvPicPr>
                      <p:cNvPr id="0" name="图片 24708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1525" y="4173538"/>
                        <a:ext cx="7556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16"/>
          <p:cNvSpPr>
            <a:spLocks noChangeArrowheads="1"/>
          </p:cNvSpPr>
          <p:nvPr/>
        </p:nvSpPr>
        <p:spPr bwMode="auto">
          <a:xfrm>
            <a:off x="719138" y="2709863"/>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电压增益</a:t>
            </a:r>
            <a:endParaRPr lang="zh-CN" altLang="en-US" sz="2000"/>
          </a:p>
        </p:txBody>
      </p:sp>
      <p:sp>
        <p:nvSpPr>
          <p:cNvPr id="11" name="Rectangle 17"/>
          <p:cNvSpPr>
            <a:spLocks noChangeArrowheads="1"/>
          </p:cNvSpPr>
          <p:nvPr/>
        </p:nvSpPr>
        <p:spPr bwMode="auto">
          <a:xfrm>
            <a:off x="719138" y="4711700"/>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输入电阻</a:t>
            </a:r>
            <a:endParaRPr lang="zh-CN" altLang="en-US" sz="2000"/>
          </a:p>
        </p:txBody>
      </p:sp>
      <p:graphicFrame>
        <p:nvGraphicFramePr>
          <p:cNvPr id="12" name="Object 18"/>
          <p:cNvGraphicFramePr>
            <a:graphicFrameLocks noChangeAspect="1"/>
          </p:cNvGraphicFramePr>
          <p:nvPr/>
        </p:nvGraphicFramePr>
        <p:xfrm>
          <a:off x="1042988" y="5072063"/>
          <a:ext cx="2133600" cy="755650"/>
        </p:xfrm>
        <a:graphic>
          <a:graphicData uri="http://schemas.openxmlformats.org/presentationml/2006/ole">
            <mc:AlternateContent xmlns:mc="http://schemas.openxmlformats.org/markup-compatibility/2006">
              <mc:Choice xmlns:v="urn:schemas-microsoft-com:vml" Requires="v">
                <p:oleObj spid="_x0000_s247082" name="公式" r:id="rId14" imgW="1256665" imgH="444500" progId="Equation.3">
                  <p:embed/>
                </p:oleObj>
              </mc:Choice>
              <mc:Fallback>
                <p:oleObj name="公式" r:id="rId14" imgW="1256665" imgH="444500" progId="Equation.3">
                  <p:embed/>
                  <p:pic>
                    <p:nvPicPr>
                      <p:cNvPr id="0" name="图片 24708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2988" y="5072063"/>
                        <a:ext cx="21336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9"/>
          <p:cNvSpPr>
            <a:spLocks noChangeArrowheads="1"/>
          </p:cNvSpPr>
          <p:nvPr/>
        </p:nvSpPr>
        <p:spPr bwMode="auto">
          <a:xfrm>
            <a:off x="3240088" y="5194300"/>
            <a:ext cx="13684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en-US" altLang="zh-CN" sz="2000">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rPr>
              <a:t>35.79 k</a:t>
            </a:r>
            <a:r>
              <a:rPr lang="en-US" altLang="zh-CN" sz="2000">
                <a:latin typeface="Times New Roman" panose="02020603050405020304" pitchFamily="18" charset="0"/>
                <a:sym typeface="Symbol" panose="05050102010706020507" pitchFamily="18" charset="2"/>
              </a:rPr>
              <a:t></a:t>
            </a:r>
            <a:endParaRPr lang="en-US" altLang="zh-CN" sz="2000">
              <a:latin typeface="Times New Roman" panose="02020603050405020304" pitchFamily="18" charset="0"/>
              <a:sym typeface="Symbol" panose="05050102010706020507" pitchFamily="18" charset="2"/>
            </a:endParaRPr>
          </a:p>
        </p:txBody>
      </p:sp>
      <p:sp>
        <p:nvSpPr>
          <p:cNvPr id="14" name="Rectangle 20"/>
          <p:cNvSpPr>
            <a:spLocks noChangeArrowheads="1"/>
          </p:cNvSpPr>
          <p:nvPr/>
        </p:nvSpPr>
        <p:spPr bwMode="auto">
          <a:xfrm>
            <a:off x="4787900" y="4509120"/>
            <a:ext cx="2636838"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源电压增益</a:t>
            </a:r>
            <a:endParaRPr lang="zh-CN" altLang="en-US" sz="2000"/>
          </a:p>
        </p:txBody>
      </p:sp>
      <p:graphicFrame>
        <p:nvGraphicFramePr>
          <p:cNvPr id="15" name="Object 21"/>
          <p:cNvGraphicFramePr>
            <a:graphicFrameLocks noChangeAspect="1"/>
          </p:cNvGraphicFramePr>
          <p:nvPr/>
        </p:nvGraphicFramePr>
        <p:xfrm>
          <a:off x="5580063" y="4782170"/>
          <a:ext cx="1943100" cy="755650"/>
        </p:xfrm>
        <a:graphic>
          <a:graphicData uri="http://schemas.openxmlformats.org/presentationml/2006/ole">
            <mc:AlternateContent xmlns:mc="http://schemas.openxmlformats.org/markup-compatibility/2006">
              <mc:Choice xmlns:v="urn:schemas-microsoft-com:vml" Requires="v">
                <p:oleObj spid="_x0000_s247083" name="公式" r:id="rId16" imgW="1143000" imgH="444500" progId="Equation.3">
                  <p:embed/>
                </p:oleObj>
              </mc:Choice>
              <mc:Fallback>
                <p:oleObj name="公式" r:id="rId16" imgW="1143000" imgH="444500" progId="Equation.3">
                  <p:embed/>
                  <p:pic>
                    <p:nvPicPr>
                      <p:cNvPr id="0" name="图片 24708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80063" y="4782170"/>
                        <a:ext cx="19431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22"/>
          <p:cNvGraphicFramePr>
            <a:graphicFrameLocks noChangeAspect="1"/>
          </p:cNvGraphicFramePr>
          <p:nvPr/>
        </p:nvGraphicFramePr>
        <p:xfrm>
          <a:off x="6008688" y="5502895"/>
          <a:ext cx="2416175" cy="755650"/>
        </p:xfrm>
        <a:graphic>
          <a:graphicData uri="http://schemas.openxmlformats.org/presentationml/2006/ole">
            <mc:AlternateContent xmlns:mc="http://schemas.openxmlformats.org/markup-compatibility/2006">
              <mc:Choice xmlns:v="urn:schemas-microsoft-com:vml" Requires="v">
                <p:oleObj spid="_x0000_s247084" name="公式" r:id="rId18" imgW="1422400" imgH="444500" progId="Equation.3">
                  <p:embed/>
                </p:oleObj>
              </mc:Choice>
              <mc:Fallback>
                <p:oleObj name="公式" r:id="rId18" imgW="1422400" imgH="444500" progId="Equation.3">
                  <p:embed/>
                  <p:pic>
                    <p:nvPicPr>
                      <p:cNvPr id="0" name="图片 24708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08688" y="5502895"/>
                        <a:ext cx="24161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 Box 23"/>
          <p:cNvSpPr txBox="1">
            <a:spLocks noChangeArrowheads="1"/>
          </p:cNvSpPr>
          <p:nvPr/>
        </p:nvSpPr>
        <p:spPr bwMode="auto">
          <a:xfrm>
            <a:off x="503238" y="5876925"/>
            <a:ext cx="5076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spcBef>
                <a:spcPct val="50000"/>
              </a:spcBef>
              <a:buClrTx/>
              <a:buFontTx/>
              <a:buNone/>
            </a:pPr>
            <a:r>
              <a:rPr kumimoji="1" lang="zh-CN" altLang="en-US" sz="2000">
                <a:solidFill>
                  <a:srgbClr val="FF0000"/>
                </a:solidFill>
                <a:latin typeface="黑体" panose="02010609060101010101" pitchFamily="49" charset="-122"/>
                <a:ea typeface="黑体" panose="02010609060101010101" pitchFamily="49" charset="-122"/>
                <a:sym typeface="Symbol" panose="05050102010706020507" pitchFamily="18" charset="2"/>
              </a:rPr>
              <a:t>放大电路的输入电阻不包含信号源的内阻</a:t>
            </a:r>
            <a:endParaRPr kumimoji="1" lang="zh-CN" altLang="en-US" sz="2000">
              <a:solidFill>
                <a:srgbClr val="FF0000"/>
              </a:solidFill>
              <a:latin typeface="黑体" panose="02010609060101010101" pitchFamily="49" charset="-122"/>
              <a:ea typeface="黑体" panose="02010609060101010101" pitchFamily="49" charset="-122"/>
            </a:endParaRPr>
          </a:p>
        </p:txBody>
      </p:sp>
      <p:sp>
        <p:nvSpPr>
          <p:cNvPr id="109586" name="Rectangle 52"/>
          <p:cNvSpPr>
            <a:spLocks noChangeArrowheads="1"/>
          </p:cNvSpPr>
          <p:nvPr/>
        </p:nvSpPr>
        <p:spPr bwMode="auto">
          <a:xfrm>
            <a:off x="468313" y="657225"/>
            <a:ext cx="83883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zh-CN" altLang="en-US" sz="2000"/>
              <a:t>例</a:t>
            </a:r>
            <a:r>
              <a:rPr lang="en-US" altLang="zh-CN" sz="2000"/>
              <a:t>2    </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TN</a:t>
            </a:r>
            <a:r>
              <a:rPr kumimoji="1" lang="en-US" altLang="zh-CN" sz="2000">
                <a:latin typeface="Times New Roman" panose="02020603050405020304" pitchFamily="18" charset="0"/>
              </a:rPr>
              <a:t>=1V</a:t>
            </a:r>
            <a:r>
              <a:rPr kumimoji="1" lang="zh-CN" altLang="en-US" sz="2000">
                <a:latin typeface="Times New Roman" panose="02020603050405020304" pitchFamily="18" charset="0"/>
              </a:rPr>
              <a:t>，</a:t>
            </a:r>
            <a:r>
              <a:rPr lang="en-US" altLang="zh-CN" sz="2000" i="1">
                <a:latin typeface="Times New Roman" panose="02020603050405020304" pitchFamily="18" charset="0"/>
              </a:rPr>
              <a:t>K</a:t>
            </a:r>
            <a:r>
              <a:rPr kumimoji="1" lang="en-US" altLang="zh-CN" sz="2000" baseline="-30000">
                <a:latin typeface="Times New Roman" panose="02020603050405020304" pitchFamily="18" charset="0"/>
                <a:ea typeface="华康简宋"/>
                <a:cs typeface="华康简宋"/>
              </a:rPr>
              <a:t>n</a:t>
            </a:r>
            <a:r>
              <a:rPr kumimoji="1" lang="en-US" altLang="zh-CN" sz="2000">
                <a:latin typeface="Times New Roman" panose="02020603050405020304" pitchFamily="18" charset="0"/>
              </a:rPr>
              <a:t>=0.5mA/V</a:t>
            </a:r>
            <a:r>
              <a:rPr kumimoji="1" lang="en-US" altLang="zh-CN" sz="2000" baseline="30000">
                <a:latin typeface="Times New Roman" panose="02020603050405020304" pitchFamily="18" charset="0"/>
              </a:rPr>
              <a:t>2</a:t>
            </a:r>
            <a:r>
              <a:rPr kumimoji="1" lang="zh-CN" altLang="en-US" sz="2000">
                <a:latin typeface="Times New Roman" panose="02020603050405020304" pitchFamily="18" charset="0"/>
              </a:rPr>
              <a:t>，</a:t>
            </a:r>
            <a:r>
              <a:rPr kumimoji="1" lang="zh-CN" altLang="en-US"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DD</a:t>
            </a:r>
            <a:r>
              <a:rPr kumimoji="1" lang="en-US" altLang="zh-CN"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SS</a:t>
            </a:r>
            <a:r>
              <a:rPr kumimoji="1" lang="en-US" altLang="zh-CN" sz="2000">
                <a:latin typeface="Times New Roman" panose="02020603050405020304" pitchFamily="18" charset="0"/>
              </a:rPr>
              <a:t>=5V</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d</a:t>
            </a:r>
            <a:r>
              <a:rPr kumimoji="1" lang="en-US" altLang="zh-CN" sz="2000">
                <a:latin typeface="Times New Roman" panose="02020603050405020304" pitchFamily="18" charset="0"/>
              </a:rPr>
              <a:t>=10k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a:t>
            </a:r>
            <a:r>
              <a:rPr kumimoji="1" lang="en-US" altLang="zh-CN" sz="2000">
                <a:latin typeface="Times New Roman" panose="02020603050405020304" pitchFamily="18" charset="0"/>
              </a:rPr>
              <a:t>=0.5k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si</a:t>
            </a:r>
            <a:r>
              <a:rPr kumimoji="1" lang="en-US" altLang="zh-CN" sz="2000">
                <a:latin typeface="Times New Roman" panose="02020603050405020304" pitchFamily="18" charset="0"/>
              </a:rPr>
              <a:t>=4k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g1</a:t>
            </a:r>
            <a:r>
              <a:rPr kumimoji="1" lang="en-US" altLang="zh-CN" sz="2000">
                <a:latin typeface="Times New Roman" panose="02020603050405020304" pitchFamily="18" charset="0"/>
              </a:rPr>
              <a:t>=150k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g2</a:t>
            </a:r>
            <a:r>
              <a:rPr kumimoji="1" lang="en-US" altLang="zh-CN" sz="2000">
                <a:latin typeface="Times New Roman" panose="02020603050405020304" pitchFamily="18" charset="0"/>
              </a:rPr>
              <a:t>=47k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，确定静态工作点，求动态指标。</a:t>
            </a:r>
            <a:endParaRPr kumimoji="1" lang="zh-CN" altLang="en-US" sz="20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down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strips(downRigh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trips(downRigh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strips(downRigh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strips(downRigh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strips(downRigh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strips(downRigh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strips(downRigh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strips(downRight)">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7"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sp>
        <p:nvSpPr>
          <p:cNvPr id="110595" name="Rectangle 13"/>
          <p:cNvSpPr>
            <a:spLocks noChangeArrowheads="1"/>
          </p:cNvSpPr>
          <p:nvPr/>
        </p:nvSpPr>
        <p:spPr bwMode="auto">
          <a:xfrm>
            <a:off x="719138" y="2138363"/>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输出电阻</a:t>
            </a:r>
            <a:endParaRPr lang="zh-CN" altLang="en-US" sz="2000"/>
          </a:p>
        </p:txBody>
      </p:sp>
      <p:sp>
        <p:nvSpPr>
          <p:cNvPr id="4" name="Text Box 21"/>
          <p:cNvSpPr txBox="1">
            <a:spLocks noChangeArrowheads="1"/>
          </p:cNvSpPr>
          <p:nvPr/>
        </p:nvSpPr>
        <p:spPr bwMode="auto">
          <a:xfrm>
            <a:off x="587375" y="2498725"/>
            <a:ext cx="34083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000">
                <a:latin typeface="Times New Roman" panose="02020603050405020304" pitchFamily="18" charset="0"/>
              </a:rPr>
              <a:t>        </a:t>
            </a:r>
            <a:r>
              <a:rPr kumimoji="1" lang="zh-CN" altLang="en-US" sz="2000">
                <a:latin typeface="Times New Roman" panose="02020603050405020304" pitchFamily="18" charset="0"/>
              </a:rPr>
              <a:t>为便于分析，先考虑</a:t>
            </a:r>
            <a:r>
              <a:rPr kumimoji="1" lang="zh-CN" altLang="en-US" sz="2000" i="1">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时的情况</a:t>
            </a:r>
            <a:endParaRPr kumimoji="1" lang="zh-CN" altLang="en-US" sz="2000">
              <a:latin typeface="Times New Roman" panose="02020603050405020304" pitchFamily="18" charset="0"/>
            </a:endParaRPr>
          </a:p>
        </p:txBody>
      </p:sp>
      <p:sp>
        <p:nvSpPr>
          <p:cNvPr id="110597" name="Rectangle 8"/>
          <p:cNvSpPr>
            <a:spLocks noChangeArrowheads="1"/>
          </p:cNvSpPr>
          <p:nvPr/>
        </p:nvSpPr>
        <p:spPr bwMode="auto">
          <a:xfrm>
            <a:off x="503238" y="1665288"/>
            <a:ext cx="3132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000"/>
              <a:t>解：（</a:t>
            </a:r>
            <a:r>
              <a:rPr lang="en-US" altLang="zh-CN" sz="2000"/>
              <a:t>2</a:t>
            </a:r>
            <a:r>
              <a:rPr lang="zh-CN" altLang="en-US" sz="2000"/>
              <a:t>）动态指标</a:t>
            </a:r>
            <a:endParaRPr lang="zh-CN" altLang="en-US" sz="2000"/>
          </a:p>
        </p:txBody>
      </p:sp>
      <p:sp>
        <p:nvSpPr>
          <p:cNvPr id="110599" name="Rectangle 52"/>
          <p:cNvSpPr>
            <a:spLocks noChangeArrowheads="1"/>
          </p:cNvSpPr>
          <p:nvPr/>
        </p:nvSpPr>
        <p:spPr bwMode="auto">
          <a:xfrm>
            <a:off x="468313" y="657225"/>
            <a:ext cx="83883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zh-CN" altLang="en-US" sz="2000"/>
              <a:t>例</a:t>
            </a:r>
            <a:r>
              <a:rPr lang="en-US" altLang="zh-CN" sz="2000"/>
              <a:t>2    </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TN</a:t>
            </a:r>
            <a:r>
              <a:rPr kumimoji="1" lang="en-US" altLang="zh-CN" sz="2000">
                <a:latin typeface="Times New Roman" panose="02020603050405020304" pitchFamily="18" charset="0"/>
              </a:rPr>
              <a:t>=1V</a:t>
            </a:r>
            <a:r>
              <a:rPr kumimoji="1" lang="zh-CN" altLang="en-US" sz="2000">
                <a:latin typeface="Times New Roman" panose="02020603050405020304" pitchFamily="18" charset="0"/>
              </a:rPr>
              <a:t>，</a:t>
            </a:r>
            <a:r>
              <a:rPr lang="en-US" altLang="zh-CN" sz="2000" i="1">
                <a:latin typeface="Times New Roman" panose="02020603050405020304" pitchFamily="18" charset="0"/>
              </a:rPr>
              <a:t>K</a:t>
            </a:r>
            <a:r>
              <a:rPr kumimoji="1" lang="en-US" altLang="zh-CN" sz="2000" baseline="-30000">
                <a:latin typeface="Times New Roman" panose="02020603050405020304" pitchFamily="18" charset="0"/>
                <a:ea typeface="华康简宋"/>
                <a:cs typeface="华康简宋"/>
              </a:rPr>
              <a:t>n</a:t>
            </a:r>
            <a:r>
              <a:rPr kumimoji="1" lang="en-US" altLang="zh-CN" sz="2000">
                <a:latin typeface="Times New Roman" panose="02020603050405020304" pitchFamily="18" charset="0"/>
              </a:rPr>
              <a:t>=0.5mA/V</a:t>
            </a:r>
            <a:r>
              <a:rPr kumimoji="1" lang="en-US" altLang="zh-CN" sz="2000" baseline="30000">
                <a:latin typeface="Times New Roman" panose="02020603050405020304" pitchFamily="18" charset="0"/>
              </a:rPr>
              <a:t>2</a:t>
            </a:r>
            <a:r>
              <a:rPr kumimoji="1" lang="zh-CN" altLang="en-US" sz="2000">
                <a:latin typeface="Times New Roman" panose="02020603050405020304" pitchFamily="18" charset="0"/>
              </a:rPr>
              <a:t>，</a:t>
            </a:r>
            <a:r>
              <a:rPr kumimoji="1" lang="zh-CN" altLang="en-US"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DD</a:t>
            </a:r>
            <a:r>
              <a:rPr kumimoji="1" lang="en-US" altLang="zh-CN"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SS</a:t>
            </a:r>
            <a:r>
              <a:rPr kumimoji="1" lang="en-US" altLang="zh-CN" sz="2000">
                <a:latin typeface="Times New Roman" panose="02020603050405020304" pitchFamily="18" charset="0"/>
              </a:rPr>
              <a:t>=5V</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d</a:t>
            </a:r>
            <a:r>
              <a:rPr kumimoji="1" lang="en-US" altLang="zh-CN" sz="2000">
                <a:latin typeface="Times New Roman" panose="02020603050405020304" pitchFamily="18" charset="0"/>
              </a:rPr>
              <a:t>=10k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a:t>
            </a:r>
            <a:r>
              <a:rPr kumimoji="1" lang="en-US" altLang="zh-CN" sz="2000">
                <a:latin typeface="Times New Roman" panose="02020603050405020304" pitchFamily="18" charset="0"/>
              </a:rPr>
              <a:t>=0.5k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si</a:t>
            </a:r>
            <a:r>
              <a:rPr kumimoji="1" lang="en-US" altLang="zh-CN" sz="2000">
                <a:latin typeface="Times New Roman" panose="02020603050405020304" pitchFamily="18" charset="0"/>
              </a:rPr>
              <a:t>=4k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g1</a:t>
            </a:r>
            <a:r>
              <a:rPr kumimoji="1" lang="en-US" altLang="zh-CN" sz="2000">
                <a:latin typeface="Times New Roman" panose="02020603050405020304" pitchFamily="18" charset="0"/>
              </a:rPr>
              <a:t>=150k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g2</a:t>
            </a:r>
            <a:r>
              <a:rPr kumimoji="1" lang="en-US" altLang="zh-CN" sz="2000">
                <a:latin typeface="Times New Roman" panose="02020603050405020304" pitchFamily="18" charset="0"/>
              </a:rPr>
              <a:t>=47k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，确定静态工作点，求动态指标。</a:t>
            </a:r>
            <a:endParaRPr kumimoji="1" lang="zh-CN" altLang="en-US" sz="2000">
              <a:latin typeface="Times New Roman" panose="02020603050405020304" pitchFamily="18" charset="0"/>
            </a:endParaRPr>
          </a:p>
        </p:txBody>
      </p:sp>
      <p:graphicFrame>
        <p:nvGraphicFramePr>
          <p:cNvPr id="8" name="对象 7"/>
          <p:cNvGraphicFramePr>
            <a:graphicFrameLocks noChangeAspect="1"/>
          </p:cNvGraphicFramePr>
          <p:nvPr/>
        </p:nvGraphicFramePr>
        <p:xfrm>
          <a:off x="4795730" y="1524359"/>
          <a:ext cx="4060746" cy="3020765"/>
        </p:xfrm>
        <a:graphic>
          <a:graphicData uri="http://schemas.openxmlformats.org/presentationml/2006/ole">
            <mc:AlternateContent xmlns:mc="http://schemas.openxmlformats.org/markup-compatibility/2006">
              <mc:Choice xmlns:v="urn:schemas-microsoft-com:vml" Requires="v">
                <p:oleObj spid="_x0000_s206996" name="Picture" r:id="rId2" imgW="2249805" imgH="1673860" progId="Word.Picture.8">
                  <p:embed/>
                </p:oleObj>
              </mc:Choice>
              <mc:Fallback>
                <p:oleObj name="Picture" r:id="rId2" imgW="2249805" imgH="1673860" progId="Word.Picture.8">
                  <p:embed/>
                  <p:pic>
                    <p:nvPicPr>
                      <p:cNvPr id="0" name="图片 2069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730" y="1524359"/>
                        <a:ext cx="4060746" cy="3020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4579429" y="1520788"/>
          <a:ext cx="4385059" cy="3020765"/>
        </p:xfrm>
        <a:graphic>
          <a:graphicData uri="http://schemas.openxmlformats.org/presentationml/2006/ole">
            <mc:AlternateContent xmlns:mc="http://schemas.openxmlformats.org/markup-compatibility/2006">
              <mc:Choice xmlns:v="urn:schemas-microsoft-com:vml" Requires="v">
                <p:oleObj spid="_x0000_s247956" name="Picture" r:id="rId1" imgW="2430145" imgH="1673860" progId="Word.Picture.8">
                  <p:embed/>
                </p:oleObj>
              </mc:Choice>
              <mc:Fallback>
                <p:oleObj name="Picture" r:id="rId1" imgW="2430145" imgH="1673860" progId="Word.Picture.8">
                  <p:embed/>
                  <p:pic>
                    <p:nvPicPr>
                      <p:cNvPr id="0" name="Object 9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429" y="1520788"/>
                        <a:ext cx="4385059" cy="3020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18"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sp>
        <p:nvSpPr>
          <p:cNvPr id="111619" name="Rectangle 13"/>
          <p:cNvSpPr>
            <a:spLocks noChangeArrowheads="1"/>
          </p:cNvSpPr>
          <p:nvPr/>
        </p:nvSpPr>
        <p:spPr bwMode="auto">
          <a:xfrm>
            <a:off x="719138" y="2138363"/>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输出电阻</a:t>
            </a:r>
            <a:endParaRPr lang="zh-CN" altLang="en-US" sz="2000"/>
          </a:p>
        </p:txBody>
      </p:sp>
      <p:sp>
        <p:nvSpPr>
          <p:cNvPr id="4" name="Text Box 21"/>
          <p:cNvSpPr txBox="1">
            <a:spLocks noChangeArrowheads="1"/>
          </p:cNvSpPr>
          <p:nvPr/>
        </p:nvSpPr>
        <p:spPr bwMode="auto">
          <a:xfrm>
            <a:off x="587375" y="2498725"/>
            <a:ext cx="34083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为便于分析，先考虑</a:t>
            </a:r>
            <a:r>
              <a:rPr kumimoji="1" lang="zh-CN" altLang="en-US" sz="2000" i="1"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sym typeface="Symbol" panose="05050102010706020507" pitchFamily="18" charset="2"/>
              </a:rPr>
              <a:t></a:t>
            </a:r>
            <a:r>
              <a:rPr kumimoji="1" lang="en-US" altLang="zh-CN" sz="2000" dirty="0">
                <a:latin typeface="Times New Roman" panose="02020603050405020304" pitchFamily="18" charset="0"/>
              </a:rPr>
              <a:t>0</a:t>
            </a:r>
            <a:r>
              <a:rPr kumimoji="1" lang="zh-CN" altLang="en-US" sz="2000" dirty="0">
                <a:latin typeface="Times New Roman" panose="02020603050405020304" pitchFamily="18" charset="0"/>
              </a:rPr>
              <a:t>时的情况</a:t>
            </a:r>
            <a:endParaRPr kumimoji="1" lang="zh-CN" altLang="en-US" sz="2000" dirty="0">
              <a:latin typeface="Times New Roman" panose="02020603050405020304" pitchFamily="18" charset="0"/>
            </a:endParaRPr>
          </a:p>
        </p:txBody>
      </p:sp>
      <p:sp>
        <p:nvSpPr>
          <p:cNvPr id="111621" name="Rectangle 8"/>
          <p:cNvSpPr>
            <a:spLocks noChangeArrowheads="1"/>
          </p:cNvSpPr>
          <p:nvPr/>
        </p:nvSpPr>
        <p:spPr bwMode="auto">
          <a:xfrm>
            <a:off x="503238" y="1665288"/>
            <a:ext cx="3132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000"/>
              <a:t>解：（</a:t>
            </a:r>
            <a:r>
              <a:rPr lang="en-US" altLang="zh-CN" sz="2000"/>
              <a:t>2</a:t>
            </a:r>
            <a:r>
              <a:rPr lang="zh-CN" altLang="en-US" sz="2000"/>
              <a:t>）动态指标</a:t>
            </a:r>
            <a:endParaRPr lang="zh-CN" altLang="en-US" sz="2000"/>
          </a:p>
        </p:txBody>
      </p:sp>
      <p:sp>
        <p:nvSpPr>
          <p:cNvPr id="111622" name="Rectangle 52"/>
          <p:cNvSpPr>
            <a:spLocks noChangeArrowheads="1"/>
          </p:cNvSpPr>
          <p:nvPr/>
        </p:nvSpPr>
        <p:spPr bwMode="auto">
          <a:xfrm>
            <a:off x="468313" y="657225"/>
            <a:ext cx="83883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zh-CN" altLang="en-US" sz="2000"/>
              <a:t>例</a:t>
            </a:r>
            <a:r>
              <a:rPr lang="en-US" altLang="zh-CN" sz="2000"/>
              <a:t>2    </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TN</a:t>
            </a:r>
            <a:r>
              <a:rPr kumimoji="1" lang="en-US" altLang="zh-CN" sz="2000">
                <a:latin typeface="Times New Roman" panose="02020603050405020304" pitchFamily="18" charset="0"/>
              </a:rPr>
              <a:t>=1V</a:t>
            </a:r>
            <a:r>
              <a:rPr kumimoji="1" lang="zh-CN" altLang="en-US" sz="2000">
                <a:latin typeface="Times New Roman" panose="02020603050405020304" pitchFamily="18" charset="0"/>
              </a:rPr>
              <a:t>，</a:t>
            </a:r>
            <a:r>
              <a:rPr lang="en-US" altLang="zh-CN" sz="2000" i="1">
                <a:latin typeface="Times New Roman" panose="02020603050405020304" pitchFamily="18" charset="0"/>
              </a:rPr>
              <a:t>K</a:t>
            </a:r>
            <a:r>
              <a:rPr kumimoji="1" lang="en-US" altLang="zh-CN" sz="2000" baseline="-30000">
                <a:latin typeface="Times New Roman" panose="02020603050405020304" pitchFamily="18" charset="0"/>
                <a:ea typeface="华康简宋"/>
                <a:cs typeface="华康简宋"/>
              </a:rPr>
              <a:t>n</a:t>
            </a:r>
            <a:r>
              <a:rPr kumimoji="1" lang="en-US" altLang="zh-CN" sz="2000">
                <a:latin typeface="Times New Roman" panose="02020603050405020304" pitchFamily="18" charset="0"/>
              </a:rPr>
              <a:t>=0.5mA/V</a:t>
            </a:r>
            <a:r>
              <a:rPr kumimoji="1" lang="en-US" altLang="zh-CN" sz="2000" baseline="30000">
                <a:latin typeface="Times New Roman" panose="02020603050405020304" pitchFamily="18" charset="0"/>
              </a:rPr>
              <a:t>2</a:t>
            </a:r>
            <a:r>
              <a:rPr kumimoji="1" lang="zh-CN" altLang="en-US" sz="2000">
                <a:latin typeface="Times New Roman" panose="02020603050405020304" pitchFamily="18" charset="0"/>
              </a:rPr>
              <a:t>，</a:t>
            </a:r>
            <a:r>
              <a:rPr kumimoji="1" lang="zh-CN" altLang="en-US"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DD</a:t>
            </a:r>
            <a:r>
              <a:rPr kumimoji="1" lang="en-US" altLang="zh-CN"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SS</a:t>
            </a:r>
            <a:r>
              <a:rPr kumimoji="1" lang="en-US" altLang="zh-CN" sz="2000">
                <a:latin typeface="Times New Roman" panose="02020603050405020304" pitchFamily="18" charset="0"/>
              </a:rPr>
              <a:t>=5V</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d</a:t>
            </a:r>
            <a:r>
              <a:rPr kumimoji="1" lang="en-US" altLang="zh-CN" sz="2000">
                <a:latin typeface="Times New Roman" panose="02020603050405020304" pitchFamily="18" charset="0"/>
              </a:rPr>
              <a:t>=10k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a:t>
            </a:r>
            <a:r>
              <a:rPr kumimoji="1" lang="en-US" altLang="zh-CN" sz="2000">
                <a:latin typeface="Times New Roman" panose="02020603050405020304" pitchFamily="18" charset="0"/>
              </a:rPr>
              <a:t>=0.5k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si</a:t>
            </a:r>
            <a:r>
              <a:rPr kumimoji="1" lang="en-US" altLang="zh-CN" sz="2000">
                <a:latin typeface="Times New Roman" panose="02020603050405020304" pitchFamily="18" charset="0"/>
              </a:rPr>
              <a:t>=4k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g1</a:t>
            </a:r>
            <a:r>
              <a:rPr kumimoji="1" lang="en-US" altLang="zh-CN" sz="2000">
                <a:latin typeface="Times New Roman" panose="02020603050405020304" pitchFamily="18" charset="0"/>
              </a:rPr>
              <a:t>=150k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g2</a:t>
            </a:r>
            <a:r>
              <a:rPr kumimoji="1" lang="en-US" altLang="zh-CN" sz="2000">
                <a:latin typeface="Times New Roman" panose="02020603050405020304" pitchFamily="18" charset="0"/>
              </a:rPr>
              <a:t>=47k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，确定静态工作点，求动态指标。</a:t>
            </a:r>
            <a:endParaRPr kumimoji="1" lang="zh-CN" altLang="en-US" sz="2000">
              <a:latin typeface="Times New Roman" panose="02020603050405020304" pitchFamily="18" charset="0"/>
            </a:endParaRPr>
          </a:p>
        </p:txBody>
      </p:sp>
      <p:graphicFrame>
        <p:nvGraphicFramePr>
          <p:cNvPr id="8" name="Object 6"/>
          <p:cNvGraphicFramePr>
            <a:graphicFrameLocks noChangeAspect="1"/>
          </p:cNvGraphicFramePr>
          <p:nvPr/>
        </p:nvGraphicFramePr>
        <p:xfrm>
          <a:off x="971550" y="3843338"/>
          <a:ext cx="2698750" cy="409575"/>
        </p:xfrm>
        <a:graphic>
          <a:graphicData uri="http://schemas.openxmlformats.org/presentationml/2006/ole">
            <mc:AlternateContent xmlns:mc="http://schemas.openxmlformats.org/markup-compatibility/2006">
              <mc:Choice xmlns:v="urn:schemas-microsoft-com:vml" Requires="v">
                <p:oleObj spid="_x0000_s247957" name="公式" r:id="rId4" imgW="1587500" imgH="241300" progId="Equation.3">
                  <p:embed/>
                </p:oleObj>
              </mc:Choice>
              <mc:Fallback>
                <p:oleObj name="公式" r:id="rId4" imgW="1587500" imgH="241300" progId="Equation.3">
                  <p:embed/>
                  <p:pic>
                    <p:nvPicPr>
                      <p:cNvPr id="0" name="图片 2479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3843338"/>
                        <a:ext cx="26987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7"/>
          <p:cNvGraphicFramePr>
            <a:graphicFrameLocks noChangeAspect="1"/>
          </p:cNvGraphicFramePr>
          <p:nvPr/>
        </p:nvGraphicFramePr>
        <p:xfrm>
          <a:off x="971550" y="3338513"/>
          <a:ext cx="1230313" cy="409575"/>
        </p:xfrm>
        <a:graphic>
          <a:graphicData uri="http://schemas.openxmlformats.org/presentationml/2006/ole">
            <mc:AlternateContent xmlns:mc="http://schemas.openxmlformats.org/markup-compatibility/2006">
              <mc:Choice xmlns:v="urn:schemas-microsoft-com:vml" Requires="v">
                <p:oleObj spid="_x0000_s247958" name="公式" r:id="rId6" imgW="723900" imgH="241300" progId="Equation.3">
                  <p:embed/>
                </p:oleObj>
              </mc:Choice>
              <mc:Fallback>
                <p:oleObj name="公式" r:id="rId6" imgW="723900" imgH="241300" progId="Equation.3">
                  <p:embed/>
                  <p:pic>
                    <p:nvPicPr>
                      <p:cNvPr id="0" name="图片 2479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3338513"/>
                        <a:ext cx="123031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nvGraphicFramePr>
        <p:xfrm>
          <a:off x="4184650" y="5272882"/>
          <a:ext cx="1852613" cy="388937"/>
        </p:xfrm>
        <a:graphic>
          <a:graphicData uri="http://schemas.openxmlformats.org/presentationml/2006/ole">
            <mc:AlternateContent xmlns:mc="http://schemas.openxmlformats.org/markup-compatibility/2006">
              <mc:Choice xmlns:v="urn:schemas-microsoft-com:vml" Requires="v">
                <p:oleObj spid="_x0000_s247959" name="Equation" r:id="rId8" imgW="26212800" imgH="5486400" progId="Equation.DSMT4">
                  <p:embed/>
                </p:oleObj>
              </mc:Choice>
              <mc:Fallback>
                <p:oleObj name="Equation" r:id="rId8" imgW="26212800" imgH="5486400" progId="Equation.DSMT4">
                  <p:embed/>
                  <p:pic>
                    <p:nvPicPr>
                      <p:cNvPr id="0" name="图片 247958"/>
                      <p:cNvPicPr>
                        <a:picLocks noChangeAspect="1" noChangeArrowheads="1"/>
                      </p:cNvPicPr>
                      <p:nvPr/>
                    </p:nvPicPr>
                    <p:blipFill>
                      <a:blip r:embed="rId9"/>
                      <a:srcRect/>
                      <a:stretch>
                        <a:fillRect/>
                      </a:stretch>
                    </p:blipFill>
                    <p:spPr bwMode="auto">
                      <a:xfrm>
                        <a:off x="4184650" y="5272882"/>
                        <a:ext cx="185261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组合 4"/>
          <p:cNvGrpSpPr/>
          <p:nvPr/>
        </p:nvGrpSpPr>
        <p:grpSpPr>
          <a:xfrm>
            <a:off x="7574780" y="3388824"/>
            <a:ext cx="381596" cy="1078514"/>
            <a:chOff x="7574780" y="3388824"/>
            <a:chExt cx="381596" cy="1078514"/>
          </a:xfrm>
        </p:grpSpPr>
        <p:sp>
          <p:nvSpPr>
            <p:cNvPr id="111635" name="Freeform 15"/>
            <p:cNvSpPr/>
            <p:nvPr/>
          </p:nvSpPr>
          <p:spPr bwMode="auto">
            <a:xfrm rot="5400000" flipH="1">
              <a:off x="7625794" y="3337810"/>
              <a:ext cx="46800" cy="148828"/>
            </a:xfrm>
            <a:custGeom>
              <a:avLst/>
              <a:gdLst>
                <a:gd name="T0" fmla="*/ 12 w 44"/>
                <a:gd name="T1" fmla="*/ 77 h 160"/>
                <a:gd name="T2" fmla="*/ 20 w 44"/>
                <a:gd name="T3" fmla="*/ 0 h 160"/>
                <a:gd name="T4" fmla="*/ 0 w 44"/>
                <a:gd name="T5" fmla="*/ 0 h 160"/>
                <a:gd name="T6" fmla="*/ 12 w 44"/>
                <a:gd name="T7" fmla="*/ 77 h 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160">
                  <a:moveTo>
                    <a:pt x="24" y="160"/>
                  </a:moveTo>
                  <a:lnTo>
                    <a:pt x="44" y="0"/>
                  </a:lnTo>
                  <a:lnTo>
                    <a:pt x="0" y="0"/>
                  </a:lnTo>
                  <a:lnTo>
                    <a:pt x="24" y="160"/>
                  </a:lnTo>
                  <a:close/>
                </a:path>
              </a:pathLst>
            </a:custGeom>
            <a:solidFill>
              <a:srgbClr val="000000"/>
            </a:solidFill>
            <a:ln w="1270">
              <a:solidFill>
                <a:srgbClr val="000000"/>
              </a:solidFill>
              <a:prstDash val="solid"/>
              <a:round/>
            </a:ln>
          </p:spPr>
          <p:txBody>
            <a:bodyPr/>
            <a:lstStyle/>
            <a:p>
              <a:endParaRPr lang="zh-CN" altLang="en-US"/>
            </a:p>
          </p:txBody>
        </p:sp>
        <p:sp>
          <p:nvSpPr>
            <p:cNvPr id="111636" name="Freeform 16"/>
            <p:cNvSpPr/>
            <p:nvPr/>
          </p:nvSpPr>
          <p:spPr bwMode="auto">
            <a:xfrm flipH="1">
              <a:off x="7702773" y="3415852"/>
              <a:ext cx="115491" cy="738748"/>
            </a:xfrm>
            <a:custGeom>
              <a:avLst/>
              <a:gdLst>
                <a:gd name="T0" fmla="*/ 97 w 97"/>
                <a:gd name="T1" fmla="*/ 0 h 615"/>
                <a:gd name="T2" fmla="*/ 0 w 97"/>
                <a:gd name="T3" fmla="*/ 0 h 615"/>
                <a:gd name="T4" fmla="*/ 0 w 97"/>
                <a:gd name="T5" fmla="*/ 615 h 615"/>
                <a:gd name="T6" fmla="*/ 0 60000 65536"/>
                <a:gd name="T7" fmla="*/ 0 60000 65536"/>
                <a:gd name="T8" fmla="*/ 0 60000 65536"/>
              </a:gdLst>
              <a:ahLst/>
              <a:cxnLst>
                <a:cxn ang="T6">
                  <a:pos x="T0" y="T1"/>
                </a:cxn>
                <a:cxn ang="T7">
                  <a:pos x="T2" y="T3"/>
                </a:cxn>
                <a:cxn ang="T8">
                  <a:pos x="T4" y="T5"/>
                </a:cxn>
              </a:cxnLst>
              <a:rect l="0" t="0" r="r" b="b"/>
              <a:pathLst>
                <a:path w="97" h="615">
                  <a:moveTo>
                    <a:pt x="97" y="0"/>
                  </a:moveTo>
                  <a:lnTo>
                    <a:pt x="0" y="0"/>
                  </a:lnTo>
                  <a:lnTo>
                    <a:pt x="0" y="615"/>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11634" name="Object 17"/>
            <p:cNvGraphicFramePr>
              <a:graphicFrameLocks noChangeAspect="1"/>
            </p:cNvGraphicFramePr>
            <p:nvPr/>
          </p:nvGraphicFramePr>
          <p:xfrm>
            <a:off x="7654751" y="4126025"/>
            <a:ext cx="301625" cy="341313"/>
          </p:xfrm>
          <a:graphic>
            <a:graphicData uri="http://schemas.openxmlformats.org/presentationml/2006/ole">
              <mc:AlternateContent xmlns:mc="http://schemas.openxmlformats.org/markup-compatibility/2006">
                <mc:Choice xmlns:v="urn:schemas-microsoft-com:vml" Requires="v">
                  <p:oleObj spid="_x0000_s247960" name="公式" r:id="rId10" imgW="203200" imgH="228600" progId="Equation.3">
                    <p:embed/>
                  </p:oleObj>
                </mc:Choice>
                <mc:Fallback>
                  <p:oleObj name="公式" r:id="rId10" imgW="203200" imgH="228600" progId="Equation.3">
                    <p:embed/>
                    <p:pic>
                      <p:nvPicPr>
                        <p:cNvPr id="0" name="图片 24795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54751" y="4126025"/>
                          <a:ext cx="3016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7" name="Object 18"/>
          <p:cNvGraphicFramePr>
            <a:graphicFrameLocks noChangeAspect="1"/>
          </p:cNvGraphicFramePr>
          <p:nvPr/>
        </p:nvGraphicFramePr>
        <p:xfrm>
          <a:off x="971550" y="4318000"/>
          <a:ext cx="3368675" cy="863600"/>
        </p:xfrm>
        <a:graphic>
          <a:graphicData uri="http://schemas.openxmlformats.org/presentationml/2006/ole">
            <mc:AlternateContent xmlns:mc="http://schemas.openxmlformats.org/markup-compatibility/2006">
              <mc:Choice xmlns:v="urn:schemas-microsoft-com:vml" Requires="v">
                <p:oleObj spid="_x0000_s247961" name="公式" r:id="rId12" imgW="1981200" imgH="508000" progId="Equation.3">
                  <p:embed/>
                </p:oleObj>
              </mc:Choice>
              <mc:Fallback>
                <p:oleObj name="公式" r:id="rId12" imgW="1981200" imgH="508000" progId="Equation.3">
                  <p:embed/>
                  <p:pic>
                    <p:nvPicPr>
                      <p:cNvPr id="0" name="图片 2479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1550" y="4318000"/>
                        <a:ext cx="33686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 Box 19"/>
          <p:cNvSpPr txBox="1">
            <a:spLocks noChangeArrowheads="1"/>
          </p:cNvSpPr>
          <p:nvPr/>
        </p:nvSpPr>
        <p:spPr bwMode="auto">
          <a:xfrm>
            <a:off x="801688" y="5238750"/>
            <a:ext cx="2401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zh-CN" altLang="en-US" sz="2000">
                <a:latin typeface="Times New Roman" panose="02020603050405020304" pitchFamily="18" charset="0"/>
              </a:rPr>
              <a:t>所以当</a:t>
            </a:r>
            <a:r>
              <a:rPr kumimoji="1" lang="zh-CN" altLang="en-US"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时，</a:t>
            </a:r>
            <a:endParaRPr kumimoji="1" lang="zh-CN" altLang="en-US" sz="2000">
              <a:latin typeface="Times New Roman" panose="02020603050405020304" pitchFamily="18" charset="0"/>
            </a:endParaRPr>
          </a:p>
        </p:txBody>
      </p:sp>
      <p:graphicFrame>
        <p:nvGraphicFramePr>
          <p:cNvPr id="19" name="Object 20"/>
          <p:cNvGraphicFramePr>
            <a:graphicFrameLocks noChangeAspect="1"/>
          </p:cNvGraphicFramePr>
          <p:nvPr/>
        </p:nvGraphicFramePr>
        <p:xfrm>
          <a:off x="2889250" y="5272881"/>
          <a:ext cx="925513" cy="388938"/>
        </p:xfrm>
        <a:graphic>
          <a:graphicData uri="http://schemas.openxmlformats.org/presentationml/2006/ole">
            <mc:AlternateContent xmlns:mc="http://schemas.openxmlformats.org/markup-compatibility/2006">
              <mc:Choice xmlns:v="urn:schemas-microsoft-com:vml" Requires="v">
                <p:oleObj spid="_x0000_s247962" name="公式" r:id="rId14" imgW="546100" imgH="228600" progId="Equation.3">
                  <p:embed/>
                </p:oleObj>
              </mc:Choice>
              <mc:Fallback>
                <p:oleObj name="公式" r:id="rId14" imgW="546100" imgH="228600" progId="Equation.3">
                  <p:embed/>
                  <p:pic>
                    <p:nvPicPr>
                      <p:cNvPr id="0" name="图片 24796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89250" y="5272881"/>
                        <a:ext cx="92551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21"/>
          <p:cNvGraphicFramePr>
            <a:graphicFrameLocks noChangeAspect="1"/>
          </p:cNvGraphicFramePr>
          <p:nvPr/>
        </p:nvGraphicFramePr>
        <p:xfrm>
          <a:off x="4184650" y="5757069"/>
          <a:ext cx="1852613" cy="388937"/>
        </p:xfrm>
        <a:graphic>
          <a:graphicData uri="http://schemas.openxmlformats.org/presentationml/2006/ole">
            <mc:AlternateContent xmlns:mc="http://schemas.openxmlformats.org/markup-compatibility/2006">
              <mc:Choice xmlns:v="urn:schemas-microsoft-com:vml" Requires="v">
                <p:oleObj spid="_x0000_s247963" name="Equation" r:id="rId16" imgW="26212800" imgH="5486400" progId="Equation.DSMT4">
                  <p:embed/>
                </p:oleObj>
              </mc:Choice>
              <mc:Fallback>
                <p:oleObj name="Equation" r:id="rId16" imgW="26212800" imgH="5486400" progId="Equation.DSMT4">
                  <p:embed/>
                  <p:pic>
                    <p:nvPicPr>
                      <p:cNvPr id="0" name="图片 247962"/>
                      <p:cNvPicPr>
                        <a:picLocks noChangeAspect="1" noChangeArrowheads="1"/>
                      </p:cNvPicPr>
                      <p:nvPr/>
                    </p:nvPicPr>
                    <p:blipFill>
                      <a:blip r:embed="rId17"/>
                      <a:srcRect/>
                      <a:stretch>
                        <a:fillRect/>
                      </a:stretch>
                    </p:blipFill>
                    <p:spPr bwMode="auto">
                      <a:xfrm>
                        <a:off x="4184650" y="5757069"/>
                        <a:ext cx="185261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22"/>
          <p:cNvSpPr txBox="1">
            <a:spLocks noChangeArrowheads="1"/>
          </p:cNvSpPr>
          <p:nvPr/>
        </p:nvSpPr>
        <p:spPr bwMode="auto">
          <a:xfrm>
            <a:off x="801688" y="5722937"/>
            <a:ext cx="357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zh-CN" altLang="en-US" sz="2000" dirty="0">
                <a:latin typeface="Times New Roman" panose="02020603050405020304" pitchFamily="18" charset="0"/>
              </a:rPr>
              <a:t>当</a:t>
            </a:r>
            <a:r>
              <a:rPr kumimoji="1" lang="zh-CN" altLang="en-US" sz="2000" i="1" dirty="0">
                <a:latin typeface="Times New Roman" panose="02020603050405020304" pitchFamily="18" charset="0"/>
                <a:sym typeface="Symbol" panose="05050102010706020507" pitchFamily="18" charset="2"/>
              </a:rPr>
              <a:t></a:t>
            </a:r>
            <a:r>
              <a:rPr kumimoji="1" lang="zh-CN" altLang="en-US" sz="2000" dirty="0">
                <a:latin typeface="Times New Roman" panose="02020603050405020304" pitchFamily="18" charset="0"/>
                <a:sym typeface="Symbol" panose="05050102010706020507" pitchFamily="18" charset="2"/>
              </a:rPr>
              <a:t></a:t>
            </a:r>
            <a:r>
              <a:rPr kumimoji="1" lang="en-US" altLang="zh-CN" sz="2000" dirty="0">
                <a:latin typeface="Times New Roman" panose="02020603050405020304" pitchFamily="18" charset="0"/>
              </a:rPr>
              <a:t>0</a:t>
            </a:r>
            <a:r>
              <a:rPr kumimoji="1" lang="zh-CN" altLang="en-US" sz="2000" dirty="0">
                <a:latin typeface="Times New Roman" panose="02020603050405020304" pitchFamily="18" charset="0"/>
              </a:rPr>
              <a:t>时，若</a:t>
            </a:r>
            <a:r>
              <a:rPr kumimoji="1" lang="en-US" altLang="zh-CN" sz="2000" i="1" dirty="0" err="1">
                <a:latin typeface="Times New Roman" panose="02020603050405020304" pitchFamily="18" charset="0"/>
                <a:ea typeface="华康简宋"/>
                <a:cs typeface="华康简宋"/>
              </a:rPr>
              <a:t>r</a:t>
            </a:r>
            <a:r>
              <a:rPr kumimoji="1" lang="en-US" altLang="zh-CN" sz="2000" baseline="-30000" dirty="0" err="1">
                <a:latin typeface="Times New Roman" panose="02020603050405020304" pitchFamily="18" charset="0"/>
                <a:ea typeface="华康简宋"/>
                <a:cs typeface="华康简宋"/>
              </a:rPr>
              <a:t>ds</a:t>
            </a:r>
            <a:r>
              <a:rPr kumimoji="1" lang="en-US" altLang="zh-CN" sz="2000" dirty="0">
                <a:latin typeface="Times New Roman" panose="02020603050405020304" pitchFamily="18" charset="0"/>
              </a:rPr>
              <a:t> &gt;&gt; </a:t>
            </a:r>
            <a:r>
              <a:rPr kumimoji="1" lang="en-US" altLang="zh-CN" sz="2000" i="1" dirty="0">
                <a:latin typeface="Times New Roman" panose="02020603050405020304" pitchFamily="18" charset="0"/>
                <a:ea typeface="华康简宋"/>
                <a:cs typeface="华康简宋"/>
              </a:rPr>
              <a:t>R</a:t>
            </a:r>
            <a:r>
              <a:rPr kumimoji="1" lang="en-US" altLang="zh-CN" sz="2000" baseline="-30000" dirty="0">
                <a:latin typeface="Times New Roman" panose="02020603050405020304" pitchFamily="18" charset="0"/>
                <a:ea typeface="华康简宋"/>
                <a:cs typeface="华康简宋"/>
              </a:rPr>
              <a:t>d </a:t>
            </a:r>
            <a:r>
              <a:rPr kumimoji="1" lang="zh-CN" altLang="en-US" sz="2000" dirty="0" smtClean="0">
                <a:latin typeface="Times New Roman" panose="02020603050405020304" pitchFamily="18" charset="0"/>
                <a:ea typeface="华康简宋"/>
                <a:cs typeface="华康简宋"/>
              </a:rPr>
              <a:t>，  则</a:t>
            </a:r>
            <a:endParaRPr kumimoji="1" lang="zh-CN" altLang="en-US" sz="2000" dirty="0">
              <a:latin typeface="Times New Roman" panose="02020603050405020304" pitchFamily="18" charset="0"/>
              <a:ea typeface="华康简宋"/>
              <a:cs typeface="华康简宋"/>
            </a:endParaRPr>
          </a:p>
        </p:txBody>
      </p:sp>
      <p:sp>
        <p:nvSpPr>
          <p:cNvPr id="23" name="Text Box 22"/>
          <p:cNvSpPr txBox="1">
            <a:spLocks noChangeArrowheads="1"/>
          </p:cNvSpPr>
          <p:nvPr/>
        </p:nvSpPr>
        <p:spPr bwMode="auto">
          <a:xfrm>
            <a:off x="4391980" y="4521200"/>
            <a:ext cx="6559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kumimoji="1" lang="en-US" altLang="zh-CN" sz="2000" dirty="0" smtClean="0">
                <a:latin typeface="Times New Roman" panose="02020603050405020304" pitchFamily="18" charset="0"/>
              </a:rPr>
              <a:t>&gt;</a:t>
            </a:r>
            <a:r>
              <a:rPr kumimoji="1" lang="en-US" altLang="zh-CN" sz="2000" i="1" dirty="0" smtClean="0">
                <a:latin typeface="Times New Roman" panose="02020603050405020304" pitchFamily="18" charset="0"/>
                <a:ea typeface="华康简宋"/>
                <a:cs typeface="华康简宋"/>
              </a:rPr>
              <a:t> </a:t>
            </a:r>
            <a:r>
              <a:rPr kumimoji="1" lang="en-US" altLang="zh-CN" sz="2000" i="1" dirty="0" err="1" smtClean="0">
                <a:latin typeface="Times New Roman" panose="02020603050405020304" pitchFamily="18" charset="0"/>
                <a:ea typeface="华康简宋"/>
                <a:cs typeface="华康简宋"/>
              </a:rPr>
              <a:t>r</a:t>
            </a:r>
            <a:r>
              <a:rPr kumimoji="1" lang="en-US" altLang="zh-CN" sz="2000" baseline="-30000" dirty="0" err="1" smtClean="0">
                <a:latin typeface="Times New Roman" panose="02020603050405020304" pitchFamily="18" charset="0"/>
                <a:ea typeface="华康简宋"/>
                <a:cs typeface="华康简宋"/>
              </a:rPr>
              <a:t>ds</a:t>
            </a:r>
            <a:endParaRPr kumimoji="1" lang="zh-CN" altLang="en-US" sz="2000" dirty="0">
              <a:latin typeface="Times New Roman" panose="02020603050405020304" pitchFamily="18" charset="0"/>
              <a:ea typeface="华康简宋"/>
              <a:cs typeface="华康简宋"/>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strips(downRigh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strips(downRigh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Righ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strips(downRigh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trips(downRigh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strips(down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strips(downRight)">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1" grpId="0" autoUpdateAnimBg="0"/>
      <p:bldP spid="23"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p:cNvGraphicFramePr>
            <a:graphicFrameLocks noChangeAspect="1"/>
          </p:cNvGraphicFramePr>
          <p:nvPr/>
        </p:nvGraphicFramePr>
        <p:xfrm>
          <a:off x="223222" y="3396567"/>
          <a:ext cx="4060746" cy="3020765"/>
        </p:xfrm>
        <a:graphic>
          <a:graphicData uri="http://schemas.openxmlformats.org/presentationml/2006/ole">
            <mc:AlternateContent xmlns:mc="http://schemas.openxmlformats.org/markup-compatibility/2006">
              <mc:Choice xmlns:v="urn:schemas-microsoft-com:vml" Requires="v">
                <p:oleObj spid="_x0000_s209482" name="Picture" r:id="rId1" imgW="2249805" imgH="1673860" progId="Word.Picture.8">
                  <p:embed/>
                </p:oleObj>
              </mc:Choice>
              <mc:Fallback>
                <p:oleObj name="Picture" r:id="rId1" imgW="2249805" imgH="1673860" progId="Word.Picture.8">
                  <p:embed/>
                  <p:pic>
                    <p:nvPicPr>
                      <p:cNvPr id="0" name="图片 20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22" y="3396567"/>
                        <a:ext cx="4060746" cy="3020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42"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graphicFrame>
        <p:nvGraphicFramePr>
          <p:cNvPr id="112643" name="Object 4"/>
          <p:cNvGraphicFramePr>
            <a:graphicFrameLocks noChangeAspect="1"/>
          </p:cNvGraphicFramePr>
          <p:nvPr/>
        </p:nvGraphicFramePr>
        <p:xfrm>
          <a:off x="4033838" y="740780"/>
          <a:ext cx="4786312" cy="3516312"/>
        </p:xfrm>
        <a:graphic>
          <a:graphicData uri="http://schemas.openxmlformats.org/presentationml/2006/ole">
            <mc:AlternateContent xmlns:mc="http://schemas.openxmlformats.org/markup-compatibility/2006">
              <mc:Choice xmlns:v="urn:schemas-microsoft-com:vml" Requires="v">
                <p:oleObj spid="_x0000_s209483" name="图片" r:id="rId4" imgW="2659380" imgH="1953895" progId="Word.Picture.8">
                  <p:embed/>
                </p:oleObj>
              </mc:Choice>
              <mc:Fallback>
                <p:oleObj name="图片" r:id="rId4" imgW="2659380" imgH="1953895" progId="Word.Picture.8">
                  <p:embed/>
                  <p:pic>
                    <p:nvPicPr>
                      <p:cNvPr id="0" name="图片 2094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3838" y="740780"/>
                        <a:ext cx="4786312"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44" name="Rectangle 52"/>
          <p:cNvSpPr>
            <a:spLocks noChangeArrowheads="1"/>
          </p:cNvSpPr>
          <p:nvPr/>
        </p:nvSpPr>
        <p:spPr bwMode="auto">
          <a:xfrm>
            <a:off x="468313" y="703263"/>
            <a:ext cx="46799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zh-CN" altLang="en-US" sz="2000"/>
              <a:t>例</a:t>
            </a:r>
            <a:r>
              <a:rPr lang="en-US" altLang="zh-CN" sz="2000"/>
              <a:t>2    </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TN</a:t>
            </a:r>
            <a:r>
              <a:rPr kumimoji="1" lang="en-US" altLang="zh-CN" sz="2000">
                <a:latin typeface="Times New Roman" panose="02020603050405020304" pitchFamily="18" charset="0"/>
              </a:rPr>
              <a:t>=1V</a:t>
            </a:r>
            <a:r>
              <a:rPr kumimoji="1" lang="zh-CN" altLang="en-US" sz="2000">
                <a:latin typeface="Times New Roman" panose="02020603050405020304" pitchFamily="18" charset="0"/>
              </a:rPr>
              <a:t>，</a:t>
            </a:r>
            <a:r>
              <a:rPr lang="en-US" altLang="zh-CN" sz="2000" i="1">
                <a:latin typeface="Times New Roman" panose="02020603050405020304" pitchFamily="18" charset="0"/>
              </a:rPr>
              <a:t>K</a:t>
            </a:r>
            <a:r>
              <a:rPr kumimoji="1" lang="en-US" altLang="zh-CN" sz="2000" baseline="-30000">
                <a:latin typeface="Times New Roman" panose="02020603050405020304" pitchFamily="18" charset="0"/>
                <a:ea typeface="华康简宋"/>
                <a:cs typeface="华康简宋"/>
              </a:rPr>
              <a:t>n</a:t>
            </a:r>
            <a:r>
              <a:rPr kumimoji="1" lang="en-US" altLang="zh-CN" sz="2000">
                <a:latin typeface="Times New Roman" panose="02020603050405020304" pitchFamily="18" charset="0"/>
              </a:rPr>
              <a:t>=0.5mA/V</a:t>
            </a:r>
            <a:r>
              <a:rPr kumimoji="1" lang="en-US" altLang="zh-CN" sz="2000" baseline="30000">
                <a:latin typeface="Times New Roman" panose="02020603050405020304" pitchFamily="18" charset="0"/>
              </a:rPr>
              <a:t>2</a:t>
            </a:r>
            <a:r>
              <a:rPr kumimoji="1" lang="zh-CN" altLang="en-US" sz="2000">
                <a:latin typeface="Times New Roman" panose="02020603050405020304" pitchFamily="18" charset="0"/>
              </a:rPr>
              <a:t>，</a:t>
            </a:r>
            <a:r>
              <a:rPr kumimoji="1" lang="zh-CN" altLang="en-US"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=0</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DD</a:t>
            </a:r>
            <a:r>
              <a:rPr kumimoji="1" lang="en-US" altLang="zh-CN"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SS</a:t>
            </a:r>
            <a:r>
              <a:rPr kumimoji="1" lang="en-US" altLang="zh-CN" sz="2000">
                <a:latin typeface="Times New Roman" panose="02020603050405020304" pitchFamily="18" charset="0"/>
              </a:rPr>
              <a:t>=5V</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d</a:t>
            </a:r>
            <a:r>
              <a:rPr kumimoji="1" lang="en-US" altLang="zh-CN" sz="2000">
                <a:latin typeface="Times New Roman" panose="02020603050405020304" pitchFamily="18" charset="0"/>
              </a:rPr>
              <a:t>=10k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a:t>
            </a:r>
            <a:r>
              <a:rPr kumimoji="1" lang="en-US" altLang="zh-CN" sz="2000">
                <a:latin typeface="Times New Roman" panose="02020603050405020304" pitchFamily="18" charset="0"/>
              </a:rPr>
              <a:t>=0.5k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si</a:t>
            </a:r>
            <a:r>
              <a:rPr kumimoji="1" lang="en-US" altLang="zh-CN" sz="2000">
                <a:latin typeface="Times New Roman" panose="02020603050405020304" pitchFamily="18" charset="0"/>
              </a:rPr>
              <a:t>=4k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g1</a:t>
            </a:r>
            <a:r>
              <a:rPr kumimoji="1" lang="en-US" altLang="zh-CN" sz="2000">
                <a:latin typeface="Times New Roman" panose="02020603050405020304" pitchFamily="18" charset="0"/>
              </a:rPr>
              <a:t>=150k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 </a:t>
            </a:r>
            <a:r>
              <a:rPr kumimoji="1" lang="en-US" altLang="zh-CN" sz="2000" i="1">
                <a:latin typeface="Times New Roman" panose="02020603050405020304" pitchFamily="18" charset="0"/>
                <a:ea typeface="华康简宋"/>
                <a:cs typeface="华康简宋"/>
              </a:rPr>
              <a:t>R</a:t>
            </a:r>
            <a:r>
              <a:rPr kumimoji="1" lang="en-US" altLang="zh-CN" sz="2000" baseline="-30000">
                <a:latin typeface="Times New Roman" panose="02020603050405020304" pitchFamily="18" charset="0"/>
                <a:ea typeface="华康简宋"/>
                <a:cs typeface="华康简宋"/>
              </a:rPr>
              <a:t>g2</a:t>
            </a:r>
            <a:r>
              <a:rPr kumimoji="1" lang="en-US" altLang="zh-CN" sz="2000">
                <a:latin typeface="Times New Roman" panose="02020603050405020304" pitchFamily="18" charset="0"/>
              </a:rPr>
              <a:t>=47k</a:t>
            </a:r>
            <a:r>
              <a:rPr kumimoji="1" lang="en-US" altLang="zh-CN" sz="2000">
                <a:latin typeface="Times New Roman" panose="02020603050405020304" pitchFamily="18" charset="0"/>
                <a:sym typeface="Symbol" panose="05050102010706020507" pitchFamily="18" charset="2"/>
              </a:rPr>
              <a:t></a:t>
            </a:r>
            <a:r>
              <a:rPr kumimoji="1" lang="zh-CN" altLang="en-US" sz="2000">
                <a:latin typeface="Times New Roman" panose="02020603050405020304" pitchFamily="18" charset="0"/>
              </a:rPr>
              <a:t>，确定静态工作点，求动态指标。</a:t>
            </a:r>
            <a:endParaRPr kumimoji="1" lang="zh-CN" altLang="en-US" sz="2000">
              <a:latin typeface="Times New Roman" panose="02020603050405020304" pitchFamily="18" charset="0"/>
            </a:endParaRPr>
          </a:p>
        </p:txBody>
      </p:sp>
      <p:graphicFrame>
        <p:nvGraphicFramePr>
          <p:cNvPr id="112645" name="Object 9"/>
          <p:cNvGraphicFramePr>
            <a:graphicFrameLocks noChangeAspect="1"/>
          </p:cNvGraphicFramePr>
          <p:nvPr/>
        </p:nvGraphicFramePr>
        <p:xfrm>
          <a:off x="5334000" y="4725988"/>
          <a:ext cx="2332038" cy="755650"/>
        </p:xfrm>
        <a:graphic>
          <a:graphicData uri="http://schemas.openxmlformats.org/presentationml/2006/ole">
            <mc:AlternateContent xmlns:mc="http://schemas.openxmlformats.org/markup-compatibility/2006">
              <mc:Choice xmlns:v="urn:schemas-microsoft-com:vml" Requires="v">
                <p:oleObj spid="_x0000_s209484" name="公式" r:id="rId6" imgW="1371600" imgH="444500" progId="Equation.3">
                  <p:embed/>
                </p:oleObj>
              </mc:Choice>
              <mc:Fallback>
                <p:oleObj name="公式" r:id="rId6" imgW="1371600" imgH="444500" progId="Equation.3">
                  <p:embed/>
                  <p:pic>
                    <p:nvPicPr>
                      <p:cNvPr id="0" name="图片 2094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4725988"/>
                        <a:ext cx="233203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46" name="Rectangle 12"/>
          <p:cNvSpPr>
            <a:spLocks noChangeArrowheads="1"/>
          </p:cNvSpPr>
          <p:nvPr/>
        </p:nvSpPr>
        <p:spPr bwMode="auto">
          <a:xfrm>
            <a:off x="4716463" y="4344988"/>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电压增益</a:t>
            </a:r>
            <a:endParaRPr lang="zh-CN" altLang="en-US" sz="2000"/>
          </a:p>
        </p:txBody>
      </p:sp>
      <p:sp>
        <p:nvSpPr>
          <p:cNvPr id="8" name="Text Box 25"/>
          <p:cNvSpPr txBox="1">
            <a:spLocks noChangeArrowheads="1"/>
          </p:cNvSpPr>
          <p:nvPr/>
        </p:nvSpPr>
        <p:spPr bwMode="auto">
          <a:xfrm>
            <a:off x="4716463" y="5481638"/>
            <a:ext cx="3490912"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400">
                <a:solidFill>
                  <a:srgbClr val="0000CC"/>
                </a:solidFill>
                <a:latin typeface="楷体_GB2312"/>
              </a:rPr>
              <a:t>能否进一步提高增益？</a:t>
            </a:r>
            <a:endParaRPr kumimoji="1" lang="zh-CN" altLang="en-US" sz="2400">
              <a:solidFill>
                <a:srgbClr val="0000CC"/>
              </a:solidFill>
              <a:latin typeface="楷体_GB2312"/>
            </a:endParaRPr>
          </a:p>
        </p:txBody>
      </p:sp>
      <p:graphicFrame>
        <p:nvGraphicFramePr>
          <p:cNvPr id="112649" name="Object 26"/>
          <p:cNvGraphicFramePr>
            <a:graphicFrameLocks noChangeAspect="1"/>
          </p:cNvGraphicFramePr>
          <p:nvPr/>
        </p:nvGraphicFramePr>
        <p:xfrm>
          <a:off x="7675563" y="4930775"/>
          <a:ext cx="755650" cy="301625"/>
        </p:xfrm>
        <a:graphic>
          <a:graphicData uri="http://schemas.openxmlformats.org/presentationml/2006/ole">
            <mc:AlternateContent xmlns:mc="http://schemas.openxmlformats.org/markup-compatibility/2006">
              <mc:Choice xmlns:v="urn:schemas-microsoft-com:vml" Requires="v">
                <p:oleObj spid="_x0000_s209485" name="公式" r:id="rId8" imgW="443865" imgH="177800" progId="Equation.3">
                  <p:embed/>
                </p:oleObj>
              </mc:Choice>
              <mc:Fallback>
                <p:oleObj name="公式" r:id="rId8" imgW="443865" imgH="177800" progId="Equation.3">
                  <p:embed/>
                  <p:pic>
                    <p:nvPicPr>
                      <p:cNvPr id="0" name="图片 2094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5563" y="4930775"/>
                        <a:ext cx="7556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50" name="Rectangle 7"/>
          <p:cNvSpPr>
            <a:spLocks noChangeArrowheads="1"/>
          </p:cNvSpPr>
          <p:nvPr/>
        </p:nvSpPr>
        <p:spPr bwMode="auto">
          <a:xfrm>
            <a:off x="503238" y="2466975"/>
            <a:ext cx="3132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zh-CN" altLang="en-US" sz="2000"/>
              <a:t>解：（</a:t>
            </a:r>
            <a:r>
              <a:rPr lang="en-US" altLang="zh-CN" sz="2000"/>
              <a:t>2</a:t>
            </a:r>
            <a:r>
              <a:rPr lang="zh-CN" altLang="en-US" sz="2000"/>
              <a:t>）动态指标</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6" name="Object 11"/>
          <p:cNvGraphicFramePr>
            <a:graphicFrameLocks noChangeAspect="1"/>
          </p:cNvGraphicFramePr>
          <p:nvPr/>
        </p:nvGraphicFramePr>
        <p:xfrm>
          <a:off x="4032250" y="742999"/>
          <a:ext cx="4786313" cy="3516313"/>
        </p:xfrm>
        <a:graphic>
          <a:graphicData uri="http://schemas.openxmlformats.org/presentationml/2006/ole">
            <mc:AlternateContent xmlns:mc="http://schemas.openxmlformats.org/markup-compatibility/2006">
              <mc:Choice xmlns:v="urn:schemas-microsoft-com:vml" Requires="v">
                <p:oleObj spid="_x0000_s253963" name="图片" r:id="rId1" imgW="2659380" imgH="1953895" progId="Word.Picture.8">
                  <p:embed/>
                </p:oleObj>
              </mc:Choice>
              <mc:Fallback>
                <p:oleObj name="图片" r:id="rId1" imgW="2659380" imgH="1953895" progId="Word.Picture.8">
                  <p:embed/>
                  <p:pic>
                    <p:nvPicPr>
                      <p:cNvPr id="0" name="图片 2539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50" y="742999"/>
                        <a:ext cx="4786313" cy="351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67" name="Rectangle 5">
            <a:hlinkClick r:id="rId3"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graphicFrame>
        <p:nvGraphicFramePr>
          <p:cNvPr id="113668" name="Object 9"/>
          <p:cNvGraphicFramePr>
            <a:graphicFrameLocks noChangeAspect="1"/>
          </p:cNvGraphicFramePr>
          <p:nvPr/>
        </p:nvGraphicFramePr>
        <p:xfrm>
          <a:off x="5334000" y="4725988"/>
          <a:ext cx="2332038" cy="755650"/>
        </p:xfrm>
        <a:graphic>
          <a:graphicData uri="http://schemas.openxmlformats.org/presentationml/2006/ole">
            <mc:AlternateContent xmlns:mc="http://schemas.openxmlformats.org/markup-compatibility/2006">
              <mc:Choice xmlns:v="urn:schemas-microsoft-com:vml" Requires="v">
                <p:oleObj spid="_x0000_s253964" name="公式" r:id="rId4" imgW="1371600" imgH="444500" progId="Equation.3">
                  <p:embed/>
                </p:oleObj>
              </mc:Choice>
              <mc:Fallback>
                <p:oleObj name="公式" r:id="rId4" imgW="1371600" imgH="444500" progId="Equation.3">
                  <p:embed/>
                  <p:pic>
                    <p:nvPicPr>
                      <p:cNvPr id="0" name="图片 2539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725988"/>
                        <a:ext cx="233203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69" name="Rectangle 12"/>
          <p:cNvSpPr>
            <a:spLocks noChangeArrowheads="1"/>
          </p:cNvSpPr>
          <p:nvPr/>
        </p:nvSpPr>
        <p:spPr bwMode="auto">
          <a:xfrm>
            <a:off x="4716463" y="4344988"/>
            <a:ext cx="26368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6200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811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Font typeface="Wingdings" panose="05000000000000000000" pitchFamily="2" charset="2"/>
              <a:buNone/>
            </a:pPr>
            <a:r>
              <a:rPr lang="zh-CN" altLang="en-US" sz="2000"/>
              <a:t>电压增益</a:t>
            </a:r>
            <a:endParaRPr lang="zh-CN" altLang="en-US" sz="2000"/>
          </a:p>
        </p:txBody>
      </p:sp>
      <p:sp>
        <p:nvSpPr>
          <p:cNvPr id="113671" name="Text Box 25"/>
          <p:cNvSpPr txBox="1">
            <a:spLocks noChangeArrowheads="1"/>
          </p:cNvSpPr>
          <p:nvPr/>
        </p:nvSpPr>
        <p:spPr bwMode="auto">
          <a:xfrm>
            <a:off x="4716463" y="5481638"/>
            <a:ext cx="3490912"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400">
                <a:solidFill>
                  <a:srgbClr val="0000CC"/>
                </a:solidFill>
                <a:latin typeface="楷体_GB2312"/>
              </a:rPr>
              <a:t>能否进一步提高增益？</a:t>
            </a:r>
            <a:endParaRPr kumimoji="1" lang="zh-CN" altLang="en-US" sz="2400">
              <a:solidFill>
                <a:srgbClr val="0000CC"/>
              </a:solidFill>
              <a:latin typeface="楷体_GB2312"/>
            </a:endParaRPr>
          </a:p>
        </p:txBody>
      </p:sp>
      <p:graphicFrame>
        <p:nvGraphicFramePr>
          <p:cNvPr id="113672" name="Object 26"/>
          <p:cNvGraphicFramePr>
            <a:graphicFrameLocks noChangeAspect="1"/>
          </p:cNvGraphicFramePr>
          <p:nvPr/>
        </p:nvGraphicFramePr>
        <p:xfrm>
          <a:off x="7675563" y="4930775"/>
          <a:ext cx="755650" cy="301625"/>
        </p:xfrm>
        <a:graphic>
          <a:graphicData uri="http://schemas.openxmlformats.org/presentationml/2006/ole">
            <mc:AlternateContent xmlns:mc="http://schemas.openxmlformats.org/markup-compatibility/2006">
              <mc:Choice xmlns:v="urn:schemas-microsoft-com:vml" Requires="v">
                <p:oleObj spid="_x0000_s253965" name="公式" r:id="rId6" imgW="443865" imgH="177800" progId="Equation.3">
                  <p:embed/>
                </p:oleObj>
              </mc:Choice>
              <mc:Fallback>
                <p:oleObj name="公式" r:id="rId6" imgW="443865" imgH="177800" progId="Equation.3">
                  <p:embed/>
                  <p:pic>
                    <p:nvPicPr>
                      <p:cNvPr id="0" name="图片 2539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5563" y="4930775"/>
                        <a:ext cx="7556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5"/>
          <p:cNvGraphicFramePr>
            <a:graphicFrameLocks noChangeAspect="1"/>
          </p:cNvGraphicFramePr>
          <p:nvPr/>
        </p:nvGraphicFramePr>
        <p:xfrm>
          <a:off x="827088" y="2133600"/>
          <a:ext cx="1922462" cy="755650"/>
        </p:xfrm>
        <a:graphic>
          <a:graphicData uri="http://schemas.openxmlformats.org/presentationml/2006/ole">
            <mc:AlternateContent xmlns:mc="http://schemas.openxmlformats.org/markup-compatibility/2006">
              <mc:Choice xmlns:v="urn:schemas-microsoft-com:vml" Requires="v">
                <p:oleObj spid="_x0000_s253966" name="公式" r:id="rId8" imgW="1129665" imgH="444500" progId="Equation.3">
                  <p:embed/>
                </p:oleObj>
              </mc:Choice>
              <mc:Fallback>
                <p:oleObj name="公式" r:id="rId8" imgW="1129665" imgH="444500" progId="Equation.3">
                  <p:embed/>
                  <p:pic>
                    <p:nvPicPr>
                      <p:cNvPr id="0" name="图片 2539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8" y="2133600"/>
                        <a:ext cx="19224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7"/>
          <p:cNvGraphicFramePr>
            <a:graphicFrameLocks noChangeAspect="1"/>
          </p:cNvGraphicFramePr>
          <p:nvPr/>
        </p:nvGraphicFramePr>
        <p:xfrm>
          <a:off x="2814638" y="2360613"/>
          <a:ext cx="690562" cy="279400"/>
        </p:xfrm>
        <a:graphic>
          <a:graphicData uri="http://schemas.openxmlformats.org/presentationml/2006/ole">
            <mc:AlternateContent xmlns:mc="http://schemas.openxmlformats.org/markup-compatibility/2006">
              <mc:Choice xmlns:v="urn:schemas-microsoft-com:vml" Requires="v">
                <p:oleObj spid="_x0000_s253967" name="公式" r:id="rId10" imgW="405765" imgH="165100" progId="Equation.3">
                  <p:embed/>
                </p:oleObj>
              </mc:Choice>
              <mc:Fallback>
                <p:oleObj name="公式" r:id="rId10" imgW="405765" imgH="165100" progId="Equation.3">
                  <p:embed/>
                  <p:pic>
                    <p:nvPicPr>
                      <p:cNvPr id="0" name="图片 25396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4638" y="2360613"/>
                        <a:ext cx="690562"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75" name="AutoShape 18"/>
          <p:cNvSpPr>
            <a:spLocks noChangeArrowheads="1"/>
          </p:cNvSpPr>
          <p:nvPr/>
        </p:nvSpPr>
        <p:spPr bwMode="auto">
          <a:xfrm>
            <a:off x="5867400" y="4006899"/>
            <a:ext cx="2052638" cy="430213"/>
          </a:xfrm>
          <a:prstGeom prst="wedgeRoundRectCallout">
            <a:avLst>
              <a:gd name="adj1" fmla="val 39403"/>
              <a:gd name="adj2" fmla="val -173616"/>
              <a:gd name="adj3" fmla="val 16667"/>
            </a:avLst>
          </a:prstGeom>
          <a:solidFill>
            <a:srgbClr val="CCFFCC"/>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kumimoji="1" lang="zh-CN" altLang="en-US" sz="2000">
                <a:latin typeface="Times New Roman" panose="02020603050405020304" pitchFamily="18" charset="0"/>
              </a:rPr>
              <a:t>源极旁路电容</a:t>
            </a:r>
            <a:endParaRPr kumimoji="1" lang="zh-CN" altLang="en-US" sz="2000">
              <a:latin typeface="Times New Roman" panose="02020603050405020304" pitchFamily="18" charset="0"/>
            </a:endParaRPr>
          </a:p>
        </p:txBody>
      </p:sp>
      <p:graphicFrame>
        <p:nvGraphicFramePr>
          <p:cNvPr id="13" name="对象 12"/>
          <p:cNvGraphicFramePr>
            <a:graphicFrameLocks noChangeAspect="1"/>
          </p:cNvGraphicFramePr>
          <p:nvPr/>
        </p:nvGraphicFramePr>
        <p:xfrm>
          <a:off x="223222" y="3396567"/>
          <a:ext cx="4060746" cy="3020765"/>
        </p:xfrm>
        <a:graphic>
          <a:graphicData uri="http://schemas.openxmlformats.org/presentationml/2006/ole">
            <mc:AlternateContent xmlns:mc="http://schemas.openxmlformats.org/markup-compatibility/2006">
              <mc:Choice xmlns:v="urn:schemas-microsoft-com:vml" Requires="v">
                <p:oleObj spid="_x0000_s253968" name="Picture" r:id="rId12" imgW="2249805" imgH="1673860" progId="Word.Picture.8">
                  <p:embed/>
                </p:oleObj>
              </mc:Choice>
              <mc:Fallback>
                <p:oleObj name="Picture" r:id="rId12" imgW="2249805" imgH="1673860" progId="Word.Picture.8">
                  <p:embed/>
                  <p:pic>
                    <p:nvPicPr>
                      <p:cNvPr id="0" name="图片 25396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222" y="3396567"/>
                        <a:ext cx="4060746" cy="3020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223222" y="3396567"/>
          <a:ext cx="4060746" cy="3020765"/>
        </p:xfrm>
        <a:graphic>
          <a:graphicData uri="http://schemas.openxmlformats.org/presentationml/2006/ole">
            <mc:AlternateContent xmlns:mc="http://schemas.openxmlformats.org/markup-compatibility/2006">
              <mc:Choice xmlns:v="urn:schemas-microsoft-com:vml" Requires="v">
                <p:oleObj spid="_x0000_s253969" name="Picture" r:id="rId14" imgW="2249805" imgH="1673860" progId="Word.Picture.8">
                  <p:embed/>
                </p:oleObj>
              </mc:Choice>
              <mc:Fallback>
                <p:oleObj name="Picture" r:id="rId14" imgW="2249805" imgH="1673860" progId="Word.Picture.8">
                  <p:embed/>
                  <p:pic>
                    <p:nvPicPr>
                      <p:cNvPr id="0" name="Object 80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222" y="3396567"/>
                        <a:ext cx="4060746" cy="3020765"/>
                      </a:xfrm>
                      <a:prstGeom prst="rect">
                        <a:avLst/>
                      </a:prstGeom>
                      <a:solidFill>
                        <a:schemeClr val="bg1"/>
                      </a:solidFill>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trips(down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Righ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5">
            <a:hlinkClick r:id="rId1" action="ppaction://hlinksldjump"/>
          </p:cNvPr>
          <p:cNvSpPr>
            <a:spLocks noChangeArrowheads="1"/>
          </p:cNvSpPr>
          <p:nvPr/>
        </p:nvSpPr>
        <p:spPr bwMode="auto">
          <a:xfrm>
            <a:off x="755650" y="44450"/>
            <a:ext cx="77771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CC"/>
                </a:solidFill>
                <a:latin typeface="Times New Roman" panose="02020603050405020304" pitchFamily="18" charset="0"/>
              </a:rPr>
              <a:t>4.4.3  </a:t>
            </a:r>
            <a:r>
              <a:rPr lang="zh-CN" altLang="en-US" sz="3200">
                <a:solidFill>
                  <a:srgbClr val="0000CC"/>
                </a:solidFill>
                <a:latin typeface="Times New Roman" panose="02020603050405020304" pitchFamily="18" charset="0"/>
              </a:rPr>
              <a:t>带源极电阻的共源极放大电路的分析</a:t>
            </a:r>
            <a:endParaRPr lang="zh-CN" altLang="en-US" sz="3200" i="1">
              <a:solidFill>
                <a:srgbClr val="0000CC"/>
              </a:solidFill>
              <a:latin typeface="Times New Roman" panose="02020603050405020304" pitchFamily="18" charset="0"/>
            </a:endParaRPr>
          </a:p>
        </p:txBody>
      </p:sp>
      <p:sp>
        <p:nvSpPr>
          <p:cNvPr id="114691" name="Rectangle 47"/>
          <p:cNvSpPr>
            <a:spLocks noChangeArrowheads="1"/>
          </p:cNvSpPr>
          <p:nvPr/>
        </p:nvSpPr>
        <p:spPr bwMode="auto">
          <a:xfrm>
            <a:off x="468313" y="703263"/>
            <a:ext cx="55435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lang="zh-CN" altLang="en-US" sz="2400"/>
              <a:t>例</a:t>
            </a:r>
            <a:r>
              <a:rPr lang="en-US" altLang="zh-CN" sz="2400"/>
              <a:t>3    </a:t>
            </a:r>
            <a:r>
              <a:rPr lang="zh-CN" altLang="en-US" sz="2400"/>
              <a:t>双电源供电，电流源偏置</a:t>
            </a:r>
            <a:endParaRPr kumimoji="1" lang="zh-CN" altLang="en-US" sz="2400">
              <a:latin typeface="Times New Roman" panose="02020603050405020304" pitchFamily="18" charset="0"/>
            </a:endParaRPr>
          </a:p>
        </p:txBody>
      </p:sp>
      <p:graphicFrame>
        <p:nvGraphicFramePr>
          <p:cNvPr id="114692" name="Object 48"/>
          <p:cNvGraphicFramePr>
            <a:graphicFrameLocks noChangeAspect="1"/>
          </p:cNvGraphicFramePr>
          <p:nvPr/>
        </p:nvGraphicFramePr>
        <p:xfrm>
          <a:off x="5842000" y="703263"/>
          <a:ext cx="3051175" cy="4148137"/>
        </p:xfrm>
        <a:graphic>
          <a:graphicData uri="http://schemas.openxmlformats.org/presentationml/2006/ole">
            <mc:AlternateContent xmlns:mc="http://schemas.openxmlformats.org/markup-compatibility/2006">
              <mc:Choice xmlns:v="urn:schemas-microsoft-com:vml" Requires="v">
                <p:oleObj spid="_x0000_s211676" name="图片" r:id="rId2" imgW="1696085" imgH="2305685" progId="Word.Picture.8">
                  <p:embed/>
                </p:oleObj>
              </mc:Choice>
              <mc:Fallback>
                <p:oleObj name="图片" r:id="rId2" imgW="1696085" imgH="2305685" progId="Word.Picture.8">
                  <p:embed/>
                  <p:pic>
                    <p:nvPicPr>
                      <p:cNvPr id="0" name="图片 2116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703263"/>
                        <a:ext cx="3051175" cy="41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50"/>
          <p:cNvSpPr>
            <a:spLocks noChangeArrowheads="1"/>
          </p:cNvSpPr>
          <p:nvPr/>
        </p:nvSpPr>
        <p:spPr bwMode="auto">
          <a:xfrm>
            <a:off x="457200" y="1376363"/>
            <a:ext cx="487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000">
                <a:latin typeface="Times New Roman" panose="02020603050405020304" pitchFamily="18" charset="0"/>
              </a:rPr>
              <a:t>静态时，</a:t>
            </a:r>
            <a:r>
              <a:rPr kumimoji="1" lang="en-US" altLang="zh-CN" sz="2000" i="1">
                <a:latin typeface="Book Antiqua" panose="0204060205030503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I</a:t>
            </a:r>
            <a:r>
              <a:rPr kumimoji="1" lang="zh-CN" altLang="en-US" sz="2000">
                <a:latin typeface="楷体_GB2312"/>
              </a:rPr>
              <a:t>＝</a:t>
            </a:r>
            <a:r>
              <a:rPr kumimoji="1" lang="en-US" altLang="zh-CN" sz="2000">
                <a:latin typeface="楷体_GB2312"/>
              </a:rPr>
              <a:t>0</a:t>
            </a:r>
            <a:r>
              <a:rPr kumimoji="1" lang="zh-CN" altLang="en-US" sz="2000">
                <a:latin typeface="楷体_GB2312"/>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G </a:t>
            </a:r>
            <a:r>
              <a:rPr kumimoji="1" lang="zh-CN" altLang="en-US" sz="2000">
                <a:latin typeface="楷体_GB2312"/>
              </a:rPr>
              <a:t>＝</a:t>
            </a:r>
            <a:r>
              <a:rPr kumimoji="1" lang="en-US" altLang="zh-CN" sz="2000">
                <a:latin typeface="Times New Roman" panose="02020603050405020304" pitchFamily="18" charset="0"/>
              </a:rPr>
              <a:t>0</a:t>
            </a:r>
            <a:r>
              <a:rPr kumimoji="1" lang="zh-CN" altLang="en-US" sz="2000">
                <a:latin typeface="楷体_GB2312"/>
              </a:rPr>
              <a:t>，</a:t>
            </a:r>
            <a:r>
              <a:rPr kumimoji="1" lang="en-US" altLang="zh-CN" sz="2000" i="1">
                <a:latin typeface="Times New Roman" panose="02020603050405020304" pitchFamily="18" charset="0"/>
                <a:ea typeface="华康简宋"/>
                <a:cs typeface="华康简宋"/>
              </a:rPr>
              <a:t>I</a:t>
            </a:r>
            <a:r>
              <a:rPr kumimoji="1" lang="en-US" altLang="zh-CN" sz="2000" baseline="-30000">
                <a:latin typeface="Times New Roman" panose="02020603050405020304" pitchFamily="18" charset="0"/>
                <a:ea typeface="华康简宋"/>
                <a:cs typeface="华康简宋"/>
              </a:rPr>
              <a:t>DQ </a:t>
            </a:r>
            <a:r>
              <a:rPr kumimoji="1" lang="zh-CN" altLang="en-US" sz="2000">
                <a:latin typeface="楷体_GB2312"/>
              </a:rPr>
              <a:t>＝</a:t>
            </a:r>
            <a:r>
              <a:rPr kumimoji="1" lang="en-US" altLang="zh-CN" sz="2000" i="1">
                <a:latin typeface="Times New Roman" panose="02020603050405020304" pitchFamily="18" charset="0"/>
                <a:ea typeface="华康简宋"/>
                <a:cs typeface="华康简宋"/>
              </a:rPr>
              <a:t>I</a:t>
            </a:r>
            <a:endParaRPr kumimoji="1" lang="en-US" altLang="zh-CN" sz="2000" baseline="-30000">
              <a:latin typeface="Times New Roman" panose="02020603050405020304" pitchFamily="18" charset="0"/>
              <a:ea typeface="华康简宋"/>
              <a:cs typeface="华康简宋"/>
            </a:endParaRPr>
          </a:p>
        </p:txBody>
      </p:sp>
      <p:sp>
        <p:nvSpPr>
          <p:cNvPr id="6" name="Rectangle 51"/>
          <p:cNvSpPr>
            <a:spLocks noChangeArrowheads="1"/>
          </p:cNvSpPr>
          <p:nvPr/>
        </p:nvSpPr>
        <p:spPr bwMode="auto">
          <a:xfrm>
            <a:off x="431800" y="2889250"/>
            <a:ext cx="3179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000">
                <a:latin typeface="Times New Roman" panose="02020603050405020304" pitchFamily="18" charset="0"/>
              </a:rPr>
              <a:t>又    </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S</a:t>
            </a:r>
            <a:r>
              <a:rPr kumimoji="1" lang="zh-CN" altLang="en-US" sz="2000">
                <a:latin typeface="楷体_GB2312"/>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G</a:t>
            </a:r>
            <a:r>
              <a:rPr kumimoji="1" lang="zh-CN" altLang="en-US" sz="2000">
                <a:latin typeface="楷体_GB2312"/>
              </a:rPr>
              <a:t>－</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GSQ </a:t>
            </a:r>
            <a:endParaRPr kumimoji="1" lang="en-US" altLang="zh-CN" sz="2000" baseline="-30000">
              <a:latin typeface="Times New Roman" panose="02020603050405020304" pitchFamily="18" charset="0"/>
              <a:ea typeface="华康简宋"/>
              <a:cs typeface="华康简宋"/>
            </a:endParaRPr>
          </a:p>
        </p:txBody>
      </p:sp>
      <p:graphicFrame>
        <p:nvGraphicFramePr>
          <p:cNvPr id="7" name="Object 52"/>
          <p:cNvGraphicFramePr>
            <a:graphicFrameLocks noChangeAspect="1"/>
          </p:cNvGraphicFramePr>
          <p:nvPr/>
        </p:nvGraphicFramePr>
        <p:xfrm>
          <a:off x="3095625" y="2925763"/>
          <a:ext cx="1828800" cy="385762"/>
        </p:xfrm>
        <a:graphic>
          <a:graphicData uri="http://schemas.openxmlformats.org/presentationml/2006/ole">
            <mc:AlternateContent xmlns:mc="http://schemas.openxmlformats.org/markup-compatibility/2006">
              <mc:Choice xmlns:v="urn:schemas-microsoft-com:vml" Requires="v">
                <p:oleObj spid="_x0000_s211677" name="公式" r:id="rId4" imgW="1117600" imgH="241300" progId="Equation.3">
                  <p:embed/>
                </p:oleObj>
              </mc:Choice>
              <mc:Fallback>
                <p:oleObj name="公式" r:id="rId4" imgW="1117600" imgH="241300" progId="Equation.3">
                  <p:embed/>
                  <p:pic>
                    <p:nvPicPr>
                      <p:cNvPr id="0" name="图片 2116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5" y="2925763"/>
                        <a:ext cx="1828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53"/>
          <p:cNvGraphicFramePr>
            <a:graphicFrameLocks noChangeAspect="1"/>
          </p:cNvGraphicFramePr>
          <p:nvPr/>
        </p:nvGraphicFramePr>
        <p:xfrm>
          <a:off x="1150938" y="3427413"/>
          <a:ext cx="1514475" cy="384175"/>
        </p:xfrm>
        <a:graphic>
          <a:graphicData uri="http://schemas.openxmlformats.org/presentationml/2006/ole">
            <mc:AlternateContent xmlns:mc="http://schemas.openxmlformats.org/markup-compatibility/2006">
              <mc:Choice xmlns:v="urn:schemas-microsoft-com:vml" Requires="v">
                <p:oleObj spid="_x0000_s211678" name="公式" r:id="rId6" imgW="927100" imgH="241300" progId="Equation.3">
                  <p:embed/>
                </p:oleObj>
              </mc:Choice>
              <mc:Fallback>
                <p:oleObj name="公式" r:id="rId6" imgW="927100" imgH="241300" progId="Equation.3">
                  <p:embed/>
                  <p:pic>
                    <p:nvPicPr>
                      <p:cNvPr id="0" name="图片 2116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0938" y="3427413"/>
                        <a:ext cx="15144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54"/>
          <p:cNvSpPr>
            <a:spLocks noChangeArrowheads="1"/>
          </p:cNvSpPr>
          <p:nvPr/>
        </p:nvSpPr>
        <p:spPr bwMode="auto">
          <a:xfrm>
            <a:off x="466725" y="1844675"/>
            <a:ext cx="1081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000">
                <a:latin typeface="Times New Roman" panose="02020603050405020304" pitchFamily="18" charset="0"/>
              </a:rPr>
              <a:t>根据</a:t>
            </a:r>
            <a:endParaRPr kumimoji="1" lang="zh-CN" altLang="en-US" sz="2000" baseline="-30000">
              <a:latin typeface="Times New Roman" panose="02020603050405020304" pitchFamily="18" charset="0"/>
              <a:ea typeface="华康简宋"/>
              <a:cs typeface="华康简宋"/>
            </a:endParaRPr>
          </a:p>
        </p:txBody>
      </p:sp>
      <p:sp>
        <p:nvSpPr>
          <p:cNvPr id="10" name="Rectangle 55"/>
          <p:cNvSpPr>
            <a:spLocks noChangeArrowheads="1"/>
          </p:cNvSpPr>
          <p:nvPr/>
        </p:nvSpPr>
        <p:spPr bwMode="auto">
          <a:xfrm>
            <a:off x="466725" y="2384425"/>
            <a:ext cx="2160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000">
                <a:latin typeface="Times New Roman" panose="02020603050405020304" pitchFamily="18" charset="0"/>
              </a:rPr>
              <a:t>可求得</a:t>
            </a:r>
            <a:r>
              <a:rPr kumimoji="1" lang="zh-CN" altLang="en-US" sz="2000">
                <a:ea typeface="宋体" panose="02010600030101010101" pitchFamily="2" charset="-122"/>
              </a:rPr>
              <a:t> </a:t>
            </a:r>
            <a:r>
              <a:rPr kumimoji="1" lang="en-US" altLang="zh-CN" sz="2000" i="1">
                <a:latin typeface="Times New Roman" panose="02020603050405020304" pitchFamily="18" charset="0"/>
                <a:ea typeface="华康简宋"/>
                <a:cs typeface="华康简宋"/>
              </a:rPr>
              <a:t>V</a:t>
            </a:r>
            <a:r>
              <a:rPr kumimoji="1" lang="en-US" altLang="zh-CN" sz="2000" baseline="-30000">
                <a:latin typeface="Times New Roman" panose="02020603050405020304" pitchFamily="18" charset="0"/>
                <a:ea typeface="华康简宋"/>
                <a:cs typeface="华康简宋"/>
              </a:rPr>
              <a:t>GSQ</a:t>
            </a:r>
            <a:endParaRPr kumimoji="1" lang="en-US" altLang="zh-CN" sz="2000" baseline="-30000">
              <a:latin typeface="Times New Roman" panose="02020603050405020304" pitchFamily="18" charset="0"/>
              <a:ea typeface="华康简宋"/>
              <a:cs typeface="华康简宋"/>
            </a:endParaRPr>
          </a:p>
        </p:txBody>
      </p:sp>
      <p:sp>
        <p:nvSpPr>
          <p:cNvPr id="11" name="Rectangle 57"/>
          <p:cNvSpPr>
            <a:spLocks noChangeArrowheads="1"/>
          </p:cNvSpPr>
          <p:nvPr/>
        </p:nvSpPr>
        <p:spPr bwMode="auto">
          <a:xfrm>
            <a:off x="468313" y="3395663"/>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000">
                <a:latin typeface="Times New Roman" panose="02020603050405020304" pitchFamily="18" charset="0"/>
              </a:rPr>
              <a:t>则</a:t>
            </a:r>
            <a:endParaRPr kumimoji="1" lang="zh-CN" altLang="en-US" sz="2000" baseline="-30000">
              <a:latin typeface="Times New Roman" panose="02020603050405020304" pitchFamily="18" charset="0"/>
              <a:ea typeface="华康简宋"/>
              <a:cs typeface="华康简宋"/>
            </a:endParaRPr>
          </a:p>
        </p:txBody>
      </p:sp>
      <p:graphicFrame>
        <p:nvGraphicFramePr>
          <p:cNvPr id="12" name="Object 59"/>
          <p:cNvGraphicFramePr>
            <a:graphicFrameLocks noChangeAspect="1"/>
          </p:cNvGraphicFramePr>
          <p:nvPr/>
        </p:nvGraphicFramePr>
        <p:xfrm>
          <a:off x="1331913" y="1890713"/>
          <a:ext cx="2295525" cy="406400"/>
        </p:xfrm>
        <a:graphic>
          <a:graphicData uri="http://schemas.openxmlformats.org/presentationml/2006/ole">
            <mc:AlternateContent xmlns:mc="http://schemas.openxmlformats.org/markup-compatibility/2006">
              <mc:Choice xmlns:v="urn:schemas-microsoft-com:vml" Requires="v">
                <p:oleObj spid="_x0000_s211679" name="公式" r:id="rId8" imgW="1435100" imgH="254000" progId="Equation.3">
                  <p:embed/>
                </p:oleObj>
              </mc:Choice>
              <mc:Fallback>
                <p:oleObj name="公式" r:id="rId8" imgW="1435100" imgH="254000" progId="Equation.3">
                  <p:embed/>
                  <p:pic>
                    <p:nvPicPr>
                      <p:cNvPr id="0" name="图片 21167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1890713"/>
                        <a:ext cx="22955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60"/>
          <p:cNvSpPr>
            <a:spLocks noChangeArrowheads="1"/>
          </p:cNvSpPr>
          <p:nvPr/>
        </p:nvSpPr>
        <p:spPr bwMode="auto">
          <a:xfrm>
            <a:off x="3743325" y="1916113"/>
            <a:ext cx="162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000" dirty="0" smtClean="0">
                <a:latin typeface="Times New Roman" panose="02020603050405020304" pitchFamily="18" charset="0"/>
              </a:rPr>
              <a:t>（恒流区</a:t>
            </a:r>
            <a:r>
              <a:rPr kumimoji="1" lang="zh-CN" altLang="en-US" sz="2000" dirty="0">
                <a:latin typeface="Times New Roman" panose="02020603050405020304" pitchFamily="18" charset="0"/>
              </a:rPr>
              <a:t>） </a:t>
            </a:r>
            <a:endParaRPr kumimoji="1" lang="zh-CN" altLang="en-US" sz="2000" dirty="0">
              <a:latin typeface="Times New Roman" panose="02020603050405020304" pitchFamily="18" charset="0"/>
            </a:endParaRPr>
          </a:p>
        </p:txBody>
      </p:sp>
      <p:graphicFrame>
        <p:nvGraphicFramePr>
          <p:cNvPr id="14" name="Object 62"/>
          <p:cNvGraphicFramePr>
            <a:graphicFrameLocks noChangeAspect="1"/>
          </p:cNvGraphicFramePr>
          <p:nvPr/>
        </p:nvGraphicFramePr>
        <p:xfrm>
          <a:off x="1463675" y="3789363"/>
          <a:ext cx="4008438" cy="2330450"/>
        </p:xfrm>
        <a:graphic>
          <a:graphicData uri="http://schemas.openxmlformats.org/presentationml/2006/ole">
            <mc:AlternateContent xmlns:mc="http://schemas.openxmlformats.org/markup-compatibility/2006">
              <mc:Choice xmlns:v="urn:schemas-microsoft-com:vml" Requires="v">
                <p:oleObj spid="_x0000_s211680" name="图片" r:id="rId10" imgW="2229485" imgH="1295400" progId="Word.Picture.8">
                  <p:embed/>
                </p:oleObj>
              </mc:Choice>
              <mc:Fallback>
                <p:oleObj name="图片" r:id="rId10" imgW="2229485" imgH="1295400" progId="Word.Picture.8">
                  <p:embed/>
                  <p:pic>
                    <p:nvPicPr>
                      <p:cNvPr id="0" name="图片 21167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3675" y="3789363"/>
                        <a:ext cx="4008438"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64"/>
          <p:cNvSpPr>
            <a:spLocks noChangeArrowheads="1"/>
          </p:cNvSpPr>
          <p:nvPr/>
        </p:nvSpPr>
        <p:spPr bwMode="auto">
          <a:xfrm>
            <a:off x="431800" y="4002088"/>
            <a:ext cx="1116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tabLst>
                <a:tab pos="3060700" algn="ctr"/>
              </a:tabLst>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tabLst>
                <a:tab pos="3060700" algn="ctr"/>
              </a:tabLst>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tabLst>
                <a:tab pos="3060700" algn="ctr"/>
              </a:tabLst>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tabLst>
                <a:tab pos="3060700" algn="ctr"/>
              </a:tabLst>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tabLst>
                <a:tab pos="3060700" algn="ctr"/>
              </a:tabLst>
              <a:defRPr sz="2400" b="1">
                <a:solidFill>
                  <a:schemeClr val="tx1"/>
                </a:solidFill>
                <a:latin typeface="Arial Narrow" panose="020B0606020202030204" pitchFamily="34" charset="0"/>
                <a:ea typeface="楷体_GB2312"/>
                <a:cs typeface="楷体_GB2312"/>
              </a:defRPr>
            </a:lvl9pPr>
          </a:lstStyle>
          <a:p>
            <a:pPr algn="just">
              <a:spcBef>
                <a:spcPct val="0"/>
              </a:spcBef>
              <a:buClrTx/>
              <a:buFontTx/>
              <a:buNone/>
            </a:pPr>
            <a:r>
              <a:rPr kumimoji="1" lang="zh-CN" altLang="en-US" sz="2000">
                <a:latin typeface="Times New Roman" panose="02020603050405020304" pitchFamily="18" charset="0"/>
              </a:rPr>
              <a:t>动态时</a:t>
            </a:r>
            <a:endParaRPr kumimoji="1" lang="zh-CN" altLang="en-US" sz="2000" baseline="-30000">
              <a:latin typeface="Times New Roman" panose="02020603050405020304" pitchFamily="18" charset="0"/>
              <a:ea typeface="华康简宋"/>
              <a:cs typeface="华康简宋"/>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trips(downRight)">
                                      <p:cBhvr>
                                        <p:cTn id="17" dur="500"/>
                                        <p:tgtEl>
                                          <p:spTgt spid="12"/>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strips(downRigh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trips(downRigh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strips(downRigh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strips(downRigh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strips(downRight)">
                                      <p:cBhvr>
                                        <p:cTn id="40" dur="500"/>
                                        <p:tgtEl>
                                          <p:spTgt spid="11"/>
                                        </p:tgtEl>
                                      </p:cBhvr>
                                    </p:animEffect>
                                  </p:childTnLst>
                                </p:cTn>
                              </p:par>
                            </p:childTnLst>
                          </p:cTn>
                        </p:par>
                        <p:par>
                          <p:cTn id="41" fill="hold">
                            <p:stCondLst>
                              <p:cond delay="500"/>
                            </p:stCondLst>
                            <p:childTnLst>
                              <p:par>
                                <p:cTn id="42" presetID="18" presetClass="entr" presetSubtype="6"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strips(downRigh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strips(downRight)">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box(in)">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9" grpId="0" autoUpdateAnimBg="0"/>
      <p:bldP spid="10" grpId="0" autoUpdateAnimBg="0"/>
      <p:bldP spid="11" grpId="0" autoUpdateAnimBg="0"/>
      <p:bldP spid="13" grpId="0"/>
      <p:bldP spid="15"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563563" y="728663"/>
            <a:ext cx="80772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0000"/>
              </a:lnSpc>
              <a:spcBef>
                <a:spcPct val="0"/>
              </a:spcBef>
              <a:buClrTx/>
              <a:buFontTx/>
              <a:buNone/>
            </a:pPr>
            <a:r>
              <a:rPr lang="en-US" altLang="zh-CN" sz="2400"/>
              <a:t>1.  MOSFET</a:t>
            </a:r>
            <a:r>
              <a:rPr lang="zh-CN" altLang="en-US" sz="2400"/>
              <a:t>小信号模型是在什么条件下建立的？</a:t>
            </a:r>
            <a:endParaRPr lang="zh-CN" altLang="en-US" sz="2400" u="sng"/>
          </a:p>
        </p:txBody>
      </p:sp>
      <p:sp>
        <p:nvSpPr>
          <p:cNvPr id="117763" name="WordArt 5"/>
          <p:cNvSpPr>
            <a:spLocks noChangeArrowheads="1" noChangeShapeType="1" noTextEdit="1"/>
          </p:cNvSpPr>
          <p:nvPr/>
        </p:nvSpPr>
        <p:spPr bwMode="auto">
          <a:xfrm rot="14126">
            <a:off x="179388" y="79375"/>
            <a:ext cx="288925" cy="503238"/>
          </a:xfrm>
          <a:prstGeom prst="rect">
            <a:avLst/>
          </a:prstGeom>
        </p:spPr>
        <p:txBody>
          <a:bodyPr wrap="none" fromWordArt="1">
            <a:prstTxWarp prst="textPlain">
              <a:avLst>
                <a:gd name="adj" fmla="val 50000"/>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rPr>
              <a:t>？</a:t>
            </a:r>
            <a:endPar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endParaRPr>
          </a:p>
        </p:txBody>
      </p:sp>
      <p:sp>
        <p:nvSpPr>
          <p:cNvPr id="4" name="Rectangle 6"/>
          <p:cNvSpPr>
            <a:spLocks noChangeArrowheads="1"/>
          </p:cNvSpPr>
          <p:nvPr/>
        </p:nvSpPr>
        <p:spPr bwMode="auto">
          <a:xfrm>
            <a:off x="684213" y="44450"/>
            <a:ext cx="2663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3600" b="1">
                <a:solidFill>
                  <a:schemeClr val="tx2"/>
                </a:solidFill>
                <a:latin typeface="Arial Narrow" panose="020B0606020202030204" pitchFamily="34" charset="0"/>
                <a:ea typeface="楷体_GB2312" pitchFamily="49" charset="-122"/>
              </a:defRPr>
            </a:lvl1pPr>
            <a:lvl2pPr algn="l">
              <a:defRPr sz="3600" b="1">
                <a:solidFill>
                  <a:schemeClr val="tx2"/>
                </a:solidFill>
                <a:latin typeface="Arial Narrow" panose="020B0606020202030204" pitchFamily="34" charset="0"/>
                <a:ea typeface="楷体_GB2312" pitchFamily="49" charset="-122"/>
              </a:defRPr>
            </a:lvl2pPr>
            <a:lvl3pPr algn="l">
              <a:defRPr sz="3600" b="1">
                <a:solidFill>
                  <a:schemeClr val="tx2"/>
                </a:solidFill>
                <a:latin typeface="Arial Narrow" panose="020B0606020202030204" pitchFamily="34" charset="0"/>
                <a:ea typeface="楷体_GB2312" pitchFamily="49" charset="-122"/>
              </a:defRPr>
            </a:lvl3pPr>
            <a:lvl4pPr algn="l">
              <a:defRPr sz="3600" b="1">
                <a:solidFill>
                  <a:schemeClr val="tx2"/>
                </a:solidFill>
                <a:latin typeface="Arial Narrow" panose="020B0606020202030204" pitchFamily="34" charset="0"/>
                <a:ea typeface="楷体_GB2312" pitchFamily="49" charset="-122"/>
              </a:defRPr>
            </a:lvl4pPr>
            <a:lvl5pPr algn="l">
              <a:defRPr sz="36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6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6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6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600" b="1">
                <a:solidFill>
                  <a:schemeClr val="tx2"/>
                </a:solidFill>
                <a:latin typeface="Arial Narrow" panose="020B0606020202030204" pitchFamily="34" charset="0"/>
                <a:ea typeface="楷体_GB2312" pitchFamily="49" charset="-122"/>
              </a:defRPr>
            </a:lvl9pPr>
          </a:lstStyle>
          <a:p>
            <a:pPr>
              <a:defRPr/>
            </a:pPr>
            <a:r>
              <a:rPr lang="zh-CN" altLang="en-US" sz="4000">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rPr>
              <a:t>思考题</a:t>
            </a:r>
            <a:endParaRPr lang="zh-CN" altLang="en-US" sz="4000" u="sng">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endParaRPr>
          </a:p>
        </p:txBody>
      </p:sp>
      <p:sp>
        <p:nvSpPr>
          <p:cNvPr id="5" name="Rectangle 7"/>
          <p:cNvSpPr>
            <a:spLocks noChangeArrowheads="1"/>
          </p:cNvSpPr>
          <p:nvPr/>
        </p:nvSpPr>
        <p:spPr bwMode="auto">
          <a:xfrm>
            <a:off x="563563" y="1341438"/>
            <a:ext cx="428783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lang="en-US" altLang="zh-CN" sz="2400"/>
              <a:t>2.  </a:t>
            </a:r>
            <a:r>
              <a:rPr lang="zh-CN" altLang="en-US" sz="2400"/>
              <a:t>放大</a:t>
            </a:r>
            <a:r>
              <a:rPr lang="en-US" altLang="en-US" sz="2400"/>
              <a:t>电路如图所示。试画出其小信号等效电路。</a:t>
            </a:r>
            <a:endParaRPr lang="zh-CN" altLang="en-US" sz="2400"/>
          </a:p>
        </p:txBody>
      </p:sp>
      <p:graphicFrame>
        <p:nvGraphicFramePr>
          <p:cNvPr id="6" name="Object 10"/>
          <p:cNvGraphicFramePr>
            <a:graphicFrameLocks noChangeAspect="1"/>
          </p:cNvGraphicFramePr>
          <p:nvPr/>
        </p:nvGraphicFramePr>
        <p:xfrm>
          <a:off x="5511800" y="1541463"/>
          <a:ext cx="2947988" cy="3170237"/>
        </p:xfrm>
        <a:graphic>
          <a:graphicData uri="http://schemas.openxmlformats.org/presentationml/2006/ole">
            <mc:AlternateContent xmlns:mc="http://schemas.openxmlformats.org/markup-compatibility/2006">
              <mc:Choice xmlns:v="urn:schemas-microsoft-com:vml" Requires="v">
                <p:oleObj spid="_x0000_s212695" name="图片" r:id="rId1" imgW="1639570" imgH="1763395" progId="Word.Picture.8">
                  <p:embed/>
                </p:oleObj>
              </mc:Choice>
              <mc:Fallback>
                <p:oleObj name="图片" r:id="rId1" imgW="1639570" imgH="1763395" progId="Word.Picture.8">
                  <p:embed/>
                  <p:pic>
                    <p:nvPicPr>
                      <p:cNvPr id="0" name="图片 2126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1800" y="1541463"/>
                        <a:ext cx="2947988"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2"/>
          <p:cNvGraphicFramePr>
            <a:graphicFrameLocks noChangeAspect="1"/>
          </p:cNvGraphicFramePr>
          <p:nvPr/>
        </p:nvGraphicFramePr>
        <p:xfrm>
          <a:off x="684213" y="2565400"/>
          <a:ext cx="4167187" cy="2571750"/>
        </p:xfrm>
        <a:graphic>
          <a:graphicData uri="http://schemas.openxmlformats.org/presentationml/2006/ole">
            <mc:AlternateContent xmlns:mc="http://schemas.openxmlformats.org/markup-compatibility/2006">
              <mc:Choice xmlns:v="urn:schemas-microsoft-com:vml" Requires="v">
                <p:oleObj spid="_x0000_s212696" name="图片" r:id="rId3" imgW="2316480" imgH="1429385" progId="Word.Picture.8">
                  <p:embed/>
                </p:oleObj>
              </mc:Choice>
              <mc:Fallback>
                <p:oleObj name="图片" r:id="rId3" imgW="2316480" imgH="1429385" progId="Word.Picture.8">
                  <p:embed/>
                  <p:pic>
                    <p:nvPicPr>
                      <p:cNvPr id="0" name="图片 2126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565400"/>
                        <a:ext cx="4167187"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4"/>
          <p:cNvGraphicFramePr>
            <a:graphicFrameLocks noChangeAspect="1"/>
          </p:cNvGraphicFramePr>
          <p:nvPr/>
        </p:nvGraphicFramePr>
        <p:xfrm>
          <a:off x="684213" y="2565400"/>
          <a:ext cx="4167187" cy="2571750"/>
        </p:xfrm>
        <a:graphic>
          <a:graphicData uri="http://schemas.openxmlformats.org/presentationml/2006/ole">
            <mc:AlternateContent xmlns:mc="http://schemas.openxmlformats.org/markup-compatibility/2006">
              <mc:Choice xmlns:v="urn:schemas-microsoft-com:vml" Requires="v">
                <p:oleObj spid="_x0000_s212697" name="图片" r:id="rId5" imgW="2316480" imgH="1429385" progId="Word.Picture.8">
                  <p:embed/>
                </p:oleObj>
              </mc:Choice>
              <mc:Fallback>
                <p:oleObj name="图片" r:id="rId5" imgW="2316480" imgH="1429385" progId="Word.Picture.8">
                  <p:embed/>
                  <p:pic>
                    <p:nvPicPr>
                      <p:cNvPr id="0" name="图片 2126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565400"/>
                        <a:ext cx="4167187"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6"/>
          <p:cNvGraphicFramePr>
            <a:graphicFrameLocks noChangeAspect="1"/>
          </p:cNvGraphicFramePr>
          <p:nvPr/>
        </p:nvGraphicFramePr>
        <p:xfrm>
          <a:off x="684213" y="2565400"/>
          <a:ext cx="4167187" cy="2571750"/>
        </p:xfrm>
        <a:graphic>
          <a:graphicData uri="http://schemas.openxmlformats.org/presentationml/2006/ole">
            <mc:AlternateContent xmlns:mc="http://schemas.openxmlformats.org/markup-compatibility/2006">
              <mc:Choice xmlns:v="urn:schemas-microsoft-com:vml" Requires="v">
                <p:oleObj spid="_x0000_s212698" name="图片" r:id="rId7" imgW="2316480" imgH="1429385" progId="Word.Picture.8">
                  <p:embed/>
                </p:oleObj>
              </mc:Choice>
              <mc:Fallback>
                <p:oleObj name="图片" r:id="rId7" imgW="2316480" imgH="1429385" progId="Word.Picture.8">
                  <p:embed/>
                  <p:pic>
                    <p:nvPicPr>
                      <p:cNvPr id="0" name="图片 2126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2565400"/>
                        <a:ext cx="4167187"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8"/>
          <p:cNvGraphicFramePr>
            <a:graphicFrameLocks noChangeAspect="1"/>
          </p:cNvGraphicFramePr>
          <p:nvPr/>
        </p:nvGraphicFramePr>
        <p:xfrm>
          <a:off x="684213" y="2565400"/>
          <a:ext cx="4167187" cy="2571750"/>
        </p:xfrm>
        <a:graphic>
          <a:graphicData uri="http://schemas.openxmlformats.org/presentationml/2006/ole">
            <mc:AlternateContent xmlns:mc="http://schemas.openxmlformats.org/markup-compatibility/2006">
              <mc:Choice xmlns:v="urn:schemas-microsoft-com:vml" Requires="v">
                <p:oleObj spid="_x0000_s212699" name="图片" r:id="rId9" imgW="2316480" imgH="1429385" progId="Word.Picture.8">
                  <p:embed/>
                </p:oleObj>
              </mc:Choice>
              <mc:Fallback>
                <p:oleObj name="图片" r:id="rId9" imgW="2316480" imgH="1429385" progId="Word.Picture.8">
                  <p:embed/>
                  <p:pic>
                    <p:nvPicPr>
                      <p:cNvPr id="0" name="图片 21269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2565400"/>
                        <a:ext cx="4167187"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par>
                                <p:cTn id="13" presetID="4"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ox(i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3"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strips(upRigh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strips(downRight)">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14"/>
          <p:cNvGraphicFramePr>
            <a:graphicFrameLocks noChangeAspect="1"/>
          </p:cNvGraphicFramePr>
          <p:nvPr/>
        </p:nvGraphicFramePr>
        <p:xfrm>
          <a:off x="4583766" y="1371637"/>
          <a:ext cx="3652838" cy="3413125"/>
        </p:xfrm>
        <a:graphic>
          <a:graphicData uri="http://schemas.openxmlformats.org/presentationml/2006/ole">
            <mc:AlternateContent xmlns:mc="http://schemas.openxmlformats.org/markup-compatibility/2006">
              <mc:Choice xmlns:v="urn:schemas-microsoft-com:vml" Requires="v">
                <p:oleObj spid="_x0000_s251918" name="图片" r:id="rId1" imgW="2030095" imgH="1899920" progId="Word.Picture.8">
                  <p:embed/>
                </p:oleObj>
              </mc:Choice>
              <mc:Fallback>
                <p:oleObj name="图片" r:id="rId1" imgW="2030095" imgH="1899920" progId="Word.Picture.8">
                  <p:embed/>
                  <p:pic>
                    <p:nvPicPr>
                      <p:cNvPr id="0" name="图片 2519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766" y="1371637"/>
                        <a:ext cx="3652838"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64" name="Object 12"/>
          <p:cNvGraphicFramePr>
            <a:graphicFrameLocks noChangeAspect="1"/>
          </p:cNvGraphicFramePr>
          <p:nvPr/>
        </p:nvGraphicFramePr>
        <p:xfrm>
          <a:off x="675341" y="1371637"/>
          <a:ext cx="3652838" cy="3413125"/>
        </p:xfrm>
        <a:graphic>
          <a:graphicData uri="http://schemas.openxmlformats.org/presentationml/2006/ole">
            <mc:AlternateContent xmlns:mc="http://schemas.openxmlformats.org/markup-compatibility/2006">
              <mc:Choice xmlns:v="urn:schemas-microsoft-com:vml" Requires="v">
                <p:oleObj spid="_x0000_s251919" name="图片" r:id="rId3" imgW="2030095" imgH="1899920" progId="Word.Picture.8">
                  <p:embed/>
                </p:oleObj>
              </mc:Choice>
              <mc:Fallback>
                <p:oleObj name="图片" r:id="rId3" imgW="2030095" imgH="1899920" progId="Word.Picture.8">
                  <p:embed/>
                  <p:pic>
                    <p:nvPicPr>
                      <p:cNvPr id="0" name="图片 2519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41" y="1371637"/>
                        <a:ext cx="3652838"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5" name="Text Box 5"/>
          <p:cNvSpPr txBox="1">
            <a:spLocks noChangeArrowheads="1"/>
          </p:cNvSpPr>
          <p:nvPr/>
        </p:nvSpPr>
        <p:spPr bwMode="auto">
          <a:xfrm>
            <a:off x="658845" y="765330"/>
            <a:ext cx="2969083"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kumimoji="1" lang="zh-CN" altLang="en-US" sz="2400" dirty="0" smtClean="0">
                <a:solidFill>
                  <a:srgbClr val="800000"/>
                </a:solidFill>
                <a:latin typeface="黑体" panose="02010609060101010101" pitchFamily="49" charset="-122"/>
                <a:ea typeface="黑体" panose="02010609060101010101" pitchFamily="49" charset="-122"/>
              </a:rPr>
              <a:t>能正常放大信号吗？</a:t>
            </a:r>
            <a:endParaRPr kumimoji="1" lang="zh-CN" altLang="en-US" sz="2400" dirty="0">
              <a:solidFill>
                <a:srgbClr val="800000"/>
              </a:solidFill>
              <a:latin typeface="黑体" panose="02010609060101010101" pitchFamily="49" charset="-122"/>
              <a:ea typeface="黑体" panose="02010609060101010101" pitchFamily="49" charset="-122"/>
            </a:endParaRPr>
          </a:p>
        </p:txBody>
      </p:sp>
      <p:sp>
        <p:nvSpPr>
          <p:cNvPr id="6" name="Line 10"/>
          <p:cNvSpPr>
            <a:spLocks noChangeShapeType="1"/>
          </p:cNvSpPr>
          <p:nvPr/>
        </p:nvSpPr>
        <p:spPr bwMode="auto">
          <a:xfrm flipH="1">
            <a:off x="1430991" y="2789274"/>
            <a:ext cx="1008063" cy="1008063"/>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 name="Line 11"/>
          <p:cNvSpPr>
            <a:spLocks noChangeShapeType="1"/>
          </p:cNvSpPr>
          <p:nvPr/>
        </p:nvSpPr>
        <p:spPr bwMode="auto">
          <a:xfrm>
            <a:off x="1465916" y="2789274"/>
            <a:ext cx="1008063" cy="1008063"/>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Text Box 16"/>
          <p:cNvSpPr txBox="1">
            <a:spLocks noChangeArrowheads="1"/>
          </p:cNvSpPr>
          <p:nvPr/>
        </p:nvSpPr>
        <p:spPr bwMode="auto">
          <a:xfrm>
            <a:off x="1504016" y="4864137"/>
            <a:ext cx="180022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
                <a:srgbClr val="0000CC"/>
              </a:buClr>
              <a:buSzPct val="70000"/>
              <a:buFont typeface="Wingdings" panose="05000000000000000000" pitchFamily="2" charset="2"/>
              <a:buNone/>
            </a:pPr>
            <a:r>
              <a:rPr kumimoji="1" lang="zh-CN" altLang="en-US" sz="2000">
                <a:solidFill>
                  <a:srgbClr val="000000"/>
                </a:solidFill>
                <a:latin typeface="Times New Roman" panose="02020603050405020304" pitchFamily="18" charset="0"/>
              </a:rPr>
              <a:t>增强型</a:t>
            </a:r>
            <a:r>
              <a:rPr kumimoji="1" lang="en-US" altLang="zh-CN" sz="2000">
                <a:solidFill>
                  <a:srgbClr val="000000"/>
                </a:solidFill>
                <a:latin typeface="Times New Roman" panose="02020603050405020304" pitchFamily="18" charset="0"/>
              </a:rPr>
              <a:t>NMOS</a:t>
            </a:r>
            <a:endParaRPr kumimoji="1" lang="en-US" altLang="zh-CN" sz="2000">
              <a:solidFill>
                <a:srgbClr val="000000"/>
              </a:solidFill>
              <a:latin typeface="Times New Roman" panose="02020603050405020304" pitchFamily="18" charset="0"/>
            </a:endParaRPr>
          </a:p>
        </p:txBody>
      </p:sp>
      <p:sp>
        <p:nvSpPr>
          <p:cNvPr id="9" name="Text Box 17"/>
          <p:cNvSpPr txBox="1">
            <a:spLocks noChangeArrowheads="1"/>
          </p:cNvSpPr>
          <p:nvPr/>
        </p:nvSpPr>
        <p:spPr bwMode="auto">
          <a:xfrm>
            <a:off x="5860116" y="4864137"/>
            <a:ext cx="180022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
                <a:srgbClr val="0000CC"/>
              </a:buClr>
              <a:buSzPct val="70000"/>
              <a:buFont typeface="Wingdings" panose="05000000000000000000" pitchFamily="2" charset="2"/>
              <a:buNone/>
            </a:pPr>
            <a:r>
              <a:rPr kumimoji="1" lang="zh-CN" altLang="en-US" sz="2000">
                <a:solidFill>
                  <a:srgbClr val="000000"/>
                </a:solidFill>
                <a:latin typeface="Times New Roman" panose="02020603050405020304" pitchFamily="18" charset="0"/>
              </a:rPr>
              <a:t>耗尽型</a:t>
            </a:r>
            <a:r>
              <a:rPr kumimoji="1" lang="en-US" altLang="zh-CN" sz="2000">
                <a:solidFill>
                  <a:srgbClr val="000000"/>
                </a:solidFill>
                <a:latin typeface="Times New Roman" panose="02020603050405020304" pitchFamily="18" charset="0"/>
              </a:rPr>
              <a:t>NMOS</a:t>
            </a:r>
            <a:endParaRPr kumimoji="1" lang="en-US" altLang="zh-CN" sz="2000">
              <a:solidFill>
                <a:srgbClr val="000000"/>
              </a:solidFill>
              <a:latin typeface="Times New Roman" panose="02020603050405020304" pitchFamily="18" charset="0"/>
            </a:endParaRPr>
          </a:p>
        </p:txBody>
      </p:sp>
      <p:sp>
        <p:nvSpPr>
          <p:cNvPr id="10" name="Text Box 18"/>
          <p:cNvSpPr txBox="1">
            <a:spLocks noChangeArrowheads="1"/>
          </p:cNvSpPr>
          <p:nvPr/>
        </p:nvSpPr>
        <p:spPr bwMode="auto">
          <a:xfrm>
            <a:off x="7479366" y="3819562"/>
            <a:ext cx="720725"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
                <a:srgbClr val="0000CC"/>
              </a:buClr>
              <a:buSzPct val="70000"/>
              <a:buFont typeface="Wingdings" panose="05000000000000000000" pitchFamily="2" charset="2"/>
              <a:buNone/>
            </a:pPr>
            <a:r>
              <a:rPr kumimoji="1" lang="en-US" altLang="zh-CN" sz="4400">
                <a:solidFill>
                  <a:srgbClr val="FF0000"/>
                </a:solidFill>
                <a:latin typeface="Times New Roman" panose="02020603050405020304" pitchFamily="18" charset="0"/>
                <a:sym typeface="Symbol" panose="05050102010706020507" pitchFamily="18" charset="2"/>
              </a:rPr>
              <a:t></a:t>
            </a:r>
            <a:endParaRPr kumimoji="1" lang="en-US" altLang="zh-CN" sz="4400">
              <a:solidFill>
                <a:srgbClr val="FF0000"/>
              </a:solidFill>
              <a:latin typeface="Times New Roman" panose="02020603050405020304" pitchFamily="18" charset="0"/>
            </a:endParaRPr>
          </a:p>
        </p:txBody>
      </p:sp>
      <p:sp>
        <p:nvSpPr>
          <p:cNvPr id="11" name="WordArt 5"/>
          <p:cNvSpPr>
            <a:spLocks noChangeArrowheads="1" noChangeShapeType="1" noTextEdit="1"/>
          </p:cNvSpPr>
          <p:nvPr/>
        </p:nvSpPr>
        <p:spPr bwMode="auto">
          <a:xfrm rot="14126">
            <a:off x="179388" y="79375"/>
            <a:ext cx="288925" cy="503238"/>
          </a:xfrm>
          <a:prstGeom prst="rect">
            <a:avLst/>
          </a:prstGeom>
        </p:spPr>
        <p:txBody>
          <a:bodyPr wrap="none" fromWordArt="1">
            <a:prstTxWarp prst="textPlain">
              <a:avLst>
                <a:gd name="adj" fmla="val 50000"/>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rPr>
              <a:t>？</a:t>
            </a:r>
            <a:endPar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endParaRPr>
          </a:p>
        </p:txBody>
      </p:sp>
      <p:sp>
        <p:nvSpPr>
          <p:cNvPr id="12" name="Rectangle 6"/>
          <p:cNvSpPr>
            <a:spLocks noChangeArrowheads="1"/>
          </p:cNvSpPr>
          <p:nvPr/>
        </p:nvSpPr>
        <p:spPr bwMode="auto">
          <a:xfrm>
            <a:off x="684213" y="44450"/>
            <a:ext cx="2663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3600" b="1">
                <a:solidFill>
                  <a:schemeClr val="tx2"/>
                </a:solidFill>
                <a:latin typeface="Arial Narrow" panose="020B0606020202030204" pitchFamily="34" charset="0"/>
                <a:ea typeface="楷体_GB2312" pitchFamily="49" charset="-122"/>
              </a:defRPr>
            </a:lvl1pPr>
            <a:lvl2pPr algn="l">
              <a:defRPr sz="3600" b="1">
                <a:solidFill>
                  <a:schemeClr val="tx2"/>
                </a:solidFill>
                <a:latin typeface="Arial Narrow" panose="020B0606020202030204" pitchFamily="34" charset="0"/>
                <a:ea typeface="楷体_GB2312" pitchFamily="49" charset="-122"/>
              </a:defRPr>
            </a:lvl2pPr>
            <a:lvl3pPr algn="l">
              <a:defRPr sz="3600" b="1">
                <a:solidFill>
                  <a:schemeClr val="tx2"/>
                </a:solidFill>
                <a:latin typeface="Arial Narrow" panose="020B0606020202030204" pitchFamily="34" charset="0"/>
                <a:ea typeface="楷体_GB2312" pitchFamily="49" charset="-122"/>
              </a:defRPr>
            </a:lvl3pPr>
            <a:lvl4pPr algn="l">
              <a:defRPr sz="3600" b="1">
                <a:solidFill>
                  <a:schemeClr val="tx2"/>
                </a:solidFill>
                <a:latin typeface="Arial Narrow" panose="020B0606020202030204" pitchFamily="34" charset="0"/>
                <a:ea typeface="楷体_GB2312" pitchFamily="49" charset="-122"/>
              </a:defRPr>
            </a:lvl4pPr>
            <a:lvl5pPr algn="l">
              <a:defRPr sz="36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6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6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6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600" b="1">
                <a:solidFill>
                  <a:schemeClr val="tx2"/>
                </a:solidFill>
                <a:latin typeface="Arial Narrow" panose="020B0606020202030204" pitchFamily="34" charset="0"/>
                <a:ea typeface="楷体_GB2312" pitchFamily="49" charset="-122"/>
              </a:defRPr>
            </a:lvl9pPr>
          </a:lstStyle>
          <a:p>
            <a:pPr>
              <a:defRPr/>
            </a:pPr>
            <a:r>
              <a:rPr lang="zh-CN" altLang="en-US" sz="4000" dirty="0">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rPr>
              <a:t>思考题</a:t>
            </a:r>
            <a:endParaRPr lang="zh-CN" altLang="en-US" sz="4000" u="sng" dirty="0">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endParaRPr>
          </a:p>
        </p:txBody>
      </p:sp>
      <p:sp>
        <p:nvSpPr>
          <p:cNvPr id="13" name="Text Box 5"/>
          <p:cNvSpPr txBox="1">
            <a:spLocks noChangeArrowheads="1"/>
          </p:cNvSpPr>
          <p:nvPr/>
        </p:nvSpPr>
        <p:spPr bwMode="auto">
          <a:xfrm>
            <a:off x="5076056" y="5416587"/>
            <a:ext cx="2969083"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nSpc>
                <a:spcPct val="130000"/>
              </a:lnSpc>
              <a:spcBef>
                <a:spcPct val="0"/>
              </a:spcBef>
              <a:buClrTx/>
              <a:buFontTx/>
              <a:buNone/>
              <a:defRPr kumimoji="1" sz="2400" b="1">
                <a:solidFill>
                  <a:srgbClr val="800000"/>
                </a:solidFill>
                <a:latin typeface="黑体" panose="02010609060101010101" pitchFamily="49" charset="-122"/>
                <a:ea typeface="黑体" panose="02010609060101010101" pitchFamily="49" charset="-122"/>
                <a:cs typeface="楷体_GB2312"/>
              </a:defRPr>
            </a:lvl1pPr>
            <a:lvl2pPr marL="742950" indent="-285750" eaLnBrk="0" hangingPunct="0">
              <a:spcBef>
                <a:spcPct val="20000"/>
              </a:spcBef>
              <a:buClr>
                <a:schemeClr val="accent2"/>
              </a:buClr>
              <a:buFont typeface="Wingdings" panose="05000000000000000000" pitchFamily="2" charset="2"/>
              <a:buChar char="n"/>
              <a:defRPr sz="3000" b="1">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latin typeface="Arial Narrow" panose="020B0606020202030204" pitchFamily="34" charset="0"/>
                <a:ea typeface="楷体_GB2312"/>
                <a:cs typeface="楷体_GB2312"/>
              </a:defRPr>
            </a:lvl9pPr>
          </a:lstStyle>
          <a:p>
            <a:r>
              <a:rPr lang="zh-CN" altLang="en-US" dirty="0" smtClean="0">
                <a:solidFill>
                  <a:schemeClr val="tx1"/>
                </a:solidFill>
                <a:latin typeface="+mn-ea"/>
                <a:ea typeface="+mn-ea"/>
              </a:rPr>
              <a:t>自</a:t>
            </a:r>
            <a:r>
              <a:rPr lang="zh-CN" altLang="en-US" dirty="0">
                <a:solidFill>
                  <a:schemeClr val="tx1"/>
                </a:solidFill>
                <a:latin typeface="+mn-ea"/>
                <a:ea typeface="+mn-ea"/>
              </a:rPr>
              <a:t>偏压共源放大电路</a:t>
            </a:r>
            <a:endParaRPr lang="zh-CN" altLang="en-US" dirty="0">
              <a:solidFill>
                <a:schemeClr val="tx1"/>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strips(upRigh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childTnLst>
                          </p:cTn>
                        </p:par>
                        <p:par>
                          <p:cTn id="13" fill="hold">
                            <p:stCondLst>
                              <p:cond delay="500"/>
                            </p:stCondLst>
                            <p:childTnLst>
                              <p:par>
                                <p:cTn id="14" presetID="18" presetClass="entr" presetSubtype="6"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trips(downRigh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ox(in)">
                                      <p:cBhvr>
                                        <p:cTn id="21" dur="500"/>
                                        <p:tgtEl>
                                          <p:spTgt spid="3"/>
                                        </p:tgtEl>
                                      </p:cBhvr>
                                    </p:animEffect>
                                  </p:childTnLst>
                                </p:cTn>
                              </p:par>
                            </p:childTnLst>
                          </p:cTn>
                        </p:par>
                        <p:par>
                          <p:cTn id="22" fill="hold">
                            <p:stCondLst>
                              <p:cond delay="500"/>
                            </p:stCondLst>
                            <p:childTnLst>
                              <p:par>
                                <p:cTn id="23" presetID="18" presetClass="entr" presetSubtype="3" fill="hold"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strips(upRight)">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3" fill="hold"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strips(upRight)">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7" name="Object 5"/>
          <p:cNvGraphicFramePr>
            <a:graphicFrameLocks noChangeAspect="1"/>
          </p:cNvGraphicFramePr>
          <p:nvPr/>
        </p:nvGraphicFramePr>
        <p:xfrm>
          <a:off x="4772025" y="1341438"/>
          <a:ext cx="3652838" cy="3413125"/>
        </p:xfrm>
        <a:graphic>
          <a:graphicData uri="http://schemas.openxmlformats.org/presentationml/2006/ole">
            <mc:AlternateContent xmlns:mc="http://schemas.openxmlformats.org/markup-compatibility/2006">
              <mc:Choice xmlns:v="urn:schemas-microsoft-com:vml" Requires="v">
                <p:oleObj spid="_x0000_s252942" name="图片" r:id="rId1" imgW="2030095" imgH="1899920" progId="Word.Picture.8">
                  <p:embed/>
                </p:oleObj>
              </mc:Choice>
              <mc:Fallback>
                <p:oleObj name="图片" r:id="rId1" imgW="2030095" imgH="1899920" progId="Word.Picture.8">
                  <p:embed/>
                  <p:pic>
                    <p:nvPicPr>
                      <p:cNvPr id="0" name="图片 2529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025" y="1341438"/>
                        <a:ext cx="3652838"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88" name="Text Box 8"/>
          <p:cNvSpPr txBox="1">
            <a:spLocks noChangeArrowheads="1"/>
          </p:cNvSpPr>
          <p:nvPr/>
        </p:nvSpPr>
        <p:spPr bwMode="auto">
          <a:xfrm>
            <a:off x="6048375" y="4833938"/>
            <a:ext cx="180022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
                <a:srgbClr val="0000CC"/>
              </a:buClr>
              <a:buSzPct val="70000"/>
              <a:buFont typeface="Wingdings" panose="05000000000000000000" pitchFamily="2" charset="2"/>
              <a:buNone/>
            </a:pPr>
            <a:r>
              <a:rPr kumimoji="1" lang="zh-CN" altLang="en-US" sz="2000">
                <a:solidFill>
                  <a:srgbClr val="000000"/>
                </a:solidFill>
                <a:latin typeface="Times New Roman" panose="02020603050405020304" pitchFamily="18" charset="0"/>
              </a:rPr>
              <a:t>耗尽型</a:t>
            </a:r>
            <a:r>
              <a:rPr kumimoji="1" lang="en-US" altLang="zh-CN" sz="2000">
                <a:solidFill>
                  <a:srgbClr val="000000"/>
                </a:solidFill>
                <a:latin typeface="Times New Roman" panose="02020603050405020304" pitchFamily="18" charset="0"/>
              </a:rPr>
              <a:t>NOMS</a:t>
            </a:r>
            <a:endParaRPr kumimoji="1" lang="en-US" altLang="zh-CN" sz="2000">
              <a:solidFill>
                <a:srgbClr val="000000"/>
              </a:solidFill>
              <a:latin typeface="Times New Roman" panose="02020603050405020304" pitchFamily="18" charset="0"/>
            </a:endParaRPr>
          </a:p>
        </p:txBody>
      </p:sp>
      <p:sp>
        <p:nvSpPr>
          <p:cNvPr id="67589" name="Rectangle 9"/>
          <p:cNvSpPr>
            <a:spLocks noChangeArrowheads="1"/>
          </p:cNvSpPr>
          <p:nvPr/>
        </p:nvSpPr>
        <p:spPr bwMode="auto">
          <a:xfrm>
            <a:off x="755650" y="1370201"/>
            <a:ext cx="586898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zh-CN" altLang="en-US" sz="2200" dirty="0">
                <a:latin typeface="楷体_GB2312"/>
              </a:rPr>
              <a:t>导电沟道已经存在，</a:t>
            </a:r>
            <a:r>
              <a:rPr kumimoji="1" lang="en-US" altLang="zh-CN" sz="2200" i="1" dirty="0" smtClean="0">
                <a:latin typeface="Times New Roman" panose="02020603050405020304" pitchFamily="18" charset="0"/>
              </a:rPr>
              <a:t>V</a:t>
            </a:r>
            <a:r>
              <a:rPr kumimoji="1" lang="en-US" altLang="zh-CN" sz="2200" baseline="-25000" dirty="0" smtClean="0">
                <a:latin typeface="Times New Roman" panose="02020603050405020304" pitchFamily="18" charset="0"/>
              </a:rPr>
              <a:t>TN </a:t>
            </a:r>
            <a:r>
              <a:rPr kumimoji="1" lang="en-US" altLang="zh-CN" sz="2200" dirty="0">
                <a:latin typeface="Times New Roman" panose="02020603050405020304" pitchFamily="18" charset="0"/>
              </a:rPr>
              <a:t>&lt; 0 </a:t>
            </a:r>
            <a:r>
              <a:rPr kumimoji="1" lang="zh-CN" altLang="en-US" sz="2200" dirty="0">
                <a:latin typeface="楷体_GB2312"/>
              </a:rPr>
              <a:t>，栅极绝缘。 </a:t>
            </a:r>
            <a:endParaRPr kumimoji="1" lang="zh-CN" altLang="en-US" sz="2200" dirty="0">
              <a:latin typeface="楷体_GB2312"/>
            </a:endParaRPr>
          </a:p>
        </p:txBody>
      </p:sp>
      <p:sp>
        <p:nvSpPr>
          <p:cNvPr id="6" name="Rectangle 10"/>
          <p:cNvSpPr>
            <a:spLocks noChangeArrowheads="1"/>
          </p:cNvSpPr>
          <p:nvPr/>
        </p:nvSpPr>
        <p:spPr bwMode="auto">
          <a:xfrm>
            <a:off x="900113" y="2006842"/>
            <a:ext cx="1404937"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000" i="1">
                <a:latin typeface="Times New Roman" panose="02020603050405020304" pitchFamily="18" charset="0"/>
              </a:rPr>
              <a:t>V</a:t>
            </a:r>
            <a:r>
              <a:rPr kumimoji="1" lang="en-US" altLang="zh-CN" sz="2000" baseline="-25000">
                <a:latin typeface="Times New Roman" panose="02020603050405020304" pitchFamily="18" charset="0"/>
              </a:rPr>
              <a:t>G </a:t>
            </a:r>
            <a:r>
              <a:rPr kumimoji="1" lang="en-US" altLang="zh-CN" sz="2000">
                <a:latin typeface="Times New Roman" panose="02020603050405020304" pitchFamily="18" charset="0"/>
              </a:rPr>
              <a:t>= 0</a:t>
            </a:r>
            <a:endParaRPr kumimoji="1" lang="en-US" altLang="zh-CN" sz="2000">
              <a:latin typeface="楷体_GB2312"/>
            </a:endParaRPr>
          </a:p>
        </p:txBody>
      </p:sp>
      <p:sp>
        <p:nvSpPr>
          <p:cNvPr id="7" name="Rectangle 11"/>
          <p:cNvSpPr>
            <a:spLocks noChangeArrowheads="1"/>
          </p:cNvSpPr>
          <p:nvPr/>
        </p:nvSpPr>
        <p:spPr bwMode="auto">
          <a:xfrm>
            <a:off x="2268538" y="2006842"/>
            <a:ext cx="2592387"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000" i="1">
                <a:latin typeface="Times New Roman" panose="02020603050405020304" pitchFamily="18" charset="0"/>
              </a:rPr>
              <a:t>V</a:t>
            </a:r>
            <a:r>
              <a:rPr kumimoji="1" lang="en-US" altLang="zh-CN" sz="2000" baseline="-25000">
                <a:latin typeface="Times New Roman" panose="02020603050405020304" pitchFamily="18" charset="0"/>
              </a:rPr>
              <a:t>S </a:t>
            </a:r>
            <a:r>
              <a:rPr kumimoji="1" lang="en-US" altLang="zh-CN" sz="2000">
                <a:latin typeface="Times New Roman" panose="02020603050405020304" pitchFamily="18" charset="0"/>
              </a:rPr>
              <a:t>= </a:t>
            </a:r>
            <a:r>
              <a:rPr kumimoji="1" lang="en-US" altLang="zh-CN" sz="2000" i="1">
                <a:latin typeface="Times New Roman" panose="02020603050405020304" pitchFamily="18" charset="0"/>
              </a:rPr>
              <a:t>R</a:t>
            </a:r>
            <a:r>
              <a:rPr kumimoji="1" lang="en-US" altLang="zh-CN" sz="2000" baseline="-25000">
                <a:latin typeface="Times New Roman" panose="02020603050405020304" pitchFamily="18" charset="0"/>
              </a:rPr>
              <a:t>s</a:t>
            </a:r>
            <a:r>
              <a:rPr kumimoji="1" lang="en-US" altLang="zh-CN" sz="2000" i="1">
                <a:latin typeface="Times New Roman" panose="02020603050405020304" pitchFamily="18" charset="0"/>
              </a:rPr>
              <a:t>I</a:t>
            </a:r>
            <a:r>
              <a:rPr kumimoji="1" lang="en-US" altLang="zh-CN" sz="2000" baseline="-25000">
                <a:latin typeface="Times New Roman" panose="02020603050405020304" pitchFamily="18" charset="0"/>
              </a:rPr>
              <a:t>DQ</a:t>
            </a:r>
            <a:endParaRPr kumimoji="1" lang="en-US" altLang="zh-CN" sz="2000">
              <a:latin typeface="Times New Roman" panose="02020603050405020304" pitchFamily="18" charset="0"/>
            </a:endParaRPr>
          </a:p>
        </p:txBody>
      </p:sp>
      <p:sp>
        <p:nvSpPr>
          <p:cNvPr id="8" name="Rectangle 12"/>
          <p:cNvSpPr>
            <a:spLocks noChangeArrowheads="1"/>
          </p:cNvSpPr>
          <p:nvPr/>
        </p:nvSpPr>
        <p:spPr bwMode="auto">
          <a:xfrm>
            <a:off x="1008063" y="2499506"/>
            <a:ext cx="3779837"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000" i="1">
                <a:latin typeface="Times New Roman" panose="02020603050405020304" pitchFamily="18" charset="0"/>
              </a:rPr>
              <a:t>V</a:t>
            </a:r>
            <a:r>
              <a:rPr kumimoji="1" lang="en-US" altLang="zh-CN" sz="2000" baseline="-25000">
                <a:latin typeface="Times New Roman" panose="02020603050405020304" pitchFamily="18" charset="0"/>
              </a:rPr>
              <a:t>GSQ </a:t>
            </a:r>
            <a:r>
              <a:rPr kumimoji="1" lang="en-US" altLang="zh-CN" sz="2000">
                <a:latin typeface="Times New Roman" panose="02020603050405020304" pitchFamily="18" charset="0"/>
              </a:rPr>
              <a:t>= </a:t>
            </a:r>
            <a:r>
              <a:rPr kumimoji="1" lang="en-US" altLang="zh-CN" sz="2000" i="1">
                <a:latin typeface="Times New Roman" panose="02020603050405020304" pitchFamily="18" charset="0"/>
              </a:rPr>
              <a:t>V</a:t>
            </a:r>
            <a:r>
              <a:rPr kumimoji="1" lang="en-US" altLang="zh-CN" sz="2000" baseline="-25000">
                <a:latin typeface="Times New Roman" panose="02020603050405020304" pitchFamily="18" charset="0"/>
              </a:rPr>
              <a:t>G </a:t>
            </a:r>
            <a:r>
              <a:rPr kumimoji="1" lang="en-US" altLang="zh-CN" sz="2000">
                <a:latin typeface="楷体_GB2312"/>
              </a:rPr>
              <a:t>-</a:t>
            </a:r>
            <a:r>
              <a:rPr kumimoji="1" lang="en-US" altLang="zh-CN" sz="2000" i="1">
                <a:latin typeface="Times New Roman" panose="02020603050405020304" pitchFamily="18" charset="0"/>
              </a:rPr>
              <a:t>V</a:t>
            </a:r>
            <a:r>
              <a:rPr kumimoji="1" lang="en-US" altLang="zh-CN" sz="2000" baseline="-25000">
                <a:latin typeface="Times New Roman" panose="02020603050405020304" pitchFamily="18" charset="0"/>
              </a:rPr>
              <a:t>S </a:t>
            </a:r>
            <a:r>
              <a:rPr kumimoji="1" lang="en-US" altLang="zh-CN" sz="2000">
                <a:latin typeface="Times New Roman" panose="02020603050405020304" pitchFamily="18" charset="0"/>
              </a:rPr>
              <a:t>= </a:t>
            </a:r>
            <a:r>
              <a:rPr kumimoji="1" lang="en-US" altLang="zh-CN" sz="2000">
                <a:latin typeface="楷体_GB2312"/>
              </a:rPr>
              <a:t>-</a:t>
            </a:r>
            <a:r>
              <a:rPr kumimoji="1" lang="en-US" altLang="zh-CN" sz="2000">
                <a:latin typeface="Times New Roman" panose="02020603050405020304" pitchFamily="18" charset="0"/>
              </a:rPr>
              <a:t> </a:t>
            </a:r>
            <a:r>
              <a:rPr kumimoji="1" lang="en-US" altLang="zh-CN" sz="2000" i="1">
                <a:latin typeface="Times New Roman" panose="02020603050405020304" pitchFamily="18" charset="0"/>
              </a:rPr>
              <a:t>R</a:t>
            </a:r>
            <a:r>
              <a:rPr kumimoji="1" lang="en-US" altLang="zh-CN" sz="2000" baseline="-25000">
                <a:latin typeface="Times New Roman" panose="02020603050405020304" pitchFamily="18" charset="0"/>
              </a:rPr>
              <a:t>s</a:t>
            </a:r>
            <a:r>
              <a:rPr kumimoji="1" lang="en-US" altLang="zh-CN" sz="2000" i="1">
                <a:latin typeface="Times New Roman" panose="02020603050405020304" pitchFamily="18" charset="0"/>
              </a:rPr>
              <a:t>I</a:t>
            </a:r>
            <a:r>
              <a:rPr kumimoji="1" lang="en-US" altLang="zh-CN" sz="2000" baseline="-25000">
                <a:latin typeface="Times New Roman" panose="02020603050405020304" pitchFamily="18" charset="0"/>
              </a:rPr>
              <a:t>DQ</a:t>
            </a:r>
            <a:endParaRPr kumimoji="1" lang="en-US" altLang="zh-CN" sz="2000" baseline="-25000">
              <a:latin typeface="Times New Roman" panose="02020603050405020304" pitchFamily="18" charset="0"/>
            </a:endParaRPr>
          </a:p>
        </p:txBody>
      </p:sp>
      <p:sp>
        <p:nvSpPr>
          <p:cNvPr id="9" name="AutoShape 13"/>
          <p:cNvSpPr/>
          <p:nvPr/>
        </p:nvSpPr>
        <p:spPr bwMode="auto">
          <a:xfrm>
            <a:off x="827088" y="2724423"/>
            <a:ext cx="179387" cy="684213"/>
          </a:xfrm>
          <a:prstGeom prst="leftBrace">
            <a:avLst>
              <a:gd name="adj1" fmla="val 31785"/>
              <a:gd name="adj2" fmla="val 50000"/>
            </a:avLst>
          </a:prstGeom>
          <a:noFill/>
          <a:ln w="254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endParaRPr lang="zh-CN" altLang="en-US" sz="3600">
              <a:latin typeface="Times New Roman" panose="02020603050405020304" pitchFamily="18" charset="0"/>
            </a:endParaRPr>
          </a:p>
        </p:txBody>
      </p:sp>
      <p:sp>
        <p:nvSpPr>
          <p:cNvPr id="10" name="Rectangle 14"/>
          <p:cNvSpPr>
            <a:spLocks noChangeArrowheads="1"/>
          </p:cNvSpPr>
          <p:nvPr/>
        </p:nvSpPr>
        <p:spPr bwMode="auto">
          <a:xfrm>
            <a:off x="828675" y="3588023"/>
            <a:ext cx="377983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25000"/>
              </a:lnSpc>
              <a:spcBef>
                <a:spcPct val="0"/>
              </a:spcBef>
              <a:buClrTx/>
              <a:buFontTx/>
              <a:buNone/>
            </a:pPr>
            <a:r>
              <a:rPr kumimoji="1" lang="en-US" altLang="zh-CN" sz="2000" i="1">
                <a:latin typeface="Times New Roman" panose="02020603050405020304" pitchFamily="18" charset="0"/>
              </a:rPr>
              <a:t>V</a:t>
            </a:r>
            <a:r>
              <a:rPr kumimoji="1" lang="en-US" altLang="zh-CN" sz="2000" baseline="-25000">
                <a:latin typeface="Times New Roman" panose="02020603050405020304" pitchFamily="18" charset="0"/>
              </a:rPr>
              <a:t>DSQ </a:t>
            </a:r>
            <a:r>
              <a:rPr kumimoji="1" lang="en-US" altLang="zh-CN" sz="2000">
                <a:latin typeface="Times New Roman" panose="02020603050405020304" pitchFamily="18" charset="0"/>
              </a:rPr>
              <a:t>= </a:t>
            </a:r>
            <a:r>
              <a:rPr kumimoji="1" lang="en-US" altLang="zh-CN" sz="2000" i="1">
                <a:latin typeface="Times New Roman" panose="02020603050405020304" pitchFamily="18" charset="0"/>
              </a:rPr>
              <a:t>V</a:t>
            </a:r>
            <a:r>
              <a:rPr kumimoji="1" lang="en-US" altLang="zh-CN" sz="2000" baseline="-25000">
                <a:latin typeface="Times New Roman" panose="02020603050405020304" pitchFamily="18" charset="0"/>
              </a:rPr>
              <a:t>DD </a:t>
            </a:r>
            <a:r>
              <a:rPr kumimoji="1" lang="en-US" altLang="zh-CN" sz="2000">
                <a:latin typeface="Times New Roman" panose="02020603050405020304" pitchFamily="18" charset="0"/>
              </a:rPr>
              <a:t>– </a:t>
            </a:r>
            <a:r>
              <a:rPr kumimoji="1" lang="en-US" altLang="zh-CN" sz="2000" i="1">
                <a:latin typeface="Times New Roman" panose="02020603050405020304" pitchFamily="18" charset="0"/>
              </a:rPr>
              <a:t>I</a:t>
            </a:r>
            <a:r>
              <a:rPr kumimoji="1" lang="en-US" altLang="zh-CN" sz="2000" baseline="-25000">
                <a:latin typeface="Times New Roman" panose="02020603050405020304" pitchFamily="18" charset="0"/>
              </a:rPr>
              <a:t>DQ</a:t>
            </a:r>
            <a:r>
              <a:rPr kumimoji="1" lang="en-US" altLang="zh-CN" sz="2000">
                <a:latin typeface="楷体_GB2312"/>
              </a:rPr>
              <a:t>(</a:t>
            </a:r>
            <a:r>
              <a:rPr kumimoji="1" lang="en-US" altLang="zh-CN" sz="2000" i="1">
                <a:latin typeface="Times New Roman" panose="02020603050405020304" pitchFamily="18" charset="0"/>
              </a:rPr>
              <a:t>R</a:t>
            </a:r>
            <a:r>
              <a:rPr kumimoji="1" lang="en-US" altLang="zh-CN" sz="2000" baseline="-25000">
                <a:latin typeface="Times New Roman" panose="02020603050405020304" pitchFamily="18" charset="0"/>
              </a:rPr>
              <a:t>d </a:t>
            </a:r>
            <a:r>
              <a:rPr kumimoji="1" lang="en-US" altLang="zh-CN" sz="2000">
                <a:latin typeface="楷体_GB2312"/>
              </a:rPr>
              <a:t>+</a:t>
            </a:r>
            <a:r>
              <a:rPr kumimoji="1" lang="en-US" altLang="zh-CN" sz="2000">
                <a:latin typeface="Times New Roman" panose="02020603050405020304" pitchFamily="18" charset="0"/>
              </a:rPr>
              <a:t> </a:t>
            </a:r>
            <a:r>
              <a:rPr kumimoji="1" lang="en-US" altLang="zh-CN" sz="2000" i="1">
                <a:latin typeface="Times New Roman" panose="02020603050405020304" pitchFamily="18" charset="0"/>
              </a:rPr>
              <a:t>R</a:t>
            </a:r>
            <a:r>
              <a:rPr kumimoji="1" lang="en-US" altLang="zh-CN" sz="2000" baseline="-25000">
                <a:latin typeface="Times New Roman" panose="02020603050405020304" pitchFamily="18" charset="0"/>
              </a:rPr>
              <a:t>s</a:t>
            </a:r>
            <a:r>
              <a:rPr kumimoji="1" lang="en-US" altLang="zh-CN" sz="2000">
                <a:latin typeface="楷体_GB2312"/>
              </a:rPr>
              <a:t>)</a:t>
            </a:r>
            <a:endParaRPr kumimoji="1" lang="en-US" altLang="zh-CN" sz="2000">
              <a:latin typeface="楷体_GB2312"/>
            </a:endParaRPr>
          </a:p>
        </p:txBody>
      </p:sp>
      <p:sp>
        <p:nvSpPr>
          <p:cNvPr id="11" name="Rectangle 15"/>
          <p:cNvSpPr>
            <a:spLocks noChangeArrowheads="1"/>
          </p:cNvSpPr>
          <p:nvPr/>
        </p:nvSpPr>
        <p:spPr bwMode="auto">
          <a:xfrm>
            <a:off x="755650" y="816998"/>
            <a:ext cx="1422184"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Bef>
                <a:spcPct val="0"/>
              </a:spcBef>
            </a:pPr>
            <a:r>
              <a:rPr kumimoji="1" lang="zh-CN" altLang="en-US" sz="2400" b="1" dirty="0">
                <a:solidFill>
                  <a:srgbClr val="800000"/>
                </a:solidFill>
                <a:latin typeface="黑体" panose="02010609060101010101" pitchFamily="49" charset="-122"/>
                <a:ea typeface="黑体" panose="02010609060101010101" pitchFamily="49" charset="-122"/>
                <a:cs typeface="楷体_GB2312"/>
              </a:rPr>
              <a:t>静态分析</a:t>
            </a:r>
            <a:endParaRPr kumimoji="1" lang="zh-CN" altLang="en-US" sz="2400" b="1" dirty="0">
              <a:solidFill>
                <a:srgbClr val="800000"/>
              </a:solidFill>
              <a:latin typeface="黑体" panose="02010609060101010101" pitchFamily="49" charset="-122"/>
              <a:ea typeface="黑体" panose="02010609060101010101" pitchFamily="49" charset="-122"/>
              <a:cs typeface="楷体_GB2312"/>
            </a:endParaRPr>
          </a:p>
        </p:txBody>
      </p:sp>
      <p:sp>
        <p:nvSpPr>
          <p:cNvPr id="12" name="Text Box 16"/>
          <p:cNvSpPr txBox="1">
            <a:spLocks noChangeArrowheads="1"/>
          </p:cNvSpPr>
          <p:nvPr/>
        </p:nvSpPr>
        <p:spPr bwMode="auto">
          <a:xfrm>
            <a:off x="719138" y="4221163"/>
            <a:ext cx="442912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50000"/>
              </a:spcBef>
              <a:buClrTx/>
              <a:buFontTx/>
              <a:buNone/>
            </a:pPr>
            <a:r>
              <a:rPr kumimoji="1" lang="zh-CN" altLang="en-US" sz="2000" dirty="0">
                <a:solidFill>
                  <a:srgbClr val="000000"/>
                </a:solidFill>
                <a:latin typeface="Times New Roman" panose="02020603050405020304" pitchFamily="18" charset="0"/>
              </a:rPr>
              <a:t>已知</a:t>
            </a:r>
            <a:r>
              <a:rPr kumimoji="1" lang="en-US" altLang="zh-CN" sz="2000" i="1" dirty="0">
                <a:solidFill>
                  <a:srgbClr val="000000"/>
                </a:solidFill>
                <a:latin typeface="Times New Roman" panose="02020603050405020304" pitchFamily="18" charset="0"/>
              </a:rPr>
              <a:t>V</a:t>
            </a:r>
            <a:r>
              <a:rPr kumimoji="1" lang="en-US" altLang="zh-CN" sz="2000" baseline="-30000" dirty="0">
                <a:solidFill>
                  <a:srgbClr val="000000"/>
                </a:solidFill>
                <a:latin typeface="Times New Roman" panose="02020603050405020304" pitchFamily="18" charset="0"/>
              </a:rPr>
              <a:t>DD</a:t>
            </a:r>
            <a:r>
              <a:rPr kumimoji="1" lang="zh-CN" altLang="en-US" sz="2000" dirty="0">
                <a:solidFill>
                  <a:srgbClr val="000000"/>
                </a:solidFill>
                <a:latin typeface="Times New Roman" panose="02020603050405020304" pitchFamily="18" charset="0"/>
              </a:rPr>
              <a:t>、</a:t>
            </a:r>
            <a:r>
              <a:rPr kumimoji="1" lang="en-US" altLang="zh-CN" sz="2000" i="1" dirty="0" smtClean="0">
                <a:solidFill>
                  <a:srgbClr val="000000"/>
                </a:solidFill>
                <a:latin typeface="Times New Roman" panose="02020603050405020304" pitchFamily="18" charset="0"/>
              </a:rPr>
              <a:t>V</a:t>
            </a:r>
            <a:r>
              <a:rPr kumimoji="1" lang="en-US" altLang="zh-CN" sz="2000" baseline="-30000" dirty="0" smtClean="0">
                <a:solidFill>
                  <a:srgbClr val="000000"/>
                </a:solidFill>
                <a:latin typeface="Times New Roman" panose="02020603050405020304" pitchFamily="18" charset="0"/>
              </a:rPr>
              <a:t>TN</a:t>
            </a:r>
            <a:r>
              <a:rPr kumimoji="1" lang="zh-CN" altLang="en-US" sz="2000" dirty="0" smtClean="0">
                <a:solidFill>
                  <a:srgbClr val="000000"/>
                </a:solidFill>
                <a:latin typeface="Times New Roman" panose="02020603050405020304" pitchFamily="18" charset="0"/>
              </a:rPr>
              <a:t>、</a:t>
            </a:r>
            <a:r>
              <a:rPr kumimoji="1" lang="en-US" altLang="zh-CN" sz="2000" i="1" dirty="0" err="1">
                <a:solidFill>
                  <a:srgbClr val="000000"/>
                </a:solidFill>
                <a:latin typeface="Times New Roman" panose="02020603050405020304" pitchFamily="18" charset="0"/>
              </a:rPr>
              <a:t>K</a:t>
            </a:r>
            <a:r>
              <a:rPr kumimoji="1" lang="en-US" altLang="zh-CN" sz="2000" baseline="-30000" dirty="0" err="1">
                <a:solidFill>
                  <a:srgbClr val="000000"/>
                </a:solidFill>
                <a:latin typeface="Times New Roman" panose="02020603050405020304" pitchFamily="18" charset="0"/>
              </a:rPr>
              <a:t>n</a:t>
            </a:r>
            <a:r>
              <a:rPr kumimoji="1" lang="zh-CN" altLang="en-US" sz="2000" dirty="0">
                <a:solidFill>
                  <a:srgbClr val="000000"/>
                </a:solidFill>
                <a:latin typeface="Times New Roman" panose="02020603050405020304" pitchFamily="18" charset="0"/>
              </a:rPr>
              <a:t>、</a:t>
            </a:r>
            <a:r>
              <a:rPr kumimoji="1" lang="en-US" altLang="zh-CN" sz="2000" i="1" dirty="0">
                <a:solidFill>
                  <a:srgbClr val="000000"/>
                </a:solidFill>
                <a:latin typeface="Times New Roman" panose="02020603050405020304" pitchFamily="18" charset="0"/>
              </a:rPr>
              <a:t>R</a:t>
            </a:r>
            <a:r>
              <a:rPr kumimoji="1" lang="en-US" altLang="zh-CN" sz="2000" baseline="-30000" dirty="0">
                <a:solidFill>
                  <a:srgbClr val="000000"/>
                </a:solidFill>
                <a:latin typeface="Times New Roman" panose="02020603050405020304" pitchFamily="18" charset="0"/>
              </a:rPr>
              <a:t>d</a:t>
            </a:r>
            <a:r>
              <a:rPr kumimoji="1" lang="zh-CN" altLang="en-US" sz="2000" dirty="0">
                <a:solidFill>
                  <a:srgbClr val="000000"/>
                </a:solidFill>
                <a:latin typeface="Times New Roman" panose="02020603050405020304" pitchFamily="18" charset="0"/>
              </a:rPr>
              <a:t>和</a:t>
            </a:r>
            <a:r>
              <a:rPr kumimoji="1" lang="en-US" altLang="zh-CN" sz="2000" i="1" dirty="0" err="1">
                <a:solidFill>
                  <a:srgbClr val="000000"/>
                </a:solidFill>
                <a:latin typeface="Times New Roman" panose="02020603050405020304" pitchFamily="18" charset="0"/>
              </a:rPr>
              <a:t>R</a:t>
            </a:r>
            <a:r>
              <a:rPr kumimoji="1" lang="en-US" altLang="zh-CN" sz="2000" baseline="-30000" dirty="0" err="1">
                <a:solidFill>
                  <a:srgbClr val="000000"/>
                </a:solidFill>
                <a:latin typeface="Times New Roman" panose="02020603050405020304" pitchFamily="18" charset="0"/>
              </a:rPr>
              <a:t>s</a:t>
            </a:r>
            <a:r>
              <a:rPr kumimoji="1" lang="en-US" altLang="zh-CN" sz="2000" dirty="0">
                <a:solidFill>
                  <a:srgbClr val="000000"/>
                </a:solidFill>
                <a:latin typeface="Times New Roman" panose="02020603050405020304" pitchFamily="18" charset="0"/>
              </a:rPr>
              <a:t> </a:t>
            </a:r>
            <a:endParaRPr kumimoji="1" lang="en-US" altLang="zh-CN" sz="2000" dirty="0">
              <a:solidFill>
                <a:srgbClr val="000000"/>
              </a:solidFill>
              <a:latin typeface="Times New Roman" panose="02020603050405020304" pitchFamily="18" charset="0"/>
            </a:endParaRPr>
          </a:p>
          <a:p>
            <a:pPr eaLnBrk="1" hangingPunct="1">
              <a:lnSpc>
                <a:spcPct val="140000"/>
              </a:lnSpc>
              <a:spcBef>
                <a:spcPct val="50000"/>
              </a:spcBef>
              <a:buClrTx/>
              <a:buFontTx/>
              <a:buNone/>
            </a:pPr>
            <a:r>
              <a:rPr kumimoji="1" lang="zh-CN" altLang="en-US" sz="2000" dirty="0">
                <a:solidFill>
                  <a:srgbClr val="000000"/>
                </a:solidFill>
                <a:latin typeface="Times New Roman" panose="02020603050405020304" pitchFamily="18" charset="0"/>
              </a:rPr>
              <a:t>可求得</a:t>
            </a:r>
            <a:r>
              <a:rPr kumimoji="1" lang="en-US" altLang="zh-CN" sz="2000" i="1" dirty="0">
                <a:solidFill>
                  <a:srgbClr val="000000"/>
                </a:solidFill>
                <a:latin typeface="Times New Roman" panose="02020603050405020304" pitchFamily="18" charset="0"/>
              </a:rPr>
              <a:t>Q</a:t>
            </a:r>
            <a:r>
              <a:rPr kumimoji="1" lang="zh-CN" altLang="en-US" sz="2000" dirty="0">
                <a:solidFill>
                  <a:srgbClr val="000000"/>
                </a:solidFill>
                <a:latin typeface="Times New Roman" panose="02020603050405020304" pitchFamily="18" charset="0"/>
              </a:rPr>
              <a:t>点：</a:t>
            </a:r>
            <a:r>
              <a:rPr kumimoji="1" lang="en-US" altLang="zh-CN" sz="2000" i="1" dirty="0">
                <a:solidFill>
                  <a:srgbClr val="000000"/>
                </a:solidFill>
                <a:latin typeface="Times New Roman" panose="02020603050405020304" pitchFamily="18" charset="0"/>
              </a:rPr>
              <a:t>V</a:t>
            </a:r>
            <a:r>
              <a:rPr kumimoji="1" lang="en-US" altLang="zh-CN" sz="2000" baseline="-30000" dirty="0">
                <a:solidFill>
                  <a:srgbClr val="000000"/>
                </a:solidFill>
                <a:latin typeface="Times New Roman" panose="02020603050405020304" pitchFamily="18" charset="0"/>
              </a:rPr>
              <a:t>GSQ</a:t>
            </a:r>
            <a:r>
              <a:rPr kumimoji="1" lang="zh-CN" altLang="en-US" sz="2000" dirty="0">
                <a:solidFill>
                  <a:srgbClr val="000000"/>
                </a:solidFill>
                <a:latin typeface="Times New Roman" panose="02020603050405020304" pitchFamily="18" charset="0"/>
              </a:rPr>
              <a:t>、</a:t>
            </a:r>
            <a:r>
              <a:rPr kumimoji="1" lang="en-US" altLang="zh-CN" sz="2000" i="1" dirty="0">
                <a:solidFill>
                  <a:srgbClr val="000000"/>
                </a:solidFill>
                <a:latin typeface="Times New Roman" panose="02020603050405020304" pitchFamily="18" charset="0"/>
              </a:rPr>
              <a:t>I</a:t>
            </a:r>
            <a:r>
              <a:rPr kumimoji="1" lang="en-US" altLang="zh-CN" sz="2000" baseline="-30000" dirty="0">
                <a:solidFill>
                  <a:srgbClr val="000000"/>
                </a:solidFill>
                <a:latin typeface="Times New Roman" panose="02020603050405020304" pitchFamily="18" charset="0"/>
              </a:rPr>
              <a:t>DQ</a:t>
            </a:r>
            <a:r>
              <a:rPr kumimoji="1" lang="zh-CN" altLang="en-US" sz="2000" dirty="0">
                <a:solidFill>
                  <a:srgbClr val="000000"/>
                </a:solidFill>
                <a:latin typeface="Times New Roman" panose="02020603050405020304" pitchFamily="18" charset="0"/>
              </a:rPr>
              <a:t>、</a:t>
            </a:r>
            <a:r>
              <a:rPr kumimoji="1" lang="en-US" altLang="zh-CN" sz="2000" i="1" dirty="0">
                <a:solidFill>
                  <a:srgbClr val="000000"/>
                </a:solidFill>
                <a:latin typeface="Times New Roman" panose="02020603050405020304" pitchFamily="18" charset="0"/>
              </a:rPr>
              <a:t>V</a:t>
            </a:r>
            <a:r>
              <a:rPr kumimoji="1" lang="en-US" altLang="zh-CN" sz="2000" baseline="-30000" dirty="0">
                <a:solidFill>
                  <a:srgbClr val="000000"/>
                </a:solidFill>
                <a:latin typeface="Times New Roman" panose="02020603050405020304" pitchFamily="18" charset="0"/>
              </a:rPr>
              <a:t>DSQ</a:t>
            </a:r>
            <a:endParaRPr kumimoji="1" lang="en-US" altLang="zh-CN" sz="2000" dirty="0">
              <a:solidFill>
                <a:srgbClr val="000000"/>
              </a:solidFill>
              <a:latin typeface="Times New Roman" panose="02020603050405020304" pitchFamily="18" charset="0"/>
            </a:endParaRPr>
          </a:p>
        </p:txBody>
      </p:sp>
      <p:sp>
        <p:nvSpPr>
          <p:cNvPr id="13" name="Text Box 17"/>
          <p:cNvSpPr txBox="1">
            <a:spLocks noChangeArrowheads="1"/>
          </p:cNvSpPr>
          <p:nvPr/>
        </p:nvSpPr>
        <p:spPr bwMode="auto">
          <a:xfrm>
            <a:off x="681038" y="5265738"/>
            <a:ext cx="7886700"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pattFill prst="pct50">
                  <a:fgClr>
                    <a:schemeClr val="tx1"/>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40000"/>
              </a:lnSpc>
              <a:spcBef>
                <a:spcPct val="0"/>
              </a:spcBef>
              <a:buClrTx/>
              <a:buFontTx/>
              <a:buNone/>
            </a:pPr>
            <a:r>
              <a:rPr kumimoji="1" lang="zh-CN" altLang="en-US" sz="2000" dirty="0">
                <a:solidFill>
                  <a:srgbClr val="000000"/>
                </a:solidFill>
                <a:latin typeface="Times New Roman" panose="02020603050405020304" pitchFamily="18" charset="0"/>
              </a:rPr>
              <a:t>必须检验是否</a:t>
            </a:r>
            <a:r>
              <a:rPr kumimoji="1" lang="zh-CN" altLang="en-US" sz="2000" dirty="0" smtClean="0">
                <a:solidFill>
                  <a:srgbClr val="000000"/>
                </a:solidFill>
                <a:latin typeface="Times New Roman" panose="02020603050405020304" pitchFamily="18" charset="0"/>
              </a:rPr>
              <a:t>满足恒流区</a:t>
            </a:r>
            <a:r>
              <a:rPr kumimoji="1" lang="zh-CN" altLang="en-US" sz="2000" dirty="0">
                <a:solidFill>
                  <a:srgbClr val="000000"/>
                </a:solidFill>
                <a:latin typeface="Times New Roman" panose="02020603050405020304" pitchFamily="18" charset="0"/>
              </a:rPr>
              <a:t>工作条件：</a:t>
            </a:r>
            <a:r>
              <a:rPr kumimoji="1" lang="en-US" altLang="zh-CN" sz="2000" i="1" dirty="0">
                <a:solidFill>
                  <a:srgbClr val="000000"/>
                </a:solidFill>
                <a:latin typeface="Times New Roman" panose="02020603050405020304" pitchFamily="18" charset="0"/>
              </a:rPr>
              <a:t>V</a:t>
            </a:r>
            <a:r>
              <a:rPr kumimoji="1" lang="en-US" altLang="zh-CN" sz="2000" baseline="-30000" dirty="0">
                <a:solidFill>
                  <a:srgbClr val="000000"/>
                </a:solidFill>
                <a:latin typeface="Times New Roman" panose="02020603050405020304" pitchFamily="18" charset="0"/>
              </a:rPr>
              <a:t>DSQ </a:t>
            </a:r>
            <a:r>
              <a:rPr kumimoji="1" lang="en-US" altLang="zh-CN" sz="2000" dirty="0">
                <a:solidFill>
                  <a:srgbClr val="000000"/>
                </a:solidFill>
                <a:latin typeface="Times New Roman" panose="02020603050405020304" pitchFamily="18" charset="0"/>
              </a:rPr>
              <a:t>&gt;</a:t>
            </a:r>
            <a:r>
              <a:rPr kumimoji="1" lang="en-US" altLang="zh-CN" sz="2000" dirty="0">
                <a:latin typeface="Times New Roman" panose="02020603050405020304" pitchFamily="18" charset="0"/>
              </a:rPr>
              <a:t> </a:t>
            </a:r>
            <a:r>
              <a:rPr kumimoji="1" lang="en-US" altLang="zh-CN" sz="2000" i="1" dirty="0">
                <a:solidFill>
                  <a:srgbClr val="000000"/>
                </a:solidFill>
                <a:latin typeface="Times New Roman" panose="02020603050405020304" pitchFamily="18" charset="0"/>
              </a:rPr>
              <a:t>V</a:t>
            </a:r>
            <a:r>
              <a:rPr kumimoji="1" lang="en-US" altLang="zh-CN" sz="2000" baseline="-30000" dirty="0">
                <a:solidFill>
                  <a:srgbClr val="000000"/>
                </a:solidFill>
                <a:latin typeface="Times New Roman" panose="02020603050405020304" pitchFamily="18" charset="0"/>
              </a:rPr>
              <a:t>GSQ</a:t>
            </a:r>
            <a:r>
              <a:rPr kumimoji="1" lang="en-US" altLang="zh-CN" sz="2000" dirty="0">
                <a:latin typeface="Times New Roman" panose="02020603050405020304" pitchFamily="18" charset="0"/>
              </a:rPr>
              <a:t> </a:t>
            </a:r>
            <a:r>
              <a:rPr kumimoji="1" lang="en-US" altLang="zh-CN" sz="2000" dirty="0">
                <a:solidFill>
                  <a:srgbClr val="000000"/>
                </a:solidFill>
                <a:latin typeface="宋体" panose="02010600030101010101" pitchFamily="2" charset="-122"/>
              </a:rPr>
              <a:t>-</a:t>
            </a:r>
            <a:r>
              <a:rPr kumimoji="1" lang="en-US" altLang="zh-CN" sz="2000" dirty="0">
                <a:latin typeface="Times New Roman" panose="02020603050405020304" pitchFamily="18" charset="0"/>
              </a:rPr>
              <a:t> </a:t>
            </a:r>
            <a:r>
              <a:rPr kumimoji="1" lang="en-US" altLang="zh-CN" sz="2000" i="1" dirty="0" smtClean="0">
                <a:solidFill>
                  <a:srgbClr val="000000"/>
                </a:solidFill>
                <a:latin typeface="Times New Roman" panose="02020603050405020304" pitchFamily="18" charset="0"/>
              </a:rPr>
              <a:t>V</a:t>
            </a:r>
            <a:r>
              <a:rPr kumimoji="1" lang="en-US" altLang="zh-CN" sz="2000" baseline="-30000" dirty="0" smtClean="0">
                <a:solidFill>
                  <a:srgbClr val="000000"/>
                </a:solidFill>
                <a:latin typeface="Times New Roman" panose="02020603050405020304" pitchFamily="18" charset="0"/>
              </a:rPr>
              <a:t>TN </a:t>
            </a:r>
            <a:r>
              <a:rPr kumimoji="1" lang="en-US" altLang="zh-CN" sz="2000" dirty="0">
                <a:solidFill>
                  <a:srgbClr val="000000"/>
                </a:solidFill>
                <a:latin typeface="Times New Roman" panose="02020603050405020304" pitchFamily="18" charset="0"/>
              </a:rPr>
              <a:t>&gt;</a:t>
            </a:r>
            <a:r>
              <a:rPr kumimoji="1" lang="en-US" altLang="zh-CN" sz="3600" dirty="0">
                <a:latin typeface="Times New Roman" panose="02020603050405020304" pitchFamily="18" charset="0"/>
              </a:rPr>
              <a:t> </a:t>
            </a:r>
            <a:r>
              <a:rPr kumimoji="1" lang="en-US" altLang="zh-CN" sz="2000" dirty="0">
                <a:solidFill>
                  <a:srgbClr val="000000"/>
                </a:solidFill>
                <a:latin typeface="Times New Roman" panose="02020603050405020304" pitchFamily="18" charset="0"/>
              </a:rPr>
              <a:t>0</a:t>
            </a:r>
            <a:r>
              <a:rPr kumimoji="1" lang="zh-CN" altLang="en-US" sz="2000" dirty="0">
                <a:solidFill>
                  <a:srgbClr val="000000"/>
                </a:solidFill>
                <a:latin typeface="Times New Roman" panose="02020603050405020304" pitchFamily="18" charset="0"/>
              </a:rPr>
              <a:t>。</a:t>
            </a:r>
            <a:endParaRPr kumimoji="1" lang="zh-CN" altLang="en-US" sz="2000" dirty="0">
              <a:solidFill>
                <a:srgbClr val="000000"/>
              </a:solidFill>
              <a:latin typeface="Times New Roman" panose="02020603050405020304" pitchFamily="18" charset="0"/>
            </a:endParaRPr>
          </a:p>
        </p:txBody>
      </p:sp>
      <p:graphicFrame>
        <p:nvGraphicFramePr>
          <p:cNvPr id="16" name="Object 18"/>
          <p:cNvGraphicFramePr>
            <a:graphicFrameLocks noChangeAspect="1"/>
          </p:cNvGraphicFramePr>
          <p:nvPr/>
        </p:nvGraphicFramePr>
        <p:xfrm>
          <a:off x="1131888" y="3109913"/>
          <a:ext cx="2274887" cy="406400"/>
        </p:xfrm>
        <a:graphic>
          <a:graphicData uri="http://schemas.openxmlformats.org/presentationml/2006/ole">
            <mc:AlternateContent xmlns:mc="http://schemas.openxmlformats.org/markup-compatibility/2006">
              <mc:Choice xmlns:v="urn:schemas-microsoft-com:vml" Requires="v">
                <p:oleObj spid="_x0000_s252943" name="Equation" r:id="rId3" imgW="34137600" imgH="6096000" progId="Equation.DSMT4">
                  <p:embed/>
                </p:oleObj>
              </mc:Choice>
              <mc:Fallback>
                <p:oleObj name="Equation" r:id="rId3" imgW="34137600" imgH="6096000" progId="Equation.DSMT4">
                  <p:embed/>
                  <p:pic>
                    <p:nvPicPr>
                      <p:cNvPr id="0" name="图片 252942"/>
                      <p:cNvPicPr>
                        <a:picLocks noChangeAspect="1" noChangeArrowheads="1"/>
                      </p:cNvPicPr>
                      <p:nvPr/>
                    </p:nvPicPr>
                    <p:blipFill>
                      <a:blip r:embed="rId4"/>
                      <a:srcRect/>
                      <a:stretch>
                        <a:fillRect/>
                      </a:stretch>
                    </p:blipFill>
                    <p:spPr bwMode="auto">
                      <a:xfrm>
                        <a:off x="1131888" y="3109913"/>
                        <a:ext cx="22748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WordArt 5"/>
          <p:cNvSpPr>
            <a:spLocks noChangeArrowheads="1" noChangeShapeType="1" noTextEdit="1"/>
          </p:cNvSpPr>
          <p:nvPr/>
        </p:nvSpPr>
        <p:spPr bwMode="auto">
          <a:xfrm rot="14126">
            <a:off x="179388" y="79375"/>
            <a:ext cx="288925" cy="503238"/>
          </a:xfrm>
          <a:prstGeom prst="rect">
            <a:avLst/>
          </a:prstGeom>
        </p:spPr>
        <p:txBody>
          <a:bodyPr wrap="none" fromWordArt="1">
            <a:prstTxWarp prst="textPlain">
              <a:avLst>
                <a:gd name="adj" fmla="val 50000"/>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rPr>
              <a:t>？</a:t>
            </a:r>
            <a:endParaRPr lang="zh-CN" altLang="en-US" kern="10">
              <a:ln w="9525">
                <a:round/>
              </a:ln>
              <a:gradFill rotWithShape="1">
                <a:gsLst>
                  <a:gs pos="0">
                    <a:srgbClr val="FFE701"/>
                  </a:gs>
                  <a:gs pos="100000">
                    <a:srgbClr val="FE3E02"/>
                  </a:gs>
                </a:gsLst>
                <a:lin ang="5340000" scaled="1"/>
              </a:gradFill>
              <a:latin typeface="黑体" panose="02010609060101010101" pitchFamily="49" charset="-122"/>
              <a:ea typeface="黑体" panose="02010609060101010101" pitchFamily="49" charset="-122"/>
            </a:endParaRPr>
          </a:p>
        </p:txBody>
      </p:sp>
      <p:sp>
        <p:nvSpPr>
          <p:cNvPr id="18" name="Rectangle 6"/>
          <p:cNvSpPr>
            <a:spLocks noChangeArrowheads="1"/>
          </p:cNvSpPr>
          <p:nvPr/>
        </p:nvSpPr>
        <p:spPr bwMode="auto">
          <a:xfrm>
            <a:off x="684213" y="44450"/>
            <a:ext cx="2663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3600" b="1">
                <a:solidFill>
                  <a:schemeClr val="tx2"/>
                </a:solidFill>
                <a:latin typeface="Arial Narrow" panose="020B0606020202030204" pitchFamily="34" charset="0"/>
                <a:ea typeface="楷体_GB2312" pitchFamily="49" charset="-122"/>
              </a:defRPr>
            </a:lvl1pPr>
            <a:lvl2pPr algn="l">
              <a:defRPr sz="3600" b="1">
                <a:solidFill>
                  <a:schemeClr val="tx2"/>
                </a:solidFill>
                <a:latin typeface="Arial Narrow" panose="020B0606020202030204" pitchFamily="34" charset="0"/>
                <a:ea typeface="楷体_GB2312" pitchFamily="49" charset="-122"/>
              </a:defRPr>
            </a:lvl2pPr>
            <a:lvl3pPr algn="l">
              <a:defRPr sz="3600" b="1">
                <a:solidFill>
                  <a:schemeClr val="tx2"/>
                </a:solidFill>
                <a:latin typeface="Arial Narrow" panose="020B0606020202030204" pitchFamily="34" charset="0"/>
                <a:ea typeface="楷体_GB2312" pitchFamily="49" charset="-122"/>
              </a:defRPr>
            </a:lvl3pPr>
            <a:lvl4pPr algn="l">
              <a:defRPr sz="3600" b="1">
                <a:solidFill>
                  <a:schemeClr val="tx2"/>
                </a:solidFill>
                <a:latin typeface="Arial Narrow" panose="020B0606020202030204" pitchFamily="34" charset="0"/>
                <a:ea typeface="楷体_GB2312" pitchFamily="49" charset="-122"/>
              </a:defRPr>
            </a:lvl4pPr>
            <a:lvl5pPr algn="l">
              <a:defRPr sz="36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6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6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6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600" b="1">
                <a:solidFill>
                  <a:schemeClr val="tx2"/>
                </a:solidFill>
                <a:latin typeface="Arial Narrow" panose="020B0606020202030204" pitchFamily="34" charset="0"/>
                <a:ea typeface="楷体_GB2312" pitchFamily="49" charset="-122"/>
              </a:defRPr>
            </a:lvl9pPr>
          </a:lstStyle>
          <a:p>
            <a:pPr>
              <a:defRPr/>
            </a:pPr>
            <a:r>
              <a:rPr lang="zh-CN" altLang="en-US" sz="4000" dirty="0">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rPr>
              <a:t>思考题</a:t>
            </a:r>
            <a:endParaRPr lang="zh-CN" altLang="en-US" sz="4000" u="sng" dirty="0">
              <a:solidFill>
                <a:schemeClr val="folHlink"/>
              </a:solidFill>
              <a:effectLst>
                <a:outerShdw blurRad="38100" dist="38100" dir="2700000" algn="tl">
                  <a:srgbClr val="C0C0C0"/>
                </a:outerShdw>
              </a:effectLst>
              <a:latin typeface="华文行楷" panose="02010800040101010101" pitchFamily="2" charset="-122"/>
              <a:ea typeface="华文行楷" panose="020108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500"/>
                                        <p:tgtEl>
                                          <p:spTgt spid="8"/>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strips(downRigh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strips(down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strips(downRigh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strips(downRigh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strips(downRight)">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p:bldP spid="12" grpId="0"/>
      <p:bldP spid="1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611188" y="0"/>
            <a:ext cx="76073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908050" indent="-43688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304925" indent="-395605"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94180"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94230" indent="-39878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514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30086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658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923030" indent="-39878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algn="ctr" eaLnBrk="1" hangingPunct="1">
              <a:spcBef>
                <a:spcPct val="0"/>
              </a:spcBef>
              <a:buClrTx/>
              <a:buFontTx/>
              <a:buNone/>
            </a:pPr>
            <a:r>
              <a:rPr lang="en-US" altLang="zh-CN" sz="3200">
                <a:solidFill>
                  <a:srgbClr val="000099"/>
                </a:solidFill>
              </a:rPr>
              <a:t>4  </a:t>
            </a:r>
            <a:r>
              <a:rPr lang="zh-CN" altLang="en-US" sz="3200">
                <a:solidFill>
                  <a:srgbClr val="000099"/>
                </a:solidFill>
              </a:rPr>
              <a:t>场效应三极管及放大电路</a:t>
            </a:r>
            <a:endParaRPr lang="zh-CN" altLang="en-US" sz="3200">
              <a:solidFill>
                <a:srgbClr val="000099"/>
              </a:solidFill>
            </a:endParaRPr>
          </a:p>
        </p:txBody>
      </p:sp>
      <p:sp>
        <p:nvSpPr>
          <p:cNvPr id="118787" name="Rectangle 3"/>
          <p:cNvSpPr>
            <a:spLocks noChangeArrowheads="1"/>
          </p:cNvSpPr>
          <p:nvPr/>
        </p:nvSpPr>
        <p:spPr bwMode="auto">
          <a:xfrm>
            <a:off x="539750" y="981075"/>
            <a:ext cx="824547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a:cs typeface="楷体_GB231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a:cs typeface="楷体_GB231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a:cs typeface="楷体_GB231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a:cs typeface="楷体_GB231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a:cs typeface="楷体_GB2312"/>
              </a:defRPr>
            </a:lvl9pPr>
          </a:lstStyle>
          <a:p>
            <a:pPr eaLnBrk="1" hangingPunct="1">
              <a:lnSpc>
                <a:spcPct val="130000"/>
              </a:lnSpc>
              <a:spcBef>
                <a:spcPct val="0"/>
              </a:spcBef>
              <a:buClrTx/>
              <a:buFontTx/>
              <a:buNone/>
            </a:pPr>
            <a:r>
              <a:rPr lang="en-US" altLang="zh-CN" dirty="0">
                <a:latin typeface="Times New Roman" panose="02020603050405020304" pitchFamily="18" charset="0"/>
              </a:rPr>
              <a:t>4.1  </a:t>
            </a:r>
            <a:r>
              <a:rPr lang="zh-CN" altLang="en-US" dirty="0">
                <a:latin typeface="Times New Roman" panose="02020603050405020304" pitchFamily="18" charset="0"/>
              </a:rPr>
              <a:t>金属</a:t>
            </a:r>
            <a:r>
              <a:rPr lang="en-US" altLang="zh-CN" dirty="0">
                <a:latin typeface="Times New Roman" panose="02020603050405020304" pitchFamily="18" charset="0"/>
              </a:rPr>
              <a:t>-</a:t>
            </a:r>
            <a:r>
              <a:rPr lang="zh-CN" altLang="en-US" dirty="0">
                <a:latin typeface="Times New Roman" panose="02020603050405020304" pitchFamily="18" charset="0"/>
              </a:rPr>
              <a:t>氧化物</a:t>
            </a:r>
            <a:r>
              <a:rPr lang="en-US" altLang="zh-CN" dirty="0">
                <a:latin typeface="Times New Roman" panose="02020603050405020304" pitchFamily="18" charset="0"/>
              </a:rPr>
              <a:t>-</a:t>
            </a:r>
            <a:r>
              <a:rPr lang="zh-CN" altLang="en-US" dirty="0">
                <a:latin typeface="Times New Roman" panose="02020603050405020304" pitchFamily="18" charset="0"/>
              </a:rPr>
              <a:t>半导体（</a:t>
            </a:r>
            <a:r>
              <a:rPr lang="en-US" altLang="zh-CN" dirty="0">
                <a:latin typeface="Times New Roman" panose="02020603050405020304" pitchFamily="18" charset="0"/>
              </a:rPr>
              <a:t>MOS</a:t>
            </a:r>
            <a:r>
              <a:rPr lang="zh-CN" altLang="en-US" dirty="0">
                <a:latin typeface="Times New Roman" panose="02020603050405020304" pitchFamily="18" charset="0"/>
              </a:rPr>
              <a:t>）场效应三极管</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4.2  MOSFET</a:t>
            </a:r>
            <a:r>
              <a:rPr lang="zh-CN" altLang="en-US" dirty="0">
                <a:latin typeface="Times New Roman" panose="02020603050405020304" pitchFamily="18" charset="0"/>
              </a:rPr>
              <a:t>基本共源极放大电路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4.3  </a:t>
            </a:r>
            <a:r>
              <a:rPr lang="zh-CN" altLang="en-US" dirty="0">
                <a:latin typeface="Times New Roman" panose="02020603050405020304" pitchFamily="18" charset="0"/>
              </a:rPr>
              <a:t>图解分析法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4.4  </a:t>
            </a:r>
            <a:r>
              <a:rPr lang="zh-CN" altLang="en-US" dirty="0">
                <a:latin typeface="Times New Roman" panose="02020603050405020304" pitchFamily="18" charset="0"/>
              </a:rPr>
              <a:t>小信号模型分析法</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solidFill>
                  <a:schemeClr val="accent2"/>
                </a:solidFill>
                <a:latin typeface="Times New Roman" panose="02020603050405020304" pitchFamily="18" charset="0"/>
              </a:rPr>
              <a:t>4.5  </a:t>
            </a:r>
            <a:r>
              <a:rPr lang="zh-CN" altLang="en-US" dirty="0">
                <a:solidFill>
                  <a:schemeClr val="accent2"/>
                </a:solidFill>
                <a:latin typeface="Times New Roman" panose="02020603050405020304" pitchFamily="18" charset="0"/>
              </a:rPr>
              <a:t>共漏极和共栅极放大电路</a:t>
            </a:r>
            <a:endParaRPr lang="zh-CN" altLang="en-US" dirty="0">
              <a:solidFill>
                <a:schemeClr val="accent2"/>
              </a:solidFill>
              <a:latin typeface="Times New Roman" panose="02020603050405020304" pitchFamily="18" charset="0"/>
            </a:endParaRPr>
          </a:p>
          <a:p>
            <a:pPr eaLnBrk="1" hangingPunct="1">
              <a:lnSpc>
                <a:spcPct val="130000"/>
              </a:lnSpc>
              <a:spcBef>
                <a:spcPct val="0"/>
              </a:spcBef>
              <a:buClrTx/>
              <a:buNone/>
            </a:pPr>
            <a:r>
              <a:rPr lang="en-US" altLang="zh-CN" dirty="0">
                <a:latin typeface="Times New Roman" panose="02020603050405020304" pitchFamily="18" charset="0"/>
              </a:rPr>
              <a:t>4.6  MOSFET</a:t>
            </a:r>
            <a:r>
              <a:rPr lang="zh-CN" altLang="en-US" dirty="0">
                <a:latin typeface="Times New Roman" panose="02020603050405020304" pitchFamily="18" charset="0"/>
              </a:rPr>
              <a:t>大信号工作及开关应用</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smtClean="0">
                <a:latin typeface="Times New Roman" panose="02020603050405020304" pitchFamily="18" charset="0"/>
              </a:rPr>
              <a:t>4.7  </a:t>
            </a:r>
            <a:r>
              <a:rPr lang="zh-CN" altLang="en-US" dirty="0" smtClean="0">
                <a:latin typeface="Times New Roman" panose="02020603050405020304" pitchFamily="18" charset="0"/>
              </a:rPr>
              <a:t>多级放大</a:t>
            </a:r>
            <a:r>
              <a:rPr lang="zh-CN" altLang="en-US" dirty="0">
                <a:latin typeface="Times New Roman" panose="02020603050405020304" pitchFamily="18" charset="0"/>
              </a:rPr>
              <a:t>电路</a:t>
            </a:r>
            <a:endParaRPr lang="zh-CN" altLang="en-US" dirty="0">
              <a:latin typeface="Times New Roman" panose="02020603050405020304" pitchFamily="18" charset="0"/>
            </a:endParaRPr>
          </a:p>
          <a:p>
            <a:pPr eaLnBrk="1" hangingPunct="1">
              <a:lnSpc>
                <a:spcPct val="130000"/>
              </a:lnSpc>
              <a:spcBef>
                <a:spcPct val="0"/>
              </a:spcBef>
              <a:buClrTx/>
              <a:buFontTx/>
              <a:buNone/>
            </a:pPr>
            <a:r>
              <a:rPr lang="en-US" altLang="zh-CN" dirty="0">
                <a:latin typeface="Times New Roman" panose="02020603050405020304" pitchFamily="18" charset="0"/>
              </a:rPr>
              <a:t>4.9  </a:t>
            </a:r>
            <a:r>
              <a:rPr lang="zh-CN" altLang="en-US" dirty="0">
                <a:latin typeface="Times New Roman" panose="02020603050405020304" pitchFamily="18" charset="0"/>
              </a:rPr>
              <a:t>各种</a:t>
            </a:r>
            <a:r>
              <a:rPr lang="en-US" altLang="zh-CN" dirty="0">
                <a:latin typeface="Times New Roman" panose="02020603050405020304" pitchFamily="18" charset="0"/>
              </a:rPr>
              <a:t>FET</a:t>
            </a:r>
            <a:r>
              <a:rPr lang="zh-CN" altLang="en-US" dirty="0">
                <a:latin typeface="Times New Roman" panose="02020603050405020304" pitchFamily="18" charset="0"/>
              </a:rPr>
              <a:t>的特性及使用注意事项</a:t>
            </a:r>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commondata" val="eyJoZGlkIjoiMzk3MzljMGRjNmJmNWVmZmI0YWE3YzE5ZGNkOWUzZG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13221</Words>
  <Application>WPS 演示</Application>
  <PresentationFormat>全屏显示(4:3)</PresentationFormat>
  <Paragraphs>1497</Paragraphs>
  <Slides>129</Slides>
  <Notes>1</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388</vt:i4>
      </vt:variant>
      <vt:variant>
        <vt:lpstr>幻灯片标题</vt:lpstr>
      </vt:variant>
      <vt:variant>
        <vt:i4>129</vt:i4>
      </vt:variant>
    </vt:vector>
  </HeadingPairs>
  <TitlesOfParts>
    <vt:vector size="538" baseType="lpstr">
      <vt:lpstr>Arial</vt:lpstr>
      <vt:lpstr>宋体</vt:lpstr>
      <vt:lpstr>Wingdings</vt:lpstr>
      <vt:lpstr>黑体</vt:lpstr>
      <vt:lpstr>华文行楷</vt:lpstr>
      <vt:lpstr>楷体</vt:lpstr>
      <vt:lpstr>Arial Narrow</vt:lpstr>
      <vt:lpstr>楷体_GB2312</vt:lpstr>
      <vt:lpstr>新宋体</vt:lpstr>
      <vt:lpstr>Times New Roman</vt:lpstr>
      <vt:lpstr>楷体_GB2312</vt:lpstr>
      <vt:lpstr>Symbol</vt:lpstr>
      <vt:lpstr>Calibri</vt:lpstr>
      <vt:lpstr>微软雅黑</vt:lpstr>
      <vt:lpstr>Arial Unicode MS</vt:lpstr>
      <vt:lpstr>Book Antiqua</vt:lpstr>
      <vt:lpstr>华文楷体</vt:lpstr>
      <vt:lpstr>华康简宋</vt:lpstr>
      <vt:lpstr>Arial Rounded MT Bold</vt:lpstr>
      <vt:lpstr>方正书宋_GBK</vt:lpstr>
      <vt:lpstr>Office 主题​​</vt:lpstr>
      <vt:lpstr>Word.Picture.8</vt:lpstr>
      <vt:lpstr>Word.Picture.8</vt:lpstr>
      <vt:lpstr>Word.Picture.8</vt:lpstr>
      <vt:lpstr>Word.Picture.8</vt:lpstr>
      <vt:lpstr>Word.Picture.8</vt:lpstr>
      <vt:lpstr>Word.Picture.8</vt:lpstr>
      <vt:lpstr>Word.Picture.8</vt:lpstr>
      <vt:lpstr>Equation.3</vt:lpstr>
      <vt:lpstr>Word.Picture.8</vt:lpstr>
      <vt:lpstr>Equation.3</vt:lpstr>
      <vt:lpstr>Word.Picture.8</vt:lpstr>
      <vt:lpstr>Word.Picture.8</vt:lpstr>
      <vt:lpstr>Word.Picture.8</vt:lpstr>
      <vt:lpstr>Word.Picture.8</vt:lpstr>
      <vt:lpstr>Word.Picture.8</vt:lpstr>
      <vt:lpstr>Word.Picture.8</vt:lpstr>
      <vt:lpstr>Equation.3</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Equation.3</vt:lpstr>
      <vt:lpstr>Equation.3</vt:lpstr>
      <vt:lpstr>Equation.3</vt:lpstr>
      <vt:lpstr>Equation.3</vt:lpstr>
      <vt:lpstr>Equation.3</vt:lpstr>
      <vt:lpstr>Equation.3</vt:lpstr>
      <vt:lpstr>Equation.3</vt:lpstr>
      <vt:lpstr>Equation.DSMT4</vt:lpstr>
      <vt:lpstr>Equation.3</vt:lpstr>
      <vt:lpstr>Word.Picture.8</vt:lpstr>
      <vt:lpstr>Equation.3</vt:lpstr>
      <vt:lpstr>Equation.3</vt:lpstr>
      <vt:lpstr>Equation.3</vt:lpstr>
      <vt:lpstr>Equation.3</vt:lpstr>
      <vt:lpstr>Equation.3</vt:lpstr>
      <vt:lpstr>Equation.3</vt:lpstr>
      <vt:lpstr>Word.Picture.8</vt:lpstr>
      <vt:lpstr>Word.Picture.8</vt:lpstr>
      <vt:lpstr>Equation.3</vt:lpstr>
      <vt:lpstr>Equation.3</vt:lpstr>
      <vt:lpstr>Word.Picture.8</vt:lpstr>
      <vt:lpstr>Word.Picture.8</vt:lpstr>
      <vt:lpstr>Word.Picture.8</vt:lpstr>
      <vt:lpstr>Equation.3</vt:lpstr>
      <vt:lpstr>Equation.3</vt:lpstr>
      <vt:lpstr>Word.Picture.8</vt:lpstr>
      <vt:lpstr>Word.Picture.8</vt:lpstr>
      <vt:lpstr>Word.Picture.8</vt:lpstr>
      <vt:lpstr>Word.Picture.8</vt:lpstr>
      <vt:lpstr>Equation.DSMT4</vt:lpstr>
      <vt:lpstr>Word.Picture.8</vt:lpstr>
      <vt:lpstr>Word.Picture.8</vt:lpstr>
      <vt:lpstr>Word.Picture.8</vt:lpstr>
      <vt:lpstr>Equation.3</vt:lpstr>
      <vt:lpstr>Equation.3</vt:lpstr>
      <vt:lpstr>Equation.3</vt:lpstr>
      <vt:lpstr>Word.Picture.8</vt:lpstr>
      <vt:lpstr>Word.Picture.8</vt:lpstr>
      <vt:lpstr>Equation.3</vt:lpstr>
      <vt:lpstr>Word.Picture.8</vt:lpstr>
      <vt:lpstr>Word.Picture.8</vt:lpstr>
      <vt:lpstr>Equation.3</vt:lpstr>
      <vt:lpstr>Word.Picture.8</vt:lpstr>
      <vt:lpstr>Word.Picture.8</vt:lpstr>
      <vt:lpstr>Equation.DSMT4</vt:lpstr>
      <vt:lpstr>Word.Picture.8</vt:lpstr>
      <vt:lpstr>Equation.DSMT4</vt:lpstr>
      <vt:lpstr>Equation.DSMT4</vt:lpstr>
      <vt:lpstr>Equation.3</vt:lpstr>
      <vt:lpstr>Word.Picture.8</vt:lpstr>
      <vt:lpstr>Word.Picture.8</vt:lpstr>
      <vt:lpstr>Equation.DSMT4</vt:lpstr>
      <vt:lpstr>Equation.DSMT4</vt:lpstr>
      <vt:lpstr>Word.Picture.8</vt:lpstr>
      <vt:lpstr>Word.Picture.8</vt:lpstr>
      <vt:lpstr>Word.Picture.8</vt:lpstr>
      <vt:lpstr>Equation.3</vt:lpstr>
      <vt:lpstr>Equation.3</vt:lpstr>
      <vt:lpstr>Word.Picture.8</vt:lpstr>
      <vt:lpstr>Equation.3</vt:lpstr>
      <vt:lpstr>Equation.3</vt:lpstr>
      <vt:lpstr>Word.Picture.8</vt:lpstr>
      <vt:lpstr>Word.Picture.8</vt:lpstr>
      <vt:lpstr>Equation.3</vt:lpstr>
      <vt:lpstr>Equation.3</vt:lpstr>
      <vt:lpstr>Word.Picture.8</vt:lpstr>
      <vt:lpstr>Equation.3</vt:lpstr>
      <vt:lpstr>Equation.3</vt:lpstr>
      <vt:lpstr>Equation.3</vt:lpstr>
      <vt:lpstr>Equation.3</vt:lpstr>
      <vt:lpstr>Word.Picture.8</vt:lpstr>
      <vt:lpstr>Word.Picture.8</vt:lpstr>
      <vt:lpstr>Equation.3</vt:lpstr>
      <vt:lpstr>Equation.3</vt:lpstr>
      <vt:lpstr>Word.Picture.8</vt:lpstr>
      <vt:lpstr>Word.Picture.8</vt:lpstr>
      <vt:lpstr>Word.Picture.8</vt:lpstr>
      <vt:lpstr>Word.Picture.8</vt:lpstr>
      <vt:lpstr>Word.Picture.8</vt:lpstr>
      <vt:lpstr>Word.Picture.8</vt:lpstr>
      <vt:lpstr>Word.Picture.8</vt:lpstr>
      <vt:lpstr>Word.Picture.8</vt:lpstr>
      <vt:lpstr>Equation.3</vt:lpstr>
      <vt:lpstr>Equation.3</vt:lpstr>
      <vt:lpstr>Word.Picture.8</vt:lpstr>
      <vt:lpstr>Equation.DSMT4</vt:lpstr>
      <vt:lpstr>Equation.3</vt:lpstr>
      <vt:lpstr>Word.Picture.8</vt:lpstr>
      <vt:lpstr>Equation.3</vt:lpstr>
      <vt:lpstr>Equation.3</vt:lpstr>
      <vt:lpstr>Equation.3</vt:lpstr>
      <vt:lpstr>Equation.3</vt:lpstr>
      <vt:lpstr>Equation.3</vt:lpstr>
      <vt:lpstr>Equation.3</vt:lpstr>
      <vt:lpstr>Equation.3</vt:lpstr>
      <vt:lpstr>Equation.3</vt:lpstr>
      <vt:lpstr>Equation.DSMT4</vt:lpstr>
      <vt:lpstr>Equation.3</vt:lpstr>
      <vt:lpstr>Word.Picture.8</vt:lpstr>
      <vt:lpstr>Equation.3</vt:lpstr>
      <vt:lpstr>Word.Picture.8</vt:lpstr>
      <vt:lpstr>Equation.3</vt:lpstr>
      <vt:lpstr>Equation.3</vt:lpstr>
      <vt:lpstr>Word.Picture.8</vt:lpstr>
      <vt:lpstr>Word.Picture.8</vt:lpstr>
      <vt:lpstr>Word.Picture.8</vt:lpstr>
      <vt:lpstr>Equation.3</vt:lpstr>
      <vt:lpstr>Equation.3</vt:lpstr>
      <vt:lpstr>Equation.3</vt:lpstr>
      <vt:lpstr>Word.Picture.8</vt:lpstr>
      <vt:lpstr>Equation.3</vt:lpstr>
      <vt:lpstr>Word.Picture.8</vt:lpstr>
      <vt:lpstr>Word.Picture.8</vt:lpstr>
      <vt:lpstr>Equation.DSMT4</vt:lpstr>
      <vt:lpstr>Equation.DSMT4</vt:lpstr>
      <vt:lpstr>Equation.DSMT4</vt:lpstr>
      <vt:lpstr>Word.Picture.8</vt:lpstr>
      <vt:lpstr>Equation.3</vt:lpstr>
      <vt:lpstr>Equation.3</vt:lpstr>
      <vt:lpstr>Equation.3</vt:lpstr>
      <vt:lpstr>Word.Picture.8</vt:lpstr>
      <vt:lpstr>Equation.3</vt:lpstr>
      <vt:lpstr>Equation.3</vt:lpstr>
      <vt:lpstr>Word.Picture.8</vt:lpstr>
      <vt:lpstr>Equation.3</vt:lpstr>
      <vt:lpstr>Equation.3</vt:lpstr>
      <vt:lpstr>Equation.3</vt:lpstr>
      <vt:lpstr>Equation.3</vt:lpstr>
      <vt:lpstr>Word.Picture.8</vt:lpstr>
      <vt:lpstr>Word.Picture.8</vt:lpstr>
      <vt:lpstr>Word.Picture.8</vt:lpstr>
      <vt:lpstr>Word.Picture.8</vt:lpstr>
      <vt:lpstr>Word.Picture.8</vt:lpstr>
      <vt:lpstr>Word.Picture.8</vt:lpstr>
      <vt:lpstr>Equation.3</vt:lpstr>
      <vt:lpstr>Equation.3</vt:lpstr>
      <vt:lpstr>Equation.3</vt:lpstr>
      <vt:lpstr>Equation.3</vt:lpstr>
      <vt:lpstr>Equation.3</vt:lpstr>
      <vt:lpstr>Equation.3</vt:lpstr>
      <vt:lpstr>Equation.3</vt:lpstr>
      <vt:lpstr>Equation.3</vt:lpstr>
      <vt:lpstr>Word.Picture.8</vt:lpstr>
      <vt:lpstr>Word.Picture.8</vt:lpstr>
      <vt:lpstr>Word.Picture.8</vt:lpstr>
      <vt:lpstr>Equation.3</vt:lpstr>
      <vt:lpstr>Equation.3</vt:lpstr>
      <vt:lpstr>Equation.DSMT4</vt:lpstr>
      <vt:lpstr>Equation.3</vt:lpstr>
      <vt:lpstr>Equation.3</vt:lpstr>
      <vt:lpstr>Equation.3</vt:lpstr>
      <vt:lpstr>Equation.DSMT4</vt:lpstr>
      <vt:lpstr>Word.Picture.8</vt:lpstr>
      <vt:lpstr>Word.Picture.8</vt:lpstr>
      <vt:lpstr>Word.Picture.8</vt:lpstr>
      <vt:lpstr>Equation.3</vt:lpstr>
      <vt:lpstr>Equation.3</vt:lpstr>
      <vt:lpstr>Word.Picture.8</vt:lpstr>
      <vt:lpstr>Equation.3</vt:lpstr>
      <vt:lpstr>Equation.3</vt:lpstr>
      <vt:lpstr>Equation.3</vt:lpstr>
      <vt:lpstr>Equation.3</vt:lpstr>
      <vt:lpstr>Word.Picture.8</vt:lpstr>
      <vt:lpstr>Word.Picture.8</vt:lpstr>
      <vt:lpstr>Word.Picture.8</vt:lpstr>
      <vt:lpstr>Word.Picture.8</vt:lpstr>
      <vt:lpstr>Word.Picture.8</vt:lpstr>
      <vt:lpstr>Equation.3</vt:lpstr>
      <vt:lpstr>Equation.3</vt:lpstr>
      <vt:lpstr>Equation.3</vt:lpstr>
      <vt:lpstr>Word.Picture.8</vt:lpstr>
      <vt:lpstr>Word.Picture.8</vt:lpstr>
      <vt:lpstr>Word.Picture.8</vt:lpstr>
      <vt:lpstr>Word.Picture.8</vt:lpstr>
      <vt:lpstr>Word.Picture.8</vt:lpstr>
      <vt:lpstr>Word.Picture.8</vt:lpstr>
      <vt:lpstr>Word.Picture.8</vt:lpstr>
      <vt:lpstr>Word.Picture.8</vt:lpstr>
      <vt:lpstr>Word.Picture.8</vt:lpstr>
      <vt:lpstr>Word.Picture.8</vt:lpstr>
      <vt:lpstr>Equation.DSMT4</vt:lpstr>
      <vt:lpstr>Word.Picture.8</vt:lpstr>
      <vt:lpstr>Word.Picture.8</vt:lpstr>
      <vt:lpstr>Word.Picture.8</vt:lpstr>
      <vt:lpstr>Equation.3</vt:lpstr>
      <vt:lpstr>Equation.3</vt:lpstr>
      <vt:lpstr>Equation.3</vt:lpstr>
      <vt:lpstr>Word.Picture.8</vt:lpstr>
      <vt:lpstr>Word.Picture.8</vt:lpstr>
      <vt:lpstr>Equation.3</vt:lpstr>
      <vt:lpstr>Equation.DSMT4</vt:lpstr>
      <vt:lpstr>Equation.DSMT4</vt:lpstr>
      <vt:lpstr>Equation.DSMT4</vt:lpstr>
      <vt:lpstr>Equation.DSMT4</vt:lpstr>
      <vt:lpstr>Equation.DSMT4</vt:lpstr>
      <vt:lpstr>Equation.DSMT4</vt:lpstr>
      <vt:lpstr>Word.Picture.8</vt:lpstr>
      <vt:lpstr>Equation.DSMT4</vt:lpstr>
      <vt:lpstr>Word.Picture.8</vt:lpstr>
      <vt:lpstr>Equation.DSMT4</vt:lpstr>
      <vt:lpstr>Equation.DSMT4</vt:lpstr>
      <vt:lpstr>Equation.3</vt:lpstr>
      <vt:lpstr>Equation.3</vt:lpstr>
      <vt:lpstr>Equation.3</vt:lpstr>
      <vt:lpstr>Word.Picture.8</vt:lpstr>
      <vt:lpstr>Equation.DSMT4</vt:lpstr>
      <vt:lpstr>Equation.3</vt:lpstr>
      <vt:lpstr>Equation.DSMT4</vt:lpstr>
      <vt:lpstr>Word.Picture.8</vt:lpstr>
      <vt:lpstr>Word.Picture.8</vt:lpstr>
      <vt:lpstr>Equation.3</vt:lpstr>
      <vt:lpstr>Equation.DSMT4</vt:lpstr>
      <vt:lpstr>Equation.3</vt:lpstr>
      <vt:lpstr>Word.Picture.8</vt:lpstr>
      <vt:lpstr>Equation.DSMT4</vt:lpstr>
      <vt:lpstr>Equation.DSMT4</vt:lpstr>
      <vt:lpstr>Equation.DSMT4</vt:lpstr>
      <vt:lpstr>Equation.3</vt:lpstr>
      <vt:lpstr>Equation.DSMT4</vt:lpstr>
      <vt:lpstr>Word.Picture.8</vt:lpstr>
      <vt:lpstr>Word.Picture.8</vt:lpstr>
      <vt:lpstr>Word.Picture.8</vt:lpstr>
      <vt:lpstr>Word.Picture.8</vt:lpstr>
      <vt:lpstr>Word.Picture.8</vt:lpstr>
      <vt:lpstr>Word.Picture.8</vt:lpstr>
      <vt:lpstr>Word.Picture.8</vt:lpstr>
      <vt:lpstr>Word.Picture.8</vt:lpstr>
      <vt:lpstr>Equation.DSMT4</vt:lpstr>
      <vt:lpstr>Word.Picture.8</vt:lpstr>
      <vt:lpstr>Word.Picture.8</vt:lpstr>
      <vt:lpstr>Word.Picture.8</vt:lpstr>
      <vt:lpstr>Word.Picture.8</vt:lpstr>
      <vt:lpstr>Word.Picture.8</vt:lpstr>
      <vt:lpstr>Equation.3</vt:lpstr>
      <vt:lpstr>Equation.3</vt:lpstr>
      <vt:lpstr>Equation.3</vt:lpstr>
      <vt:lpstr>Equation.3</vt:lpstr>
      <vt:lpstr>Equation.3</vt:lpstr>
      <vt:lpstr>Equation.3</vt:lpstr>
      <vt:lpstr>Word.Picture.8</vt:lpstr>
      <vt:lpstr>Equation.3</vt:lpstr>
      <vt:lpstr>Equation.DSMT4</vt:lpstr>
      <vt:lpstr>Word.Picture.8</vt:lpstr>
      <vt:lpstr>Equation.3</vt:lpstr>
      <vt:lpstr>Equation.DSMT4</vt:lpstr>
      <vt:lpstr>Equation.3</vt:lpstr>
      <vt:lpstr>Equation.DSMT4</vt:lpstr>
      <vt:lpstr>Equation.DSMT4</vt:lpstr>
      <vt:lpstr>Equation.DSMT4</vt:lpstr>
      <vt:lpstr>Equation.DSMT4</vt:lpstr>
      <vt:lpstr>Word.Picture.8</vt:lpstr>
      <vt:lpstr>Equation.DSMT4</vt:lpstr>
      <vt:lpstr>Equation.DSMT4</vt:lpstr>
      <vt:lpstr>Word.Picture.8</vt:lpstr>
      <vt:lpstr>Equation.DSMT4</vt:lpstr>
      <vt:lpstr>Word.Picture.8</vt:lpstr>
      <vt:lpstr>Word.Picture.8</vt:lpstr>
      <vt:lpstr>Equation.DSMT4</vt:lpstr>
      <vt:lpstr>Equation.DSMT4</vt:lpstr>
      <vt:lpstr>Equation.DSMT4</vt:lpstr>
      <vt:lpstr>Equation.DSMT4</vt:lpstr>
      <vt:lpstr>Word.Picture.8</vt:lpstr>
      <vt:lpstr>Word.Picture.8</vt:lpstr>
      <vt:lpstr>Equation.3</vt:lpstr>
      <vt:lpstr>Word.Picture.8</vt:lpstr>
      <vt:lpstr>Equation.3</vt:lpstr>
      <vt:lpstr>Equation.3</vt:lpstr>
      <vt:lpstr>Equation.3</vt:lpstr>
      <vt:lpstr>Equation.3</vt:lpstr>
      <vt:lpstr>Equation.3</vt:lpstr>
      <vt:lpstr>Word.Picture.8</vt:lpstr>
      <vt:lpstr>Equation.3</vt:lpstr>
      <vt:lpstr>Equation.3</vt:lpstr>
      <vt:lpstr>Equation.DSMT4</vt:lpstr>
      <vt:lpstr>Equation.3</vt:lpstr>
      <vt:lpstr>Word.Picture.8</vt:lpstr>
      <vt:lpstr>Word.Picture.8</vt:lpstr>
      <vt:lpstr>Word.Picture.8</vt:lpstr>
      <vt:lpstr>Equation.3</vt:lpstr>
      <vt:lpstr>Equation.3</vt:lpstr>
      <vt:lpstr>Equation.3</vt:lpstr>
      <vt:lpstr>Equation.3</vt:lpstr>
      <vt:lpstr>Word.Picture.8</vt:lpstr>
      <vt:lpstr>Word.Picture.8</vt:lpstr>
      <vt:lpstr>Equation.3</vt:lpstr>
      <vt:lpstr>Equation.3</vt:lpstr>
      <vt:lpstr>Word.Picture.8</vt:lpstr>
      <vt:lpstr>Word.Picture.8</vt:lpstr>
      <vt:lpstr>Word.Picture.8</vt:lpstr>
      <vt:lpstr>Word.Picture.8</vt:lpstr>
      <vt:lpstr>Equation.DSMT4</vt:lpstr>
      <vt:lpstr>Equation.3</vt:lpstr>
      <vt:lpstr>Equation.DSMT4</vt:lpstr>
      <vt:lpstr>Equation.DSMT4</vt:lpstr>
      <vt:lpstr>Equation.DSMT4</vt:lpstr>
      <vt:lpstr>Equation.DSMT4</vt:lpstr>
      <vt:lpstr>Word.Picture.8</vt:lpstr>
      <vt:lpstr>Word.Picture.8</vt:lpstr>
      <vt:lpstr>Equation.3</vt:lpstr>
      <vt:lpstr>Equation.3</vt:lpstr>
      <vt:lpstr>Equation.3</vt:lpstr>
      <vt:lpstr>Word.Picture.8</vt:lpstr>
      <vt:lpstr>Word.Picture.8</vt:lpstr>
      <vt:lpstr>Word.Picture.8</vt:lpstr>
      <vt:lpstr>Equation.3</vt:lpstr>
      <vt:lpstr>Equation.3</vt:lpstr>
      <vt:lpstr>Word.Picture.8</vt:lpstr>
      <vt:lpstr>Word.Picture.8</vt:lpstr>
      <vt:lpstr>Word.Picture.8</vt:lpstr>
      <vt:lpstr>Word.Picture.8</vt:lpstr>
      <vt:lpstr>Word.Picture.8</vt:lpstr>
      <vt:lpstr>Equation.3</vt:lpstr>
      <vt:lpstr>Equation.3</vt:lpstr>
      <vt:lpstr>Equation.3</vt:lpstr>
      <vt:lpstr>Equation.3</vt:lpstr>
      <vt:lpstr>Equation.3</vt:lpstr>
      <vt:lpstr>Equation.3</vt:lpstr>
      <vt:lpstr>Equation.3</vt:lpstr>
      <vt:lpstr>Equation.3</vt:lpstr>
      <vt:lpstr>Word.Picture.8</vt:lpstr>
      <vt:lpstr>Equation.3</vt:lpstr>
      <vt:lpstr>Equation.3</vt:lpstr>
      <vt:lpstr>Equation.3</vt:lpstr>
      <vt:lpstr>Equation.3</vt:lpstr>
      <vt:lpstr>Equation.3</vt:lpstr>
      <vt:lpstr>Word.Picture.8</vt:lpstr>
      <vt:lpstr>Word.Picture.8</vt:lpstr>
      <vt:lpstr>Equation.3</vt:lpstr>
      <vt:lpstr>Equation.3</vt:lpstr>
      <vt:lpstr>Word.Picture.8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Zhang</dc:creator>
  <cp:lastModifiedBy>WPS_1661702256</cp:lastModifiedBy>
  <cp:revision>1344</cp:revision>
  <dcterms:created xsi:type="dcterms:W3CDTF">2014-01-02T08:12:00Z</dcterms:created>
  <dcterms:modified xsi:type="dcterms:W3CDTF">2024-05-15T05:19:19Z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3FE13152764049EBA3D7E4DDF1E2D59B_12</vt:lpwstr>
  </property>
  <property fmtid="{D5CDD505-2E9C-101B-9397-08002B2CF9AE}" pid="3" name="KSOProductBuildVer">
    <vt:lpwstr>2052-12.1.0.16729</vt:lpwstr>
  </property>
</Properties>
</file>